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8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3" r:id="rId2"/>
    <p:sldId id="515" r:id="rId3"/>
    <p:sldId id="516" r:id="rId4"/>
    <p:sldId id="517" r:id="rId5"/>
    <p:sldId id="518" r:id="rId6"/>
    <p:sldId id="519" r:id="rId7"/>
    <p:sldId id="520" r:id="rId8"/>
  </p:sldIdLst>
  <p:sldSz cx="9906000" cy="6858000" type="A4"/>
  <p:notesSz cx="68580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212"/>
    <a:srgbClr val="FEC517"/>
    <a:srgbClr val="FFC738"/>
    <a:srgbClr val="F0D74C"/>
    <a:srgbClr val="98183B"/>
    <a:srgbClr val="C30224"/>
    <a:srgbClr val="0000FF"/>
    <a:srgbClr val="16165C"/>
    <a:srgbClr val="16175E"/>
    <a:srgbClr val="171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497" autoAdjust="0"/>
    <p:restoredTop sz="98458" autoAdjust="0"/>
  </p:normalViewPr>
  <p:slideViewPr>
    <p:cSldViewPr showGuides="1">
      <p:cViewPr>
        <p:scale>
          <a:sx n="108" d="100"/>
          <a:sy n="108" d="100"/>
        </p:scale>
        <p:origin x="-88" y="1080"/>
      </p:cViewPr>
      <p:guideLst>
        <p:guide orient="horz" pos="2160"/>
        <p:guide pos="3120"/>
      </p:guideLst>
    </p:cSldViewPr>
  </p:slideViewPr>
  <p:outlineViewPr>
    <p:cViewPr>
      <p:scale>
        <a:sx n="100" d="100"/>
        <a:sy n="100" d="100"/>
      </p:scale>
      <p:origin x="112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6" d="100"/>
        <a:sy n="396" d="100"/>
      </p:scale>
      <p:origin x="0" y="23040"/>
    </p:cViewPr>
  </p:sorterViewPr>
  <p:notesViewPr>
    <p:cSldViewPr showGuides="1">
      <p:cViewPr varScale="1">
        <p:scale>
          <a:sx n="53" d="100"/>
          <a:sy n="53" d="100"/>
        </p:scale>
        <p:origin x="-2408" y="-128"/>
      </p:cViewPr>
      <p:guideLst>
        <p:guide orient="horz" pos="312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718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71013"/>
            <a:ext cx="29718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B82A7B-F487-3148-809A-7D72B097E1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3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25" y="742950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pPr>
              <a:defRPr/>
            </a:pPr>
            <a:fld id="{BB8B0BFD-D931-FB46-A565-213BA1919A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54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0BFD-D931-FB46-A565-213BA1919A81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0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0" y="1524000"/>
            <a:ext cx="7264400" cy="1524000"/>
          </a:xfrm>
        </p:spPr>
        <p:txBody>
          <a:bodyPr/>
          <a:lstStyle>
            <a:lvl1pPr marL="0" indent="0" algn="ctr">
              <a:lnSpc>
                <a:spcPct val="128000"/>
              </a:lnSpc>
              <a:buFont typeface="Wingdings" charset="2"/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 algn="ctr">
              <a:defRPr sz="1400" i="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z="1400" i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26D79638-33C1-D847-964B-6DBCECEFF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83536344-AE6D-674E-AFA3-6B434CD41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77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F91CC7D9-E1F7-B848-9B21-7AF9A1699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680CC8D7-B184-5D45-9441-F27E722268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572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609600"/>
            <a:ext cx="4572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BDD4BEDE-D40E-4549-86DF-49EA7E4226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15BBACF8-7C48-1D4F-89A1-624411AAA2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DD1D2092-0777-BF4C-88E2-1340A0000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4C531B78-991B-8F42-B930-01AC4862E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25F82D41-45D3-5B43-9969-AC02E2EA8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590E3617-DCC1-9141-916C-B24AFA9CD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09600"/>
            <a:ext cx="929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00800"/>
            <a:ext cx="313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 baseline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Slide# : </a:t>
            </a:r>
            <a:fld id="{740F9DD0-2E84-1144-8C3B-A5A0169651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Ø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x2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14299"/>
            <a:ext cx="5562600" cy="3267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Pion target and focussing </a:t>
            </a:r>
            <a:r>
              <a:rPr lang="en-GB" dirty="0"/>
              <a:t>in a axially symmetric </a:t>
            </a:r>
            <a:r>
              <a:rPr lang="en-GB" dirty="0" smtClean="0"/>
              <a:t>B 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9677400" cy="2286000"/>
          </a:xfrm>
        </p:spPr>
        <p:txBody>
          <a:bodyPr/>
          <a:lstStyle/>
          <a:p>
            <a:r>
              <a:rPr lang="en-GB" sz="2400" dirty="0" smtClean="0"/>
              <a:t>Liquid metal target is immersed in high field solenoid (20 T)</a:t>
            </a:r>
          </a:p>
          <a:p>
            <a:pPr lvl="1"/>
            <a:r>
              <a:rPr lang="en-GB" sz="2400" dirty="0" smtClean="0"/>
              <a:t>Proton beam is oriented with about 20° with respect to axis</a:t>
            </a:r>
          </a:p>
          <a:p>
            <a:pPr lvl="1"/>
            <a:r>
              <a:rPr lang="en-GB" sz="2400" dirty="0" smtClean="0"/>
              <a:t>Particles with </a:t>
            </a:r>
            <a:r>
              <a:rPr lang="en-GB" sz="2400" dirty="0" err="1" smtClean="0"/>
              <a:t>p</a:t>
            </a:r>
            <a:r>
              <a:rPr lang="en-GB" sz="2400" baseline="-25000" dirty="0" err="1" smtClean="0"/>
              <a:t>t</a:t>
            </a:r>
            <a:r>
              <a:rPr lang="en-GB" sz="2400" dirty="0" smtClean="0"/>
              <a:t> &lt; 0.25 </a:t>
            </a:r>
            <a:r>
              <a:rPr lang="en-GB" sz="2400" dirty="0" err="1" smtClean="0"/>
              <a:t>GeV</a:t>
            </a:r>
            <a:r>
              <a:rPr lang="en-GB" sz="2400" dirty="0" smtClean="0"/>
              <a:t>/c are trapped (about ½ of all)</a:t>
            </a:r>
          </a:p>
          <a:p>
            <a:pPr lvl="1"/>
            <a:r>
              <a:rPr lang="en-GB" sz="2400" dirty="0" err="1" smtClean="0"/>
              <a:t>Pions</a:t>
            </a:r>
            <a:r>
              <a:rPr lang="en-GB" sz="2400" dirty="0" smtClean="0"/>
              <a:t> decay into </a:t>
            </a:r>
            <a:r>
              <a:rPr lang="en-GB" sz="2400" dirty="0" err="1" smtClean="0"/>
              <a:t>muons</a:t>
            </a:r>
            <a:endParaRPr lang="en-GB" sz="2400" dirty="0" smtClean="0"/>
          </a:p>
          <a:p>
            <a:pPr lvl="1"/>
            <a:r>
              <a:rPr lang="en-GB" sz="2400" dirty="0" smtClean="0"/>
              <a:t>Focussing both signs of particles</a:t>
            </a:r>
          </a:p>
          <a:p>
            <a:r>
              <a:rPr lang="en-US" sz="2400" dirty="0"/>
              <a:t>The MERIT/CERN experiment has successfully injected a Hg-jet into a 15-T solenoid</a:t>
            </a:r>
            <a:endParaRPr lang="en-GB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4681071" y="31242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baseline="0" dirty="0" err="1" smtClean="0">
                <a:solidFill>
                  <a:srgbClr val="3366FF"/>
                </a:solidFill>
                <a:latin typeface="+mn-lt"/>
              </a:rPr>
              <a:t>Pions</a:t>
            </a:r>
            <a:r>
              <a:rPr lang="en-GB" sz="2000" i="1" baseline="0" dirty="0" smtClean="0">
                <a:solidFill>
                  <a:srgbClr val="3366FF"/>
                </a:solidFill>
                <a:latin typeface="+mn-lt"/>
              </a:rPr>
              <a:t>/</a:t>
            </a:r>
            <a:r>
              <a:rPr lang="en-GB" sz="2000" i="1" baseline="0" dirty="0" err="1" smtClean="0">
                <a:solidFill>
                  <a:srgbClr val="3366FF"/>
                </a:solidFill>
                <a:latin typeface="+mn-lt"/>
              </a:rPr>
              <a:t>muons</a:t>
            </a:r>
            <a:r>
              <a:rPr lang="en-GB" sz="2000" i="1" baseline="0" dirty="0" smtClean="0">
                <a:solidFill>
                  <a:srgbClr val="3366FF"/>
                </a:solidFill>
                <a:latin typeface="+mn-lt"/>
              </a:rPr>
              <a:t> drifting as a function of c </a:t>
            </a:r>
            <a:r>
              <a:rPr lang="en-GB" sz="2000" i="1" baseline="0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t</a:t>
            </a:r>
            <a:endParaRPr lang="en-GB" sz="2000" i="1" dirty="0">
              <a:solidFill>
                <a:srgbClr val="3366FF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019800" y="3500735"/>
            <a:ext cx="3886200" cy="3281065"/>
            <a:chOff x="6019800" y="2819400"/>
            <a:chExt cx="3886200" cy="3281065"/>
          </a:xfrm>
        </p:grpSpPr>
        <p:pic>
          <p:nvPicPr>
            <p:cNvPr id="13" name="Picture 12" descr="Page #1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4477325"/>
              <a:ext cx="308043" cy="1313875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6019800" y="2819400"/>
              <a:ext cx="3886200" cy="3281065"/>
              <a:chOff x="6019800" y="2819400"/>
              <a:chExt cx="3886200" cy="328106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019800" y="2819400"/>
                <a:ext cx="3886200" cy="3281065"/>
                <a:chOff x="6019800" y="2819400"/>
                <a:chExt cx="3886200" cy="3281065"/>
              </a:xfrm>
            </p:grpSpPr>
            <p:pic>
              <p:nvPicPr>
                <p:cNvPr id="20" name="Picture 19" descr="pix26.tif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8400" y="2819400"/>
                  <a:ext cx="3330773" cy="2971800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 bwMode="auto">
                <a:xfrm>
                  <a:off x="6400800" y="2971800"/>
                  <a:ext cx="1600200" cy="12954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8458200" y="3200400"/>
                  <a:ext cx="11277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i="1" baseline="0" dirty="0" smtClean="0">
                      <a:solidFill>
                        <a:srgbClr val="FF0000"/>
                      </a:solidFill>
                      <a:latin typeface="+mn-lt"/>
                    </a:rPr>
                    <a:t>Z = 1 m</a:t>
                  </a:r>
                  <a:endParaRPr lang="en-GB" sz="2000" i="1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8382000" y="4648200"/>
                  <a:ext cx="13254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i="1" baseline="0" dirty="0" smtClean="0">
                      <a:solidFill>
                        <a:srgbClr val="FF0000"/>
                      </a:solidFill>
                      <a:latin typeface="+mn-lt"/>
                    </a:rPr>
                    <a:t>Z = 58 m</a:t>
                  </a:r>
                  <a:endParaRPr lang="en-GB" sz="2000" i="1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pic>
              <p:nvPicPr>
                <p:cNvPr id="24" name="Picture 23" descr="Page #1.eps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9800" y="2971799"/>
                  <a:ext cx="308043" cy="1313875"/>
                </a:xfrm>
                <a:prstGeom prst="rect">
                  <a:avLst/>
                </a:prstGeom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9227158" y="3881735"/>
                  <a:ext cx="6788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400" i="1" baseline="0" dirty="0" smtClean="0">
                      <a:solidFill>
                        <a:srgbClr val="FF0000"/>
                      </a:solidFill>
                      <a:latin typeface="+mn-lt"/>
                    </a:rPr>
                    <a:t>c </a:t>
                  </a:r>
                  <a:r>
                    <a:rPr lang="en-GB" sz="2400" i="1" baseline="0" dirty="0" smtClean="0">
                      <a:solidFill>
                        <a:srgbClr val="FF0000"/>
                      </a:solidFill>
                      <a:latin typeface="Symbol" charset="2"/>
                      <a:cs typeface="Symbol" charset="2"/>
                    </a:rPr>
                    <a:t>t</a:t>
                  </a:r>
                  <a:endParaRPr lang="en-GB" sz="2400" i="1" baseline="0" dirty="0">
                    <a:solidFill>
                      <a:srgbClr val="FF0000"/>
                    </a:solidFill>
                    <a:latin typeface="Symbol" charset="2"/>
                    <a:cs typeface="Symbol" charset="2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855558" y="5638800"/>
                  <a:ext cx="6788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400" i="1" baseline="0" dirty="0" smtClean="0">
                      <a:solidFill>
                        <a:srgbClr val="FF0000"/>
                      </a:solidFill>
                      <a:latin typeface="+mn-lt"/>
                    </a:rPr>
                    <a:t>c </a:t>
                  </a:r>
                  <a:r>
                    <a:rPr lang="en-GB" sz="2400" i="1" baseline="0" dirty="0" smtClean="0">
                      <a:solidFill>
                        <a:srgbClr val="FF0000"/>
                      </a:solidFill>
                      <a:latin typeface="Symbol" charset="2"/>
                      <a:cs typeface="Symbol" charset="2"/>
                    </a:rPr>
                    <a:t>t</a:t>
                  </a:r>
                  <a:endParaRPr lang="en-GB" sz="2400" i="1" baseline="0" dirty="0">
                    <a:solidFill>
                      <a:srgbClr val="FF0000"/>
                    </a:solidFill>
                    <a:latin typeface="Symbol" charset="2"/>
                    <a:cs typeface="Symbol" charset="2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 rot="16200000">
                  <a:off x="5874540" y="3345660"/>
                  <a:ext cx="13002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i="1" baseline="0" dirty="0" err="1" smtClean="0">
                      <a:solidFill>
                        <a:srgbClr val="FF0000"/>
                      </a:solidFill>
                      <a:latin typeface="+mn-lt"/>
                    </a:rPr>
                    <a:t>GeV</a:t>
                  </a:r>
                  <a:r>
                    <a:rPr lang="en-GB" sz="2000" i="1" baseline="0" dirty="0" smtClean="0">
                      <a:solidFill>
                        <a:srgbClr val="FF0000"/>
                      </a:solidFill>
                      <a:latin typeface="+mn-lt"/>
                    </a:rPr>
                    <a:t>/c -&gt;</a:t>
                  </a:r>
                  <a:endParaRPr lang="en-GB" sz="2000" i="1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 rot="16200000">
                  <a:off x="5931629" y="4869661"/>
                  <a:ext cx="1300231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i="1" baseline="0" dirty="0" err="1" smtClean="0">
                      <a:solidFill>
                        <a:srgbClr val="FF0000"/>
                      </a:solidFill>
                      <a:latin typeface="+mn-lt"/>
                    </a:rPr>
                    <a:t>GeV</a:t>
                  </a:r>
                  <a:r>
                    <a:rPr lang="en-GB" sz="2000" i="1" baseline="0" dirty="0" smtClean="0">
                      <a:solidFill>
                        <a:srgbClr val="FF0000"/>
                      </a:solidFill>
                      <a:latin typeface="+mn-lt"/>
                    </a:rPr>
                    <a:t>/c -&gt;</a:t>
                  </a:r>
                  <a:endParaRPr lang="en-GB" sz="2000" i="1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0" name="Rectangle 39"/>
              <p:cNvSpPr/>
              <p:nvPr/>
            </p:nvSpPr>
            <p:spPr bwMode="auto">
              <a:xfrm>
                <a:off x="7315200" y="4308765"/>
                <a:ext cx="2438400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6435435" y="4313380"/>
                <a:ext cx="533400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09600" y="6019800"/>
            <a:ext cx="241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.</a:t>
            </a:r>
            <a:endParaRPr lang="en-US" baseline="0" dirty="0"/>
          </a:p>
          <a:p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14694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ummar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22" y="1524000"/>
            <a:ext cx="5979778" cy="4675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906000" cy="533400"/>
          </a:xfrm>
        </p:spPr>
        <p:txBody>
          <a:bodyPr/>
          <a:lstStyle/>
          <a:p>
            <a:r>
              <a:rPr lang="en-GB" dirty="0" smtClean="0"/>
              <a:t>The cooling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753600" cy="1219200"/>
          </a:xfrm>
        </p:spPr>
        <p:txBody>
          <a:bodyPr/>
          <a:lstStyle/>
          <a:p>
            <a:pPr>
              <a:lnSpc>
                <a:spcPts val="2780"/>
              </a:lnSpc>
            </a:pPr>
            <a:r>
              <a:rPr lang="en-GB" sz="2400" dirty="0" smtClean="0"/>
              <a:t>Three successive steps are required in order to bring the cooling process at very low energies, after capture and bunching + rotation.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16764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457200" indent="-457200">
              <a:lnSpc>
                <a:spcPts val="2680"/>
              </a:lnSpc>
              <a:buFont typeface="+mj-lt"/>
              <a:buAutoNum type="arabicPeriod"/>
            </a:pPr>
            <a:r>
              <a:rPr lang="en-GB" sz="2400" baseline="0" dirty="0" smtClean="0"/>
              <a:t>Linear transverse cooling of both signs and small </a:t>
            </a:r>
            <a:r>
              <a:rPr lang="en-GB" sz="2400" baseline="0" dirty="0" err="1" smtClean="0">
                <a:latin typeface="Symbol" charset="2"/>
                <a:cs typeface="Symbol" charset="2"/>
              </a:rPr>
              <a:t>D</a:t>
            </a:r>
            <a:r>
              <a:rPr lang="en-GB" sz="2400" baseline="0" dirty="0" err="1" smtClean="0"/>
              <a:t>p</a:t>
            </a:r>
            <a:r>
              <a:rPr lang="en-GB" sz="2400" baseline="0" dirty="0" smtClean="0"/>
              <a:t> increase.</a:t>
            </a:r>
          </a:p>
          <a:p>
            <a:pPr marL="457200" indent="-457200">
              <a:lnSpc>
                <a:spcPts val="2680"/>
              </a:lnSpc>
              <a:buFont typeface="+mj-lt"/>
              <a:buAutoNum type="arabicPeriod"/>
            </a:pPr>
            <a:r>
              <a:rPr lang="en-GB" sz="2400" baseline="0" dirty="0" smtClean="0"/>
              <a:t>Ring cooling in 6D with B brings the </a:t>
            </a:r>
            <a:r>
              <a:rPr lang="en-GB" sz="2400" baseline="0" dirty="0" smtClean="0">
                <a:latin typeface="Symbol" charset="2"/>
                <a:cs typeface="Symbol" charset="2"/>
              </a:rPr>
              <a:t>m</a:t>
            </a:r>
            <a:r>
              <a:rPr lang="en-GB" sz="2400" baseline="0" dirty="0" smtClean="0"/>
              <a:t>+ and </a:t>
            </a:r>
            <a:r>
              <a:rPr lang="en-GB" sz="2400" baseline="0" dirty="0" smtClean="0">
                <a:latin typeface="Symbol" charset="2"/>
                <a:cs typeface="Symbol" charset="2"/>
              </a:rPr>
              <a:t>m</a:t>
            </a:r>
            <a:r>
              <a:rPr lang="en-GB" sz="2400" baseline="0" dirty="0" smtClean="0"/>
              <a:t>- to a reasonable size Merging and cooling to single bunches</a:t>
            </a:r>
          </a:p>
          <a:p>
            <a:pPr marL="457200" indent="-457200">
              <a:lnSpc>
                <a:spcPts val="2680"/>
              </a:lnSpc>
              <a:buFont typeface="+mj-lt"/>
              <a:buAutoNum type="arabicPeriod"/>
            </a:pPr>
            <a:r>
              <a:rPr lang="en-GB" sz="2400" baseline="0" dirty="0" smtClean="0"/>
              <a:t>Parametric </a:t>
            </a:r>
            <a:r>
              <a:rPr lang="en-GB" sz="2400" baseline="0" dirty="0"/>
              <a:t>Resonance </a:t>
            </a:r>
            <a:r>
              <a:rPr lang="en-GB" sz="2400" baseline="0" dirty="0" smtClean="0"/>
              <a:t>Cooling (PIC), where the elliptical </a:t>
            </a:r>
            <a:r>
              <a:rPr lang="en-GB" sz="2400" baseline="0" dirty="0"/>
              <a:t>motion </a:t>
            </a:r>
            <a:r>
              <a:rPr lang="en-GB" sz="2400" baseline="0" dirty="0" smtClean="0"/>
              <a:t>in </a:t>
            </a:r>
            <a:r>
              <a:rPr lang="en-GB" sz="2400" i="1" baseline="0" dirty="0"/>
              <a:t>x-x' </a:t>
            </a:r>
            <a:r>
              <a:rPr lang="en-GB" sz="2400" baseline="0" dirty="0"/>
              <a:t>phase space </a:t>
            </a:r>
            <a:r>
              <a:rPr lang="en-GB" sz="2400" baseline="0" dirty="0" smtClean="0"/>
              <a:t>has become hyperbolic. </a:t>
            </a:r>
            <a:endParaRPr lang="en-GB" sz="2400" baseline="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6705600"/>
            <a:ext cx="23021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17546" y="4784725"/>
            <a:ext cx="5105400" cy="1997075"/>
            <a:chOff x="2743200" y="4724400"/>
            <a:chExt cx="5105400" cy="1997075"/>
          </a:xfrm>
        </p:grpSpPr>
        <p:grpSp>
          <p:nvGrpSpPr>
            <p:cNvPr id="17" name="Group 16"/>
            <p:cNvGrpSpPr/>
            <p:nvPr/>
          </p:nvGrpSpPr>
          <p:grpSpPr>
            <a:xfrm>
              <a:off x="2822575" y="4724400"/>
              <a:ext cx="5024438" cy="1997075"/>
              <a:chOff x="2822575" y="4724400"/>
              <a:chExt cx="5024438" cy="1997075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1459815"/>
                  </p:ext>
                </p:extLst>
              </p:nvPr>
            </p:nvGraphicFramePr>
            <p:xfrm>
              <a:off x="2822575" y="6324600"/>
              <a:ext cx="5024438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18" name="Equation" r:id="rId4" imgW="2578100" imgH="203200" progId="Equation.3">
                      <p:embed/>
                    </p:oleObj>
                  </mc:Choice>
                  <mc:Fallback>
                    <p:oleObj name="Equation" r:id="rId4" imgW="25781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2575" y="6324600"/>
                            <a:ext cx="5024438" cy="396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5334000" y="4724400"/>
                <a:ext cx="0" cy="17526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6" name="Rectangle 15"/>
            <p:cNvSpPr/>
            <p:nvPr/>
          </p:nvSpPr>
          <p:spPr bwMode="auto">
            <a:xfrm>
              <a:off x="2743200" y="6400800"/>
              <a:ext cx="5105400" cy="3048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91400" y="3276600"/>
            <a:ext cx="2330450" cy="2105025"/>
            <a:chOff x="7391400" y="3352800"/>
            <a:chExt cx="2330450" cy="2105025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1920146"/>
                </p:ext>
              </p:extLst>
            </p:nvPr>
          </p:nvGraphicFramePr>
          <p:xfrm>
            <a:off x="7391400" y="4648200"/>
            <a:ext cx="2330450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9" name="Equation" r:id="rId6" imgW="1282700" imgH="444500" progId="Equation.3">
                    <p:embed/>
                  </p:oleObj>
                </mc:Choice>
                <mc:Fallback>
                  <p:oleObj name="Equation" r:id="rId6" imgW="12827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4648200"/>
                          <a:ext cx="2330450" cy="809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 bwMode="auto">
            <a:xfrm>
              <a:off x="7391400" y="4648200"/>
              <a:ext cx="2209800" cy="7620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8610600" y="3352800"/>
              <a:ext cx="0" cy="1295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4420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1.-The initial linear beam 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906000" cy="1235224"/>
          </a:xfrm>
        </p:spPr>
        <p:txBody>
          <a:bodyPr/>
          <a:lstStyle/>
          <a:p>
            <a:r>
              <a:rPr lang="en-GB" sz="2400" dirty="0" smtClean="0"/>
              <a:t>Initially, there is a small spread in time, but a very large spread in energy. The target is followed by a drift space, where a strong correlation develops between time and energy.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0" y="39624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>
              <a:lnSpc>
                <a:spcPts val="2480"/>
              </a:lnSpc>
            </a:pPr>
            <a:r>
              <a:rPr lang="en-GB" sz="2400" baseline="0" dirty="0" smtClean="0"/>
              <a:t>Strings of </a:t>
            </a:r>
            <a:r>
              <a:rPr lang="en-GB" sz="2400" baseline="0" dirty="0"/>
              <a:t>both </a:t>
            </a:r>
            <a:r>
              <a:rPr lang="en-GB" sz="2400" baseline="0" dirty="0" smtClean="0"/>
              <a:t>signs are accumulated since </a:t>
            </a:r>
            <a:r>
              <a:rPr lang="en-GB" sz="2400" baseline="0" dirty="0"/>
              <a:t>half-way between each of the stable RF phases for one sign </a:t>
            </a:r>
            <a:r>
              <a:rPr lang="en-GB" sz="2400" baseline="0" dirty="0" smtClean="0"/>
              <a:t>there </a:t>
            </a:r>
            <a:r>
              <a:rPr lang="en-GB" sz="2400" baseline="0" dirty="0"/>
              <a:t>is a stable phase for the opposite sign. </a:t>
            </a:r>
            <a:endParaRPr lang="en-US" sz="2400" baseline="0" dirty="0" smtClean="0"/>
          </a:p>
        </p:txBody>
      </p:sp>
      <p:pic>
        <p:nvPicPr>
          <p:cNvPr id="6" name="Picture 5" descr="neuffer20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03320"/>
            <a:ext cx="6477000" cy="315468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685800" y="1752600"/>
            <a:ext cx="8453437" cy="1981200"/>
            <a:chOff x="685800" y="1752600"/>
            <a:chExt cx="8453437" cy="1981200"/>
          </a:xfrm>
        </p:grpSpPr>
        <p:grpSp>
          <p:nvGrpSpPr>
            <p:cNvPr id="90" name="Group 89"/>
            <p:cNvGrpSpPr/>
            <p:nvPr/>
          </p:nvGrpSpPr>
          <p:grpSpPr>
            <a:xfrm>
              <a:off x="685800" y="1752600"/>
              <a:ext cx="8453437" cy="1981200"/>
              <a:chOff x="685800" y="1752600"/>
              <a:chExt cx="8453437" cy="1981200"/>
            </a:xfrm>
          </p:grpSpPr>
          <p:pic>
            <p:nvPicPr>
              <p:cNvPr id="94" name="Picture 93" descr="pix24.t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00" y="2751836"/>
                <a:ext cx="6858000" cy="981964"/>
              </a:xfrm>
              <a:prstGeom prst="rect">
                <a:avLst/>
              </a:prstGeom>
            </p:spPr>
          </p:pic>
          <p:grpSp>
            <p:nvGrpSpPr>
              <p:cNvPr id="95" name="Group 94"/>
              <p:cNvGrpSpPr/>
              <p:nvPr/>
            </p:nvGrpSpPr>
            <p:grpSpPr>
              <a:xfrm>
                <a:off x="685800" y="1752600"/>
                <a:ext cx="8453437" cy="1566863"/>
                <a:chOff x="685800" y="1916832"/>
                <a:chExt cx="8453437" cy="1566863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685800" y="1916832"/>
                  <a:ext cx="8453437" cy="1566863"/>
                  <a:chOff x="685800" y="533400"/>
                  <a:chExt cx="8453437" cy="1566863"/>
                </a:xfrm>
              </p:grpSpPr>
              <p:grpSp>
                <p:nvGrpSpPr>
                  <p:cNvPr id="98" name="Group 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5800" y="533400"/>
                    <a:ext cx="8453437" cy="1566863"/>
                    <a:chOff x="4344" y="8640"/>
                    <a:chExt cx="9360" cy="1734"/>
                  </a:xfrm>
                </p:grpSpPr>
                <p:sp>
                  <p:nvSpPr>
                    <p:cNvPr id="102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51" y="8764"/>
                      <a:ext cx="421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6" y="9012"/>
                      <a:ext cx="371" cy="371"/>
                    </a:xfrm>
                    <a:prstGeom prst="flowChartMagneticDrum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44" y="9000"/>
                      <a:ext cx="372" cy="13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Rectangle 12"/>
                    <p:cNvSpPr>
                      <a:spLocks noChangeArrowheads="1"/>
                    </p:cNvSpPr>
                    <p:nvPr/>
                  </p:nvSpPr>
                  <p:spPr bwMode="auto">
                    <a:xfrm rot="1196606">
                      <a:off x="4719" y="9114"/>
                      <a:ext cx="248" cy="12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3" y="9012"/>
                      <a:ext cx="124" cy="371"/>
                    </a:xfrm>
                    <a:prstGeom prst="flowChartMagneticDrum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07" y="8764"/>
                      <a:ext cx="123" cy="867"/>
                    </a:xfrm>
                    <a:prstGeom prst="flowChartMagneticDrum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5087" y="8764"/>
                      <a:ext cx="620" cy="268"/>
                    </a:xfrm>
                    <a:custGeom>
                      <a:avLst/>
                      <a:gdLst>
                        <a:gd name="T0" fmla="*/ 0 w 720"/>
                        <a:gd name="T1" fmla="*/ 1 h 390"/>
                        <a:gd name="T2" fmla="*/ 9 w 720"/>
                        <a:gd name="T3" fmla="*/ 1 h 390"/>
                        <a:gd name="T4" fmla="*/ 28 w 720"/>
                        <a:gd name="T5" fmla="*/ 1 h 390"/>
                        <a:gd name="T6" fmla="*/ 37 w 720"/>
                        <a:gd name="T7" fmla="*/ 0 h 39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720" h="390">
                          <a:moveTo>
                            <a:pt x="0" y="360"/>
                          </a:moveTo>
                          <a:cubicBezTo>
                            <a:pt x="45" y="375"/>
                            <a:pt x="90" y="390"/>
                            <a:pt x="180" y="360"/>
                          </a:cubicBezTo>
                          <a:cubicBezTo>
                            <a:pt x="270" y="330"/>
                            <a:pt x="450" y="240"/>
                            <a:pt x="540" y="180"/>
                          </a:cubicBezTo>
                          <a:cubicBezTo>
                            <a:pt x="630" y="120"/>
                            <a:pt x="690" y="30"/>
                            <a:pt x="72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087" y="9342"/>
                      <a:ext cx="620" cy="289"/>
                    </a:xfrm>
                    <a:custGeom>
                      <a:avLst/>
                      <a:gdLst>
                        <a:gd name="T0" fmla="*/ 0 w 720"/>
                        <a:gd name="T1" fmla="*/ 1 h 420"/>
                        <a:gd name="T2" fmla="*/ 19 w 720"/>
                        <a:gd name="T3" fmla="*/ 1 h 420"/>
                        <a:gd name="T4" fmla="*/ 37 w 720"/>
                        <a:gd name="T5" fmla="*/ 1 h 42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720" h="420">
                          <a:moveTo>
                            <a:pt x="0" y="60"/>
                          </a:moveTo>
                          <a:cubicBezTo>
                            <a:pt x="120" y="30"/>
                            <a:pt x="240" y="0"/>
                            <a:pt x="360" y="60"/>
                          </a:cubicBezTo>
                          <a:cubicBezTo>
                            <a:pt x="480" y="120"/>
                            <a:pt x="600" y="270"/>
                            <a:pt x="720" y="4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08" y="8764"/>
                      <a:ext cx="124" cy="867"/>
                    </a:xfrm>
                    <a:prstGeom prst="flowChartMagneticDrum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30" y="8764"/>
                      <a:ext cx="3221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30" y="9631"/>
                      <a:ext cx="3221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51" y="9631"/>
                      <a:ext cx="4088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47" y="8764"/>
                      <a:ext cx="124" cy="867"/>
                    </a:xfrm>
                    <a:prstGeom prst="flowChartMagneticDrum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AutoShap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09" y="8764"/>
                      <a:ext cx="124" cy="867"/>
                    </a:xfrm>
                    <a:prstGeom prst="flowChartMagneticDrum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39" y="8764"/>
                      <a:ext cx="124" cy="867"/>
                    </a:xfrm>
                    <a:prstGeom prst="flowChartMagneticDrum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44" y="8640"/>
                      <a:ext cx="1079" cy="3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US" altLang="ja-JP" sz="1600" b="1">
                          <a:solidFill>
                            <a:srgbClr val="0000FF"/>
                          </a:solidFill>
                          <a:ea typeface="MS Mincho" pitchFamily="49" charset="-128"/>
                        </a:rPr>
                        <a:t>p</a:t>
                      </a:r>
                      <a:endParaRPr lang="en-US" sz="1600"/>
                    </a:p>
                  </p:txBody>
                </p:sp>
                <p:sp>
                  <p:nvSpPr>
                    <p:cNvPr id="118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65" y="9000"/>
                      <a:ext cx="1439" cy="4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l" eaLnBrk="1" hangingPunct="1"/>
                      <a:r>
                        <a:rPr lang="en-US" altLang="ja-JP" b="1">
                          <a:solidFill>
                            <a:srgbClr val="6600CC"/>
                          </a:solidFill>
                          <a:ea typeface="MS Mincho" pitchFamily="49" charset="-128"/>
                        </a:rPr>
                        <a:t>π</a:t>
                      </a:r>
                      <a:r>
                        <a:rPr lang="en-US" altLang="ja-JP" b="1">
                          <a:solidFill>
                            <a:srgbClr val="D60093"/>
                          </a:solidFill>
                          <a:ea typeface="MS Mincho" pitchFamily="49" charset="-128"/>
                        </a:rPr>
                        <a:t>→μ</a:t>
                      </a:r>
                      <a:endParaRPr lang="en-US"/>
                    </a:p>
                  </p:txBody>
                </p:sp>
                <p:sp>
                  <p:nvSpPr>
                    <p:cNvPr id="119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24" y="9242"/>
                      <a:ext cx="432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D60093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6" y="9199"/>
                      <a:ext cx="989" cy="4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6600CC"/>
                      </a:solidFill>
                      <a:round/>
                      <a:headEnd/>
                      <a:tailEnd type="stealth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AutoShape 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44" y="8640"/>
                      <a:ext cx="9360" cy="17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343400" y="811768"/>
                    <a:ext cx="1143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b="1" i="1" baseline="0" dirty="0" err="1">
                        <a:solidFill>
                          <a:srgbClr val="FF0000"/>
                        </a:solidFill>
                        <a:latin typeface="+mn-lt"/>
                      </a:rPr>
                      <a:t>Buncher</a:t>
                    </a:r>
                    <a:r>
                      <a:rPr lang="en-US" sz="1800" b="1" i="1" baseline="0" dirty="0">
                        <a:solidFill>
                          <a:srgbClr val="FF0000"/>
                        </a:solidFill>
                        <a:latin typeface="+mn-lt"/>
                      </a:rPr>
                      <a:t> </a:t>
                    </a:r>
                    <a:endParaRPr lang="en-GB" sz="1800" b="1" i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2590800" y="849868"/>
                    <a:ext cx="1143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b="1" i="1" baseline="0" dirty="0" smtClean="0">
                        <a:solidFill>
                          <a:srgbClr val="FF0000"/>
                        </a:solidFill>
                        <a:latin typeface="+mn-lt"/>
                      </a:rPr>
                      <a:t>Drift </a:t>
                    </a:r>
                    <a:endParaRPr lang="en-GB" sz="1800" b="1" i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5562600" y="811768"/>
                    <a:ext cx="1143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b="1" i="1" baseline="0" dirty="0" smtClean="0">
                        <a:solidFill>
                          <a:srgbClr val="FF0000"/>
                        </a:solidFill>
                        <a:latin typeface="+mn-lt"/>
                      </a:rPr>
                      <a:t>Rotator</a:t>
                    </a:r>
                    <a:endParaRPr lang="en-GB" sz="1800" b="1" i="1" baseline="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97" name="TextBox 96"/>
                <p:cNvSpPr txBox="1"/>
                <p:nvPr/>
              </p:nvSpPr>
              <p:spPr>
                <a:xfrm>
                  <a:off x="7086600" y="2209800"/>
                  <a:ext cx="1600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b="1" i="1" baseline="0" dirty="0" smtClean="0">
                      <a:solidFill>
                        <a:srgbClr val="FF0000"/>
                      </a:solidFill>
                      <a:latin typeface="+mn-lt"/>
                    </a:rPr>
                    <a:t>Accelerator</a:t>
                  </a:r>
                  <a:endParaRPr lang="en-GB" sz="1800" b="1" i="1" baseline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91" name="TextBox 90"/>
            <p:cNvSpPr txBox="1"/>
            <p:nvPr/>
          </p:nvSpPr>
          <p:spPr>
            <a:xfrm>
              <a:off x="2590800" y="3124200"/>
              <a:ext cx="609600" cy="1802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57600" y="3124200"/>
              <a:ext cx="992316" cy="1898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43600" y="2895600"/>
              <a:ext cx="992316" cy="1898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635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dge absorb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16226"/>
            <a:ext cx="3886200" cy="2560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2.- The </a:t>
            </a:r>
            <a:r>
              <a:rPr lang="en-GB" dirty="0" smtClean="0"/>
              <a:t>6-D cooling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753600" cy="3200400"/>
          </a:xfrm>
        </p:spPr>
        <p:txBody>
          <a:bodyPr/>
          <a:lstStyle/>
          <a:p>
            <a:r>
              <a:rPr lang="en-GB" sz="2400" dirty="0" smtClean="0"/>
              <a:t>The linear initial </a:t>
            </a:r>
            <a:r>
              <a:rPr lang="en-GB" sz="2400" dirty="0" err="1" smtClean="0"/>
              <a:t>muon</a:t>
            </a:r>
            <a:r>
              <a:rPr lang="en-GB" sz="2400" dirty="0" smtClean="0"/>
              <a:t> processing facilitates </a:t>
            </a:r>
            <a:r>
              <a:rPr lang="en-GB" sz="2400" dirty="0"/>
              <a:t>the further subsequent injection in a cooling ring. </a:t>
            </a:r>
            <a:endParaRPr lang="en-GB" sz="2400" dirty="0" smtClean="0"/>
          </a:p>
          <a:p>
            <a:r>
              <a:rPr lang="en-GB" sz="2400" dirty="0" smtClean="0"/>
              <a:t>Protons are removed by an absorber and two cooling rings separate the charges. A wedge </a:t>
            </a:r>
            <a:r>
              <a:rPr lang="en-GB" sz="2400" dirty="0"/>
              <a:t>absorber </a:t>
            </a:r>
            <a:r>
              <a:rPr lang="en-GB" sz="2400" dirty="0" smtClean="0"/>
              <a:t>is placed </a:t>
            </a:r>
            <a:r>
              <a:rPr lang="en-GB" sz="2400" dirty="0"/>
              <a:t>such that high </a:t>
            </a:r>
            <a:r>
              <a:rPr lang="en-GB" sz="2400" dirty="0" smtClean="0"/>
              <a:t>momenta pass </a:t>
            </a:r>
            <a:r>
              <a:rPr lang="en-GB" sz="2400" dirty="0"/>
              <a:t>through more material than low </a:t>
            </a:r>
            <a:r>
              <a:rPr lang="en-GB" sz="2400" dirty="0" smtClean="0"/>
              <a:t>momenta, so that all </a:t>
            </a:r>
            <a:r>
              <a:rPr lang="en-GB" sz="2400" dirty="0"/>
              <a:t>three dimensions can be cooled</a:t>
            </a:r>
            <a:r>
              <a:rPr lang="en-GB" sz="2400" i="1" dirty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GB" sz="2400" dirty="0"/>
              <a:t>The </a:t>
            </a:r>
            <a:r>
              <a:rPr lang="en-GB" sz="2400" dirty="0" smtClean="0"/>
              <a:t>initial several </a:t>
            </a:r>
            <a:r>
              <a:rPr lang="en-GB" sz="2400" dirty="0"/>
              <a:t>bunches </a:t>
            </a:r>
            <a:r>
              <a:rPr lang="en-GB" sz="2400" dirty="0" smtClean="0"/>
              <a:t>of </a:t>
            </a:r>
            <a:r>
              <a:rPr lang="en-GB" sz="2400" dirty="0"/>
              <a:t>each sign can be initially cooled and later, at an intermediate stage, bunch rotated and each accumulated in one bunch which is extracted at the end of the cooling </a:t>
            </a:r>
            <a:r>
              <a:rPr lang="en-GB" sz="2400" dirty="0" smtClean="0"/>
              <a:t>process</a:t>
            </a:r>
            <a:r>
              <a:rPr lang="en-US" sz="2400" dirty="0" smtClean="0"/>
              <a:t>. </a:t>
            </a:r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ESS presentationMarch 2,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4495800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r>
              <a:rPr lang="en-GB" sz="2400" baseline="0" dirty="0" smtClean="0"/>
              <a:t>The wedge has a central thickness of 28 cm, a total wedge opening angle of 100</a:t>
            </a:r>
            <a:r>
              <a:rPr lang="en-GB" sz="2400" baseline="30000" dirty="0"/>
              <a:t>o</a:t>
            </a:r>
            <a:r>
              <a:rPr lang="en-GB" sz="2400" baseline="0" dirty="0" smtClean="0"/>
              <a:t> and is rotated 30</a:t>
            </a:r>
            <a:r>
              <a:rPr lang="en-GB" sz="2400" baseline="30000" dirty="0" smtClean="0"/>
              <a:t>o</a:t>
            </a:r>
            <a:r>
              <a:rPr lang="en-GB" sz="2400" baseline="0" dirty="0" smtClean="0"/>
              <a:t> from the vertical to match the maximum of the dispersion.</a:t>
            </a:r>
            <a:endParaRPr lang="en-GB" sz="2400" baseline="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baseline="0" dirty="0" smtClean="0">
                <a:solidFill>
                  <a:srgbClr val="FF0000"/>
                </a:solidFill>
              </a:rPr>
              <a:t>R. Palmer et al. arXiv:physics</a:t>
            </a:r>
            <a:r>
              <a:rPr lang="hu-HU" sz="2000" i="1" baseline="0" dirty="0">
                <a:solidFill>
                  <a:srgbClr val="FF0000"/>
                </a:solidFill>
              </a:rPr>
              <a:t>/0504098 </a:t>
            </a:r>
            <a:r>
              <a:rPr lang="hu-HU" sz="2000" i="1" baseline="0" dirty="0" smtClean="0">
                <a:solidFill>
                  <a:srgbClr val="FF0000"/>
                </a:solidFill>
              </a:rPr>
              <a:t>v1, 2005</a:t>
            </a:r>
            <a:endParaRPr lang="en-GB" sz="2000" i="1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9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324600" y="4495800"/>
            <a:ext cx="1447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6" name="Picture 5" descr="pix5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5149693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3.- PIC, the Parametric Resonance Cooling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09600"/>
            <a:ext cx="9982200" cy="5867400"/>
          </a:xfrm>
        </p:spPr>
        <p:txBody>
          <a:bodyPr/>
          <a:lstStyle/>
          <a:p>
            <a:r>
              <a:rPr lang="en-GB" sz="2400" dirty="0" smtClean="0"/>
              <a:t>Combining </a:t>
            </a:r>
            <a:r>
              <a:rPr lang="en-GB" sz="2400" dirty="0"/>
              <a:t>ionization cooling with parametric resonances </a:t>
            </a:r>
            <a:r>
              <a:rPr lang="en-GB" sz="2400" dirty="0" smtClean="0"/>
              <a:t>is </a:t>
            </a:r>
            <a:r>
              <a:rPr lang="en-GB" sz="2400" dirty="0"/>
              <a:t>expected to lead to </a:t>
            </a:r>
            <a:r>
              <a:rPr lang="en-GB" sz="2400" dirty="0" err="1"/>
              <a:t>muon</a:t>
            </a:r>
            <a:r>
              <a:rPr lang="en-GB" sz="2400" dirty="0"/>
              <a:t> </a:t>
            </a:r>
            <a:r>
              <a:rPr lang="en-GB" sz="2400" dirty="0" smtClean="0"/>
              <a:t>with </a:t>
            </a:r>
            <a:r>
              <a:rPr lang="en-GB" sz="2400" dirty="0"/>
              <a:t>much smaller </a:t>
            </a:r>
            <a:r>
              <a:rPr lang="en-GB" sz="2400" dirty="0" smtClean="0"/>
              <a:t>transverse </a:t>
            </a:r>
            <a:r>
              <a:rPr lang="en-GB" sz="2400" dirty="0"/>
              <a:t>sizes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A linear </a:t>
            </a:r>
            <a:r>
              <a:rPr lang="en-GB" sz="2400" dirty="0"/>
              <a:t>magnetic transport </a:t>
            </a:r>
            <a:r>
              <a:rPr lang="en-GB" sz="2400" dirty="0" smtClean="0"/>
              <a:t>channel has been designed by </a:t>
            </a:r>
            <a:r>
              <a:rPr lang="en-GB" sz="2400" dirty="0" err="1"/>
              <a:t>Ya.S</a:t>
            </a:r>
            <a:r>
              <a:rPr lang="en-GB" sz="2400" dirty="0"/>
              <a:t>. </a:t>
            </a:r>
            <a:r>
              <a:rPr lang="en-GB" sz="2400" dirty="0" err="1" smtClean="0"/>
              <a:t>Derbenev</a:t>
            </a:r>
            <a:r>
              <a:rPr lang="en-GB" sz="2400" dirty="0" smtClean="0"/>
              <a:t> et al  </a:t>
            </a:r>
            <a:r>
              <a:rPr lang="en-GB" sz="2400" dirty="0"/>
              <a:t>where </a:t>
            </a:r>
            <a:r>
              <a:rPr lang="en-GB" sz="2400" dirty="0">
                <a:solidFill>
                  <a:srgbClr val="FF0000"/>
                </a:solidFill>
              </a:rPr>
              <a:t>a half integer resonance </a:t>
            </a:r>
            <a:r>
              <a:rPr lang="en-GB" sz="2400" dirty="0"/>
              <a:t>is induced such that the normal elliptical motion of particles in </a:t>
            </a:r>
            <a:r>
              <a:rPr lang="en-GB" sz="2400" i="1" dirty="0"/>
              <a:t>x-x' </a:t>
            </a:r>
            <a:r>
              <a:rPr lang="en-GB" sz="2400" dirty="0"/>
              <a:t>phase space becomes </a:t>
            </a:r>
            <a:r>
              <a:rPr lang="en-GB" sz="2400" dirty="0">
                <a:solidFill>
                  <a:srgbClr val="FF0000"/>
                </a:solidFill>
              </a:rPr>
              <a:t>hyperbolic</a:t>
            </a:r>
            <a:r>
              <a:rPr lang="en-GB" sz="2400" dirty="0"/>
              <a:t>, with particles moving to smaller </a:t>
            </a:r>
            <a:r>
              <a:rPr lang="en-GB" sz="2400" i="1" dirty="0"/>
              <a:t>x </a:t>
            </a:r>
            <a:r>
              <a:rPr lang="en-GB" sz="2400" dirty="0"/>
              <a:t>and larger </a:t>
            </a:r>
            <a:r>
              <a:rPr lang="en-GB" sz="2400" i="1" dirty="0"/>
              <a:t>x' </a:t>
            </a:r>
            <a:r>
              <a:rPr lang="en-GB" sz="2400" dirty="0"/>
              <a:t>at the channel focal points. </a:t>
            </a:r>
            <a:endParaRPr lang="en-GB" sz="2400" dirty="0" smtClean="0"/>
          </a:p>
          <a:p>
            <a:r>
              <a:rPr lang="en-GB" sz="2400" dirty="0" smtClean="0"/>
              <a:t>Thin </a:t>
            </a:r>
            <a:r>
              <a:rPr lang="en-GB" sz="2400" dirty="0"/>
              <a:t>absorbers placed at the focal points of the channel then cool the angular divergence </a:t>
            </a:r>
            <a:r>
              <a:rPr lang="en-GB" sz="2400" dirty="0" smtClean="0"/>
              <a:t>by </a:t>
            </a:r>
            <a:r>
              <a:rPr lang="en-GB" sz="2400" dirty="0"/>
              <a:t>the usual ionization </a:t>
            </a:r>
            <a:r>
              <a:rPr lang="en-GB" sz="2400" dirty="0" smtClean="0"/>
              <a:t>cooling. 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ESS presentationMarch 2,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LEFT ordinary oscillations </a:t>
            </a:r>
            <a:endParaRPr lang="en-GB" sz="2400" i="1" baseline="0" dirty="0" smtClean="0">
              <a:solidFill>
                <a:srgbClr val="FF0000"/>
              </a:solidFill>
              <a:latin typeface="+mn-lt"/>
            </a:endParaRPr>
          </a:p>
          <a:p>
            <a:r>
              <a:rPr lang="en-GB" sz="2400" i="1" baseline="0" dirty="0" smtClean="0">
                <a:solidFill>
                  <a:srgbClr val="FF0000"/>
                </a:solidFill>
                <a:latin typeface="+mn-lt"/>
              </a:rPr>
              <a:t>RIGHT </a:t>
            </a:r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hyperbolic </a:t>
            </a:r>
            <a:r>
              <a:rPr lang="en-GB" sz="2400" i="1" baseline="0" dirty="0" smtClean="0">
                <a:solidFill>
                  <a:srgbClr val="FF0000"/>
                </a:solidFill>
                <a:latin typeface="+mn-lt"/>
              </a:rPr>
              <a:t>motion</a:t>
            </a:r>
          </a:p>
          <a:p>
            <a:r>
              <a:rPr lang="en-GB" sz="2400" i="1" baseline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induced by perturbations </a:t>
            </a:r>
            <a:r>
              <a:rPr lang="en-GB" sz="2400" i="1" baseline="0" dirty="0" smtClean="0">
                <a:solidFill>
                  <a:srgbClr val="FF0000"/>
                </a:solidFill>
                <a:latin typeface="+mn-lt"/>
              </a:rPr>
              <a:t>near an (one half integer) </a:t>
            </a:r>
            <a:r>
              <a:rPr lang="en-GB" sz="2400" i="1" baseline="0" dirty="0" smtClean="0">
                <a:solidFill>
                  <a:srgbClr val="FF0000"/>
                </a:solidFill>
              </a:rPr>
              <a:t>resonance</a:t>
            </a:r>
            <a:r>
              <a:rPr lang="en-GB" sz="2400" i="1" baseline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of </a:t>
            </a:r>
            <a:r>
              <a:rPr lang="en-GB" sz="2400" i="1" baseline="0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GB" sz="2400" i="1" baseline="0" dirty="0" err="1" smtClean="0">
                <a:solidFill>
                  <a:srgbClr val="FF0000"/>
                </a:solidFill>
                <a:latin typeface="+mn-lt"/>
              </a:rPr>
              <a:t>betatron</a:t>
            </a:r>
            <a:r>
              <a:rPr lang="en-GB" sz="2400" i="1" baseline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frequency.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4495800"/>
            <a:ext cx="13947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i="1" baseline="0" dirty="0" smtClean="0">
                <a:solidFill>
                  <a:srgbClr val="FF0000"/>
                </a:solidFill>
              </a:rPr>
              <a:t>x x’ = </a:t>
            </a:r>
            <a:r>
              <a:rPr lang="en-GB" sz="1800" i="1" baseline="0" dirty="0" err="1" smtClean="0">
                <a:solidFill>
                  <a:srgbClr val="FF0000"/>
                </a:solidFill>
              </a:rPr>
              <a:t>const</a:t>
            </a:r>
            <a:endParaRPr lang="en-GB" sz="1800" i="1" baseline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519446"/>
            <a:ext cx="431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baseline="0" dirty="0">
                <a:solidFill>
                  <a:srgbClr val="FF0000"/>
                </a:solidFill>
                <a:latin typeface="+mn-lt"/>
              </a:rPr>
              <a:t>V. S. </a:t>
            </a:r>
            <a:r>
              <a:rPr lang="en-GB" i="1" baseline="0" dirty="0" err="1" smtClean="0">
                <a:solidFill>
                  <a:srgbClr val="FF0000"/>
                </a:solidFill>
                <a:latin typeface="+mn-lt"/>
              </a:rPr>
              <a:t>Morozov</a:t>
            </a:r>
            <a:r>
              <a:rPr lang="en-GB" i="1" baseline="0" dirty="0" smtClean="0">
                <a:solidFill>
                  <a:srgbClr val="FF0000"/>
                </a:solidFill>
                <a:latin typeface="+mn-lt"/>
              </a:rPr>
              <a:t> et al, </a:t>
            </a:r>
            <a:r>
              <a:rPr lang="en-US" i="1" baseline="0" dirty="0" smtClean="0">
                <a:solidFill>
                  <a:srgbClr val="FF0000"/>
                </a:solidFill>
                <a:latin typeface="+mn-lt"/>
              </a:rPr>
              <a:t>AIP 1507</a:t>
            </a:r>
            <a:r>
              <a:rPr lang="en-US" i="1" baseline="0" dirty="0">
                <a:solidFill>
                  <a:srgbClr val="FF0000"/>
                </a:solidFill>
                <a:latin typeface="+mn-lt"/>
              </a:rPr>
              <a:t>, 843 (2012); </a:t>
            </a:r>
            <a:endParaRPr lang="en-GB" i="1" baseline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98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x5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76800"/>
            <a:ext cx="5791200" cy="1879600"/>
          </a:xfrm>
          <a:prstGeom prst="rect">
            <a:avLst/>
          </a:prstGeom>
        </p:spPr>
      </p:pic>
      <p:pic>
        <p:nvPicPr>
          <p:cNvPr id="6" name="Picture 5" descr="pix5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13318"/>
            <a:ext cx="5359400" cy="186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 of 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918" y="457200"/>
            <a:ext cx="9753600" cy="12954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2400" dirty="0"/>
              <a:t>Without damping, the beam dynamics is not stable because the beam envelope grows with every </a:t>
            </a:r>
            <a:r>
              <a:rPr lang="en-GB" sz="2400" dirty="0" smtClean="0"/>
              <a:t>period. Energy </a:t>
            </a:r>
            <a:r>
              <a:rPr lang="en-GB" sz="2400" dirty="0"/>
              <a:t>absorbers at the focal points </a:t>
            </a:r>
            <a:r>
              <a:rPr lang="en-GB" sz="2400" dirty="0" smtClean="0"/>
              <a:t>stabilize </a:t>
            </a:r>
            <a:r>
              <a:rPr lang="en-GB" sz="2400" dirty="0"/>
              <a:t>the beam </a:t>
            </a:r>
            <a:r>
              <a:rPr lang="en-GB" sz="2400" dirty="0" smtClean="0"/>
              <a:t>through </a:t>
            </a:r>
            <a:r>
              <a:rPr lang="en-GB" sz="2400" dirty="0"/>
              <a:t>the </a:t>
            </a:r>
            <a:r>
              <a:rPr lang="en-GB" sz="2400" dirty="0" smtClean="0"/>
              <a:t>ionization cooling.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ESS presentationMarch 2,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870" y="1600200"/>
            <a:ext cx="438673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r>
              <a:rPr lang="en-GB" sz="2400" baseline="0" dirty="0" smtClean="0"/>
              <a:t>The </a:t>
            </a:r>
            <a:r>
              <a:rPr lang="en-GB" sz="2400" baseline="0" dirty="0"/>
              <a:t>longitudinal </a:t>
            </a:r>
            <a:r>
              <a:rPr lang="en-GB" sz="2400" baseline="0" dirty="0" err="1"/>
              <a:t>emittance</a:t>
            </a:r>
            <a:r>
              <a:rPr lang="en-GB" sz="2400" baseline="0" dirty="0"/>
              <a:t> is maintained constant </a:t>
            </a:r>
            <a:r>
              <a:rPr lang="en-GB" sz="2400" baseline="0" dirty="0" smtClean="0"/>
              <a:t>tapering </a:t>
            </a:r>
            <a:r>
              <a:rPr lang="en-GB" sz="2400" baseline="0" dirty="0"/>
              <a:t>the absorbers and placing them at points </a:t>
            </a:r>
            <a:r>
              <a:rPr lang="en-GB" sz="2400" baseline="0" dirty="0" smtClean="0"/>
              <a:t>of </a:t>
            </a:r>
            <a:r>
              <a:rPr lang="en-GB" sz="2400" baseline="0" dirty="0"/>
              <a:t>appropriate </a:t>
            </a:r>
            <a:r>
              <a:rPr lang="en-GB" sz="2400" baseline="0" dirty="0" smtClean="0"/>
              <a:t>dispersion</a:t>
            </a:r>
            <a:r>
              <a:rPr lang="en-GB" sz="2400" baseline="0" dirty="0"/>
              <a:t>, vertical </a:t>
            </a:r>
            <a:r>
              <a:rPr lang="en-GB" sz="2400" baseline="0" dirty="0">
                <a:latin typeface="Symbol" charset="2"/>
                <a:cs typeface="Symbol" charset="2"/>
              </a:rPr>
              <a:t>b</a:t>
            </a:r>
            <a:r>
              <a:rPr lang="en-GB" sz="2400" baseline="0" dirty="0"/>
              <a:t> and two horizontal </a:t>
            </a:r>
            <a:r>
              <a:rPr lang="en-GB" sz="2400" baseline="0" dirty="0" smtClean="0">
                <a:latin typeface="Symbol" charset="2"/>
                <a:cs typeface="Symbol" charset="2"/>
              </a:rPr>
              <a:t>b’s</a:t>
            </a:r>
            <a:r>
              <a:rPr lang="en-GB" sz="2400" baseline="0" dirty="0" smtClean="0"/>
              <a:t>. </a:t>
            </a:r>
            <a:endParaRPr lang="en-GB" sz="2400" baseline="0" dirty="0"/>
          </a:p>
          <a:p>
            <a:r>
              <a:rPr lang="en-GB" sz="2400" dirty="0" smtClean="0"/>
              <a:t>.</a:t>
            </a:r>
            <a:r>
              <a:rPr lang="en-GB" sz="2400" dirty="0"/>
              <a:t> </a:t>
            </a:r>
            <a:r>
              <a:rPr lang="en-GB" sz="2400" baseline="0" dirty="0"/>
              <a:t>Comparison of cooling </a:t>
            </a:r>
            <a:r>
              <a:rPr lang="en-GB" sz="2400" baseline="0" dirty="0" smtClean="0"/>
              <a:t>factors </a:t>
            </a:r>
            <a:r>
              <a:rPr lang="en-GB" sz="2400" baseline="0" dirty="0"/>
              <a:t>(ratio of initial to final 6D </a:t>
            </a:r>
            <a:r>
              <a:rPr lang="en-GB" sz="2400" baseline="0" dirty="0" err="1"/>
              <a:t>emittance</a:t>
            </a:r>
            <a:r>
              <a:rPr lang="en-GB" sz="2400" baseline="0" dirty="0"/>
              <a:t>) with and without the PIC </a:t>
            </a:r>
            <a:r>
              <a:rPr lang="en-GB" sz="2400" baseline="0" dirty="0" smtClean="0"/>
              <a:t>condition </a:t>
            </a:r>
            <a:r>
              <a:rPr lang="en-GB" sz="2400" baseline="0" dirty="0" err="1" smtClean="0"/>
              <a:t>vs</a:t>
            </a:r>
            <a:r>
              <a:rPr lang="en-GB" sz="2400" baseline="0" dirty="0" smtClean="0"/>
              <a:t> number of cells</a:t>
            </a:r>
            <a:r>
              <a:rPr lang="en-GB" sz="2400" i="1" baseline="0" dirty="0" smtClean="0">
                <a:solidFill>
                  <a:srgbClr val="FF0000"/>
                </a:solidFill>
              </a:rPr>
              <a:t>: about 10x gain</a:t>
            </a:r>
            <a:endParaRPr lang="en-GB" sz="2400" i="1" baseline="0" dirty="0" smtClean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pic>
        <p:nvPicPr>
          <p:cNvPr id="8" name="Picture 7" descr="pix57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5486400" cy="1803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32809" y="5105400"/>
            <a:ext cx="616074" cy="762000"/>
            <a:chOff x="9332809" y="5105400"/>
            <a:chExt cx="616074" cy="7620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9677400" y="51054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9332809" y="5257800"/>
              <a:ext cx="6160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baseline="0" dirty="0" smtClean="0">
                  <a:solidFill>
                    <a:srgbClr val="FF0000"/>
                  </a:solidFill>
                </a:rPr>
                <a:t>10 x</a:t>
              </a:r>
              <a:endParaRPr lang="en-GB" i="1" baseline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93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 on the cooling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8" y="609600"/>
            <a:ext cx="9722352" cy="5791200"/>
          </a:xfrm>
        </p:spPr>
        <p:txBody>
          <a:bodyPr/>
          <a:lstStyle/>
          <a:p>
            <a:r>
              <a:rPr lang="en-GB" sz="2400" dirty="0" smtClean="0"/>
              <a:t>A conventional </a:t>
            </a:r>
            <a:r>
              <a:rPr lang="en-GB" sz="2400" dirty="0" err="1" smtClean="0"/>
              <a:t>muon</a:t>
            </a:r>
            <a:r>
              <a:rPr lang="en-GB" sz="2400" dirty="0" smtClean="0"/>
              <a:t> cooling ring should present no unexpected behaviour and good agreement between calculations and experiment is expected both transversely and longitudinally</a:t>
            </a:r>
          </a:p>
          <a:p>
            <a:r>
              <a:rPr lang="en-GB" sz="2400" dirty="0" smtClean="0"/>
              <a:t>The novel </a:t>
            </a:r>
            <a:r>
              <a:rPr lang="en-GB" sz="2400" dirty="0"/>
              <a:t>Parametric Resonance Cooling </a:t>
            </a:r>
            <a:r>
              <a:rPr lang="en-GB" sz="2400" dirty="0" smtClean="0"/>
              <a:t>(PIC) involving instead the balance between a strong resonance growth and ionization cooling may involve significant and unexpected conditions which are hard to predict. </a:t>
            </a:r>
          </a:p>
          <a:p>
            <a:r>
              <a:rPr lang="en-GB" sz="2400" dirty="0" smtClean="0"/>
              <a:t>Therefore the experimental demonstration of the cooling must be concentrated on such a resonant behaviour.</a:t>
            </a:r>
          </a:p>
          <a:p>
            <a:r>
              <a:rPr lang="en-GB" sz="2400" dirty="0" smtClean="0"/>
              <a:t>On the other hand the success of the </a:t>
            </a:r>
            <a:r>
              <a:rPr lang="en-GB" sz="2400" dirty="0"/>
              <a:t>novel Parametric Resonance Cooling </a:t>
            </a:r>
            <a:r>
              <a:rPr lang="en-GB" sz="2400" dirty="0" smtClean="0"/>
              <a:t>may be a premise for an optimal luminosity, since the expected Higgs rate is proportional to the inverse of the transverse </a:t>
            </a:r>
            <a:r>
              <a:rPr lang="en-GB" sz="2400" dirty="0" err="1" smtClean="0"/>
              <a:t>emittance</a:t>
            </a:r>
            <a:r>
              <a:rPr lang="en-GB" sz="2400" dirty="0" smtClean="0"/>
              <a:t>,  </a:t>
            </a:r>
          </a:p>
          <a:p>
            <a:r>
              <a:rPr lang="en-GB" sz="2400" dirty="0" smtClean="0"/>
              <a:t> However PIC may expect up to one order of magnitude decrement in the transverse </a:t>
            </a:r>
            <a:r>
              <a:rPr lang="en-GB" sz="2400" dirty="0" err="1" smtClean="0"/>
              <a:t>emittance</a:t>
            </a:r>
            <a:r>
              <a:rPr lang="en-GB" sz="2400" dirty="0" smtClean="0"/>
              <a:t>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FROM ESS presentationMarch 2,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2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ECD_TALK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ECD_TALK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229787</TotalTime>
  <Words>862</Words>
  <Application>Microsoft Macintosh PowerPoint</Application>
  <PresentationFormat>A4 Paper (210x297 mm)</PresentationFormat>
  <Paragraphs>71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OECD_TALK</vt:lpstr>
      <vt:lpstr>Equation</vt:lpstr>
      <vt:lpstr>Pion target and focussing in a axially symmetric B field</vt:lpstr>
      <vt:lpstr>The cooling process</vt:lpstr>
      <vt:lpstr>1.-The initial linear beam transport</vt:lpstr>
      <vt:lpstr>2.- The 6-D cooling</vt:lpstr>
      <vt:lpstr>3.- PIC, the Parametric Resonance Cooling</vt:lpstr>
      <vt:lpstr>Details of PIC</vt:lpstr>
      <vt:lpstr>Comments on the cooling process</vt:lpstr>
    </vt:vector>
  </TitlesOfParts>
  <Company>뿿쾐뿿컰뿿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Rubbia</dc:creator>
  <cp:lastModifiedBy>Carlo Rubbia</cp:lastModifiedBy>
  <cp:revision>2354</cp:revision>
  <cp:lastPrinted>2015-06-26T06:02:06Z</cp:lastPrinted>
  <dcterms:created xsi:type="dcterms:W3CDTF">2014-10-13T16:30:55Z</dcterms:created>
  <dcterms:modified xsi:type="dcterms:W3CDTF">2020-05-28T19:01:37Z</dcterms:modified>
</cp:coreProperties>
</file>