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589" r:id="rId2"/>
    <p:sldId id="586" r:id="rId3"/>
    <p:sldId id="552" r:id="rId4"/>
    <p:sldId id="514" r:id="rId5"/>
  </p:sldIdLst>
  <p:sldSz cx="9906000" cy="6858000" type="A4"/>
  <p:notesSz cx="6858000" cy="9906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 baseline="-25000">
        <a:solidFill>
          <a:schemeClr val="tx1"/>
        </a:solidFill>
        <a:latin typeface="Helvetic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 baseline="-25000">
        <a:solidFill>
          <a:schemeClr val="tx1"/>
        </a:solidFill>
        <a:latin typeface="Helvetic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 baseline="-25000">
        <a:solidFill>
          <a:schemeClr val="tx1"/>
        </a:solidFill>
        <a:latin typeface="Helvetic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 baseline="-25000">
        <a:solidFill>
          <a:schemeClr val="tx1"/>
        </a:solidFill>
        <a:latin typeface="Helvetic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 baseline="-25000">
        <a:solidFill>
          <a:schemeClr val="tx1"/>
        </a:solidFill>
        <a:latin typeface="Helvetica" charset="0"/>
        <a:ea typeface="+mn-ea"/>
        <a:cs typeface="+mn-cs"/>
      </a:defRPr>
    </a:lvl5pPr>
    <a:lvl6pPr marL="2286000" algn="l" defTabSz="457200" rtl="0" eaLnBrk="1" latinLnBrk="0" hangingPunct="1">
      <a:defRPr sz="1600" kern="1200" baseline="-25000">
        <a:solidFill>
          <a:schemeClr val="tx1"/>
        </a:solidFill>
        <a:latin typeface="Helvetica" charset="0"/>
        <a:ea typeface="+mn-ea"/>
        <a:cs typeface="+mn-cs"/>
      </a:defRPr>
    </a:lvl6pPr>
    <a:lvl7pPr marL="2743200" algn="l" defTabSz="457200" rtl="0" eaLnBrk="1" latinLnBrk="0" hangingPunct="1">
      <a:defRPr sz="1600" kern="1200" baseline="-25000">
        <a:solidFill>
          <a:schemeClr val="tx1"/>
        </a:solidFill>
        <a:latin typeface="Helvetica" charset="0"/>
        <a:ea typeface="+mn-ea"/>
        <a:cs typeface="+mn-cs"/>
      </a:defRPr>
    </a:lvl7pPr>
    <a:lvl8pPr marL="3200400" algn="l" defTabSz="457200" rtl="0" eaLnBrk="1" latinLnBrk="0" hangingPunct="1">
      <a:defRPr sz="1600" kern="1200" baseline="-25000">
        <a:solidFill>
          <a:schemeClr val="tx1"/>
        </a:solidFill>
        <a:latin typeface="Helvetica" charset="0"/>
        <a:ea typeface="+mn-ea"/>
        <a:cs typeface="+mn-cs"/>
      </a:defRPr>
    </a:lvl8pPr>
    <a:lvl9pPr marL="3657600" algn="l" defTabSz="457200" rtl="0" eaLnBrk="1" latinLnBrk="0" hangingPunct="1">
      <a:defRPr sz="1600" kern="1200" baseline="-25000">
        <a:solidFill>
          <a:schemeClr val="tx1"/>
        </a:solidFill>
        <a:latin typeface="Helvetica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B212"/>
    <a:srgbClr val="FEC517"/>
    <a:srgbClr val="FFC738"/>
    <a:srgbClr val="F0D74C"/>
    <a:srgbClr val="98183B"/>
    <a:srgbClr val="C30224"/>
    <a:srgbClr val="0000FF"/>
    <a:srgbClr val="16165C"/>
    <a:srgbClr val="16175E"/>
    <a:srgbClr val="1717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3497" autoAdjust="0"/>
    <p:restoredTop sz="98458" autoAdjust="0"/>
  </p:normalViewPr>
  <p:slideViewPr>
    <p:cSldViewPr showGuides="1">
      <p:cViewPr varScale="1">
        <p:scale>
          <a:sx n="60" d="100"/>
          <a:sy n="60" d="100"/>
        </p:scale>
        <p:origin x="880" y="52"/>
      </p:cViewPr>
      <p:guideLst>
        <p:guide orient="horz" pos="2160"/>
        <p:guide pos="3120"/>
      </p:guideLst>
    </p:cSldViewPr>
  </p:slideViewPr>
  <p:outlineViewPr>
    <p:cViewPr>
      <p:scale>
        <a:sx n="100" d="100"/>
        <a:sy n="100" d="100"/>
      </p:scale>
      <p:origin x="11224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" d="100"/>
        <a:sy n="20" d="100"/>
      </p:scale>
      <p:origin x="0" y="0"/>
    </p:cViewPr>
  </p:sorterViewPr>
  <p:notesViewPr>
    <p:cSldViewPr showGuides="1">
      <p:cViewPr varScale="1">
        <p:scale>
          <a:sx n="53" d="100"/>
          <a:sy n="53" d="100"/>
        </p:scale>
        <p:origin x="-2408" y="-128"/>
      </p:cViewPr>
      <p:guideLst>
        <p:guide orient="horz" pos="312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53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5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53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5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1013"/>
            <a:ext cx="2971800" cy="534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5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9371013"/>
            <a:ext cx="2971800" cy="534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7B82A7B-F487-3148-809A-7D72B097E1B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18389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aseline="0">
                <a:latin typeface="Times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aseline="0">
                <a:latin typeface="Times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46125" y="742950"/>
            <a:ext cx="536575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705350"/>
            <a:ext cx="5029200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10700"/>
            <a:ext cx="29718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aseline="0">
                <a:latin typeface="Times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9410700"/>
            <a:ext cx="29718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aseline="0">
                <a:latin typeface="Times" charset="0"/>
              </a:defRPr>
            </a:lvl1pPr>
          </a:lstStyle>
          <a:p>
            <a:pPr>
              <a:defRPr/>
            </a:pPr>
            <a:fld id="{BB8B0BFD-D931-FB46-A565-213BA1919A8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695401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38250" y="1524000"/>
            <a:ext cx="7264400" cy="1524000"/>
          </a:xfrm>
        </p:spPr>
        <p:txBody>
          <a:bodyPr/>
          <a:lstStyle>
            <a:lvl1pPr marL="0" indent="0" algn="ctr">
              <a:lnSpc>
                <a:spcPct val="128000"/>
              </a:lnSpc>
              <a:buFont typeface="Wingdings" charset="2"/>
              <a:buNone/>
              <a:defRPr sz="2400">
                <a:solidFill>
                  <a:schemeClr val="accent2"/>
                </a:solidFill>
              </a:defRPr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742950" y="6248400"/>
            <a:ext cx="206375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aseline="0">
                <a:latin typeface="Times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384550" y="6248400"/>
            <a:ext cx="3136900" cy="457200"/>
          </a:xfrm>
        </p:spPr>
        <p:txBody>
          <a:bodyPr/>
          <a:lstStyle>
            <a:lvl1pPr algn="ctr">
              <a:defRPr sz="1400" i="0" smtClean="0">
                <a:solidFill>
                  <a:schemeClr val="tx1"/>
                </a:solidFill>
                <a:latin typeface="Times" charset="0"/>
              </a:defRPr>
            </a:lvl1pPr>
          </a:lstStyle>
          <a:p>
            <a:pPr>
              <a:defRPr/>
            </a:pPr>
            <a:r>
              <a:rPr lang="en-US"/>
              <a:t>ESS March 2, 2020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99300" y="6248400"/>
            <a:ext cx="2063750" cy="457200"/>
          </a:xfrm>
        </p:spPr>
        <p:txBody>
          <a:bodyPr/>
          <a:lstStyle>
            <a:lvl1pPr>
              <a:defRPr sz="1400" i="0">
                <a:solidFill>
                  <a:schemeClr val="tx1"/>
                </a:solidFill>
                <a:latin typeface="Times" charset="0"/>
              </a:defRPr>
            </a:lvl1pPr>
          </a:lstStyle>
          <a:p>
            <a:pPr>
              <a:defRPr/>
            </a:pPr>
            <a:fld id="{26D79638-33C1-D847-964B-6DBCECEFFCD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ESS March 2, 2020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Slide# : </a:t>
            </a:r>
            <a:fld id="{83536344-AE6D-674E-AFA3-6B434CD41C4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29500" y="0"/>
            <a:ext cx="2476500" cy="6324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7277100" cy="6324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ESS March 2, 2020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Slide# : </a:t>
            </a:r>
            <a:fld id="{F91CC7D9-E1F7-B848-9B21-7AF9A1699C9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ESS March 2, 2020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Slide# : </a:t>
            </a:r>
            <a:fld id="{A86CEAE1-7B07-CE4F-A20C-236EDAD9CE9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ESS March 2, 2020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Slide# : </a:t>
            </a:r>
            <a:fld id="{680CC8D7-B184-5D45-9441-F27E722268E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609600"/>
            <a:ext cx="45720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609600"/>
            <a:ext cx="45720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ESS March 2, 2020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Slide# : </a:t>
            </a:r>
            <a:fld id="{BDD4BEDE-D40E-4549-86DF-49EA7E4226C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ESS March 2, 2020</a:t>
            </a:r>
            <a:endParaRPr lang="en-GB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Slide# : </a:t>
            </a:r>
            <a:fld id="{15BBACF8-7C48-1D4F-89A1-624411AAA2F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ESS March 2, 2020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Slide# : </a:t>
            </a:r>
            <a:fld id="{DD1D2092-0777-BF4C-88E2-1340A000030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ESS March 2, 2020</a:t>
            </a:r>
            <a:endParaRPr lang="en-GB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Slide# : </a:t>
            </a:r>
            <a:fld id="{4C531B78-991B-8F42-B930-01AC4862E0C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ESS March 2, 2020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Slide# : </a:t>
            </a:r>
            <a:fld id="{25F82D41-45D3-5B43-9969-AC02E2EA88F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ESS March 2, 2020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Slide# : </a:t>
            </a:r>
            <a:fld id="{590E3617-DCC1-9141-916C-B24AFA9CDB1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609600"/>
            <a:ext cx="92964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5800" y="6400800"/>
            <a:ext cx="31369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1" baseline="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r>
              <a:rPr lang="en-US"/>
              <a:t>ESS March 2, 2020</a:t>
            </a: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81850" y="6400800"/>
            <a:ext cx="20637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1" baseline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r>
              <a:rPr lang="en-GB"/>
              <a:t>Slide# : </a:t>
            </a:r>
            <a:fld id="{740F9DD0-2E84-1144-8C3B-A5A01696510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2" name="AutoShape 8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906000" cy="533400"/>
          </a:xfrm>
          <a:prstGeom prst="bevel">
            <a:avLst>
              <a:gd name="adj" fmla="val 3787"/>
            </a:avLst>
          </a:prstGeom>
          <a:gradFill rotWithShape="0">
            <a:gsLst>
              <a:gs pos="0">
                <a:srgbClr val="002F47"/>
              </a:gs>
              <a:gs pos="100000">
                <a:srgbClr val="006699"/>
              </a:gs>
            </a:gsLst>
            <a:lin ang="0" scaled="1"/>
          </a:gradFill>
          <a:ln w="9525">
            <a:solidFill>
              <a:srgbClr val="006699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Wingdings" charset="2"/>
        <a:buChar char="l"/>
        <a:defRPr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Wingdings" charset="2"/>
        <a:buChar char="Ø"/>
        <a:defRPr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charset="2"/>
        <a:buChar char="è"/>
        <a:defRPr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charset="2"/>
        <a:buChar char="è"/>
        <a:defRPr>
          <a:solidFill>
            <a:schemeClr val="tx1"/>
          </a:solidFill>
          <a:latin typeface="+mj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charset="2"/>
        <a:buChar char="è"/>
        <a:defRPr>
          <a:solidFill>
            <a:schemeClr val="tx1"/>
          </a:solidFill>
          <a:latin typeface="+mj-lt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Wingdings" charset="2"/>
        <a:buChar char="è"/>
        <a:defRPr>
          <a:solidFill>
            <a:schemeClr val="tx1"/>
          </a:solidFill>
          <a:latin typeface="+mj-lt"/>
          <a:ea typeface="ＭＳ Ｐゴシック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Wingdings" charset="2"/>
        <a:buChar char="è"/>
        <a:defRPr>
          <a:solidFill>
            <a:schemeClr val="tx1"/>
          </a:solidFill>
          <a:latin typeface="+mj-lt"/>
          <a:ea typeface="ＭＳ Ｐゴシック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Wingdings" charset="2"/>
        <a:buChar char="è"/>
        <a:defRPr>
          <a:solidFill>
            <a:schemeClr val="tx1"/>
          </a:solidFill>
          <a:latin typeface="+mj-lt"/>
          <a:ea typeface="ＭＳ Ｐゴシック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Wingdings" charset="2"/>
        <a:buChar char="è"/>
        <a:defRPr>
          <a:solidFill>
            <a:schemeClr val="tx1"/>
          </a:solidFill>
          <a:latin typeface="+mj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Intense </a:t>
            </a:r>
            <a:r>
              <a:rPr lang="en-US" dirty="0" err="1"/>
              <a:t>muon</a:t>
            </a:r>
            <a:r>
              <a:rPr lang="en-US" dirty="0"/>
              <a:t> beams for Higgs studies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09600"/>
            <a:ext cx="9601200" cy="5791200"/>
          </a:xfrm>
        </p:spPr>
        <p:txBody>
          <a:bodyPr/>
          <a:lstStyle/>
          <a:p>
            <a:pPr>
              <a:lnSpc>
                <a:spcPts val="2680"/>
              </a:lnSpc>
            </a:pPr>
            <a:r>
              <a:rPr lang="en-GB" sz="2400" dirty="0"/>
              <a:t>The </a:t>
            </a:r>
            <a:r>
              <a:rPr lang="en-GB" sz="2400" b="1" i="1" dirty="0">
                <a:solidFill>
                  <a:srgbClr val="FF0000"/>
                </a:solidFill>
              </a:rPr>
              <a:t>ESSµSB project </a:t>
            </a:r>
            <a:r>
              <a:rPr lang="en-GB" sz="2400" dirty="0"/>
              <a:t>is based on the production, accumulation and cooling for a future facility </a:t>
            </a:r>
            <a:r>
              <a:rPr lang="en-GB" sz="2400" i="1" dirty="0">
                <a:solidFill>
                  <a:srgbClr val="FF0000"/>
                </a:solidFill>
              </a:rPr>
              <a:t>of intense </a:t>
            </a:r>
            <a:r>
              <a:rPr lang="en-GB" sz="2400" i="1" dirty="0" err="1">
                <a:solidFill>
                  <a:srgbClr val="FF0000"/>
                </a:solidFill>
              </a:rPr>
              <a:t>muon</a:t>
            </a:r>
            <a:r>
              <a:rPr lang="en-GB" sz="2400" i="1" dirty="0">
                <a:solidFill>
                  <a:srgbClr val="FF0000"/>
                </a:solidFill>
              </a:rPr>
              <a:t> beams </a:t>
            </a:r>
            <a:r>
              <a:rPr lang="en-GB" sz="2400" dirty="0"/>
              <a:t>to study the Higgs related scalar sector.</a:t>
            </a:r>
            <a:endParaRPr lang="en-US" sz="2400" dirty="0"/>
          </a:p>
          <a:p>
            <a:pPr>
              <a:lnSpc>
                <a:spcPts val="2680"/>
              </a:lnSpc>
            </a:pPr>
            <a:r>
              <a:rPr lang="en-US" sz="2400" dirty="0"/>
              <a:t>A practical </a:t>
            </a:r>
            <a:r>
              <a:rPr lang="en-US" sz="2400" dirty="0">
                <a:latin typeface="Symbol" charset="2"/>
                <a:cs typeface="Symbol" charset="2"/>
              </a:rPr>
              <a:t>m+ -m-  </a:t>
            </a:r>
            <a:r>
              <a:rPr lang="en-US" sz="2400" dirty="0">
                <a:cs typeface="Symbol" charset="2"/>
              </a:rPr>
              <a:t>Higgs</a:t>
            </a:r>
            <a:r>
              <a:rPr lang="en-US" sz="2400" dirty="0">
                <a:latin typeface="Symbol" charset="2"/>
                <a:cs typeface="Symbol" charset="2"/>
              </a:rPr>
              <a:t> </a:t>
            </a:r>
            <a:r>
              <a:rPr lang="en-US" sz="2400" dirty="0"/>
              <a:t>factory as a next facility consists of</a:t>
            </a:r>
          </a:p>
          <a:p>
            <a:pPr lvl="1">
              <a:lnSpc>
                <a:spcPts val="2680"/>
              </a:lnSpc>
            </a:pPr>
            <a:r>
              <a:rPr lang="en-US" sz="2400" dirty="0"/>
              <a:t> a high-intensity H</a:t>
            </a:r>
            <a:r>
              <a:rPr lang="en-US" sz="2400" baseline="30000" dirty="0"/>
              <a:t>-</a:t>
            </a:r>
            <a:r>
              <a:rPr lang="en-US" sz="2400" dirty="0"/>
              <a:t> source feeding p-compressor rings;</a:t>
            </a:r>
          </a:p>
          <a:p>
            <a:pPr lvl="1">
              <a:lnSpc>
                <a:spcPts val="2680"/>
              </a:lnSpc>
            </a:pPr>
            <a:r>
              <a:rPr lang="en-US" sz="2400" dirty="0"/>
              <a:t>a p</a:t>
            </a:r>
            <a:r>
              <a:rPr lang="en-US" sz="2400" dirty="0">
                <a:latin typeface="Symbol" charset="2"/>
                <a:cs typeface="Symbol" charset="2"/>
              </a:rPr>
              <a:t>–p -m</a:t>
            </a:r>
            <a:r>
              <a:rPr lang="en-US" sz="2400" dirty="0"/>
              <a:t>  decay channel at a optimal </a:t>
            </a:r>
            <a:r>
              <a:rPr lang="en-US" sz="2400" dirty="0" err="1"/>
              <a:t>muon</a:t>
            </a:r>
            <a:r>
              <a:rPr lang="en-US" sz="2400" dirty="0"/>
              <a:t> momentum compression to about 220 MeV/c;</a:t>
            </a:r>
          </a:p>
          <a:p>
            <a:pPr lvl="1">
              <a:lnSpc>
                <a:spcPts val="2680"/>
              </a:lnSpc>
            </a:pPr>
            <a:r>
              <a:rPr lang="en-US" sz="2400" dirty="0"/>
              <a:t>a robust </a:t>
            </a:r>
            <a:r>
              <a:rPr lang="en-US" sz="2400" dirty="0">
                <a:latin typeface="Symbol" charset="2"/>
                <a:cs typeface="Symbol" charset="2"/>
              </a:rPr>
              <a:t>m</a:t>
            </a:r>
            <a:r>
              <a:rPr lang="en-US" sz="2400" baseline="30000" dirty="0">
                <a:latin typeface="Symbol" charset="2"/>
                <a:cs typeface="Symbol" charset="2"/>
              </a:rPr>
              <a:t>±</a:t>
            </a:r>
            <a:r>
              <a:rPr lang="en-US" sz="2400" dirty="0"/>
              <a:t> ionization–cooling system, compressing the bunches in 6D;</a:t>
            </a:r>
          </a:p>
          <a:p>
            <a:pPr lvl="1">
              <a:lnSpc>
                <a:spcPts val="2680"/>
              </a:lnSpc>
            </a:pPr>
            <a:r>
              <a:rPr lang="en-US" sz="2400" dirty="0"/>
              <a:t>a fast recirculating LINAC acceleration system to bring  </a:t>
            </a:r>
            <a:r>
              <a:rPr lang="en-US" sz="2400" dirty="0" err="1"/>
              <a:t>muons</a:t>
            </a:r>
            <a:r>
              <a:rPr lang="en-US" sz="2400" dirty="0"/>
              <a:t> to the required energy where collisions are recorded;.</a:t>
            </a:r>
          </a:p>
          <a:p>
            <a:pPr lvl="1">
              <a:lnSpc>
                <a:spcPts val="2680"/>
              </a:lnSpc>
            </a:pPr>
            <a:r>
              <a:rPr lang="en-US" sz="2400" dirty="0"/>
              <a:t> a L ≈ 10</a:t>
            </a:r>
            <a:r>
              <a:rPr lang="en-US" sz="2400" baseline="30000" dirty="0"/>
              <a:t>32</a:t>
            </a:r>
            <a:r>
              <a:rPr lang="en-US" sz="2400" dirty="0"/>
              <a:t> cm</a:t>
            </a:r>
            <a:r>
              <a:rPr lang="en-US" sz="2400" baseline="30000" dirty="0"/>
              <a:t>-2</a:t>
            </a:r>
            <a:r>
              <a:rPr lang="en-US" sz="2400" dirty="0"/>
              <a:t> s</a:t>
            </a:r>
            <a:r>
              <a:rPr lang="en-US" sz="2400" baseline="30000" dirty="0"/>
              <a:t>-1</a:t>
            </a:r>
            <a:r>
              <a:rPr lang="en-US" sz="2400" dirty="0"/>
              <a:t> </a:t>
            </a:r>
            <a:r>
              <a:rPr lang="en-US" sz="2400" b="1" dirty="0">
                <a:latin typeface="Symbol" charset="2"/>
                <a:cs typeface="Symbol" charset="2"/>
              </a:rPr>
              <a:t>m</a:t>
            </a:r>
            <a:r>
              <a:rPr lang="en-US" sz="2400" b="1" baseline="30000" dirty="0">
                <a:latin typeface="Symbol" charset="2"/>
                <a:cs typeface="Symbol" charset="2"/>
              </a:rPr>
              <a:t>+</a:t>
            </a:r>
            <a:r>
              <a:rPr lang="en-US" sz="2400" b="1" dirty="0">
                <a:latin typeface="Symbol" charset="2"/>
                <a:cs typeface="Symbol" charset="2"/>
              </a:rPr>
              <a:t>-m</a:t>
            </a:r>
            <a:r>
              <a:rPr lang="en-US" sz="2400" b="1" baseline="30000" dirty="0">
                <a:latin typeface="Symbol" charset="2"/>
                <a:cs typeface="Symbol" charset="2"/>
              </a:rPr>
              <a:t>-</a:t>
            </a:r>
            <a:r>
              <a:rPr lang="en-US" sz="2400" b="1" dirty="0">
                <a:latin typeface="Symbol" charset="2"/>
                <a:cs typeface="Symbol" charset="2"/>
              </a:rPr>
              <a:t> </a:t>
            </a:r>
            <a:r>
              <a:rPr lang="en-US" sz="2400" dirty="0"/>
              <a:t>collider ring at the Higgs mass and a L ≈ 10</a:t>
            </a:r>
            <a:r>
              <a:rPr lang="en-US" sz="2400" baseline="30000" dirty="0"/>
              <a:t>34</a:t>
            </a:r>
            <a:r>
              <a:rPr lang="en-US" sz="2400" dirty="0"/>
              <a:t> cm</a:t>
            </a:r>
            <a:r>
              <a:rPr lang="en-US" sz="2400" baseline="30000" dirty="0"/>
              <a:t>-2</a:t>
            </a:r>
            <a:r>
              <a:rPr lang="en-US" sz="2400" dirty="0"/>
              <a:t> s</a:t>
            </a:r>
            <a:r>
              <a:rPr lang="en-US" sz="2400" baseline="30000" dirty="0"/>
              <a:t>-1</a:t>
            </a:r>
            <a:r>
              <a:rPr lang="en-US" sz="2400" dirty="0"/>
              <a:t> </a:t>
            </a:r>
            <a:r>
              <a:rPr lang="en-US" sz="2400" b="1" dirty="0">
                <a:latin typeface="Symbol" charset="2"/>
                <a:cs typeface="Symbol" charset="2"/>
              </a:rPr>
              <a:t>m</a:t>
            </a:r>
            <a:r>
              <a:rPr lang="en-US" sz="2400" b="1" baseline="30000" dirty="0">
                <a:latin typeface="Symbol" charset="2"/>
                <a:cs typeface="Symbol" charset="2"/>
              </a:rPr>
              <a:t>+</a:t>
            </a:r>
            <a:r>
              <a:rPr lang="en-US" sz="2400" b="1" dirty="0">
                <a:latin typeface="Symbol" charset="2"/>
                <a:cs typeface="Symbol" charset="2"/>
              </a:rPr>
              <a:t>-m</a:t>
            </a:r>
            <a:r>
              <a:rPr lang="en-US" sz="2400" b="1" baseline="30000" dirty="0">
                <a:latin typeface="Symbol" charset="2"/>
                <a:cs typeface="Symbol" charset="2"/>
              </a:rPr>
              <a:t>-</a:t>
            </a:r>
            <a:r>
              <a:rPr lang="en-US" sz="2400" b="1" dirty="0">
                <a:latin typeface="Symbol" charset="2"/>
                <a:cs typeface="Symbol" charset="2"/>
              </a:rPr>
              <a:t> </a:t>
            </a:r>
            <a:r>
              <a:rPr lang="en-US" sz="2400" dirty="0"/>
              <a:t>collider in the sub-</a:t>
            </a:r>
            <a:r>
              <a:rPr lang="en-US" sz="2400" dirty="0" err="1"/>
              <a:t>TeV</a:t>
            </a:r>
            <a:r>
              <a:rPr lang="en-US" sz="2400" dirty="0"/>
              <a:t> range.</a:t>
            </a:r>
          </a:p>
          <a:p>
            <a:pPr>
              <a:lnSpc>
                <a:spcPts val="2680"/>
              </a:lnSpc>
            </a:pPr>
            <a:r>
              <a:rPr lang="en-US" sz="2400" dirty="0"/>
              <a:t>The large ESS proton intensity is directly related to the relatively short </a:t>
            </a:r>
            <a:r>
              <a:rPr lang="en-US" sz="2400" dirty="0" err="1"/>
              <a:t>muon</a:t>
            </a:r>
            <a:r>
              <a:rPr lang="en-US" sz="2400" dirty="0"/>
              <a:t> lifetime</a:t>
            </a:r>
          </a:p>
          <a:p>
            <a:pPr lvl="1"/>
            <a:endParaRPr lang="en-US" sz="2400" dirty="0"/>
          </a:p>
          <a:p>
            <a:pPr marL="0" indent="0">
              <a:buNone/>
            </a:pPr>
            <a:endParaRPr lang="en-US" sz="2400" b="1" dirty="0"/>
          </a:p>
          <a:p>
            <a:endParaRPr lang="en-US" sz="2400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ESS March 2, 2020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Slide# : </a:t>
            </a:r>
            <a:fld id="{A86CEAE1-7B07-CE4F-A20C-236EDAD9CE90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2245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ESS production at 2.0 </a:t>
            </a:r>
            <a:r>
              <a:rPr lang="en-GB" dirty="0" err="1"/>
              <a:t>GeV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09600"/>
            <a:ext cx="9753600" cy="5257800"/>
          </a:xfrm>
        </p:spPr>
        <p:txBody>
          <a:bodyPr/>
          <a:lstStyle/>
          <a:p>
            <a:r>
              <a:rPr lang="en-GB" sz="2400" dirty="0"/>
              <a:t>A GEANT4 simulation has been used for charged pion and </a:t>
            </a:r>
            <a:r>
              <a:rPr lang="en-GB" sz="2400" dirty="0" err="1"/>
              <a:t>kaon</a:t>
            </a:r>
            <a:r>
              <a:rPr lang="en-GB" sz="2400" dirty="0"/>
              <a:t> in a mercury target at the kinetic energy of 2.0 </a:t>
            </a:r>
            <a:r>
              <a:rPr lang="en-GB" sz="2400" dirty="0" err="1"/>
              <a:t>GeV</a:t>
            </a:r>
            <a:r>
              <a:rPr lang="en-GB" sz="2400" dirty="0"/>
              <a:t>. </a:t>
            </a:r>
          </a:p>
          <a:p>
            <a:r>
              <a:rPr lang="en-GB" sz="2400" dirty="0"/>
              <a:t> The 3.3 x 10</a:t>
            </a:r>
            <a:r>
              <a:rPr lang="en-GB" sz="2400" baseline="30000" dirty="0"/>
              <a:t>14</a:t>
            </a:r>
            <a:r>
              <a:rPr lang="en-GB" sz="2400" dirty="0"/>
              <a:t> p/pulse generate 3.85 x 10</a:t>
            </a:r>
            <a:r>
              <a:rPr lang="en-GB" sz="2400" baseline="30000" dirty="0"/>
              <a:t>13</a:t>
            </a:r>
            <a:r>
              <a:rPr lang="en-GB" sz="2400" dirty="0"/>
              <a:t> π+/pulse and 2.64 x 10</a:t>
            </a:r>
            <a:r>
              <a:rPr lang="en-GB" sz="2400" baseline="30000" dirty="0"/>
              <a:t>13</a:t>
            </a:r>
            <a:r>
              <a:rPr lang="en-GB" sz="2400" dirty="0"/>
              <a:t> π-/pulse in the forward direction with respect to the beam and a transverse momentum at production &lt; 250 MeV/c. The peak of the momentum distributions is at about 120 MeV/c. </a:t>
            </a:r>
          </a:p>
          <a:p>
            <a:pPr marL="0" indent="0">
              <a:buNone/>
            </a:pPr>
            <a:r>
              <a:rPr lang="en-US" sz="2400" dirty="0"/>
              <a:t>.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Uppsala_Feb_2016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Slide# : </a:t>
            </a:r>
            <a:fld id="{A86CEAE1-7B07-CE4F-A20C-236EDAD9CE90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  <p:pic>
        <p:nvPicPr>
          <p:cNvPr id="6" name="Pictur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3124200"/>
            <a:ext cx="4572000" cy="3048000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228600" y="3046084"/>
            <a:ext cx="47244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" charset="2"/>
              <a:buChar char="l"/>
              <a:defRPr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" charset="2"/>
              <a:buChar char="Ø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charset="2"/>
              <a:buChar char="è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charset="2"/>
              <a:buChar char="è"/>
              <a:defRPr>
                <a:solidFill>
                  <a:schemeClr val="tx1"/>
                </a:solidFill>
                <a:latin typeface="+mj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charset="2"/>
              <a:buChar char="è"/>
              <a:defRPr>
                <a:solidFill>
                  <a:schemeClr val="tx1"/>
                </a:solidFill>
                <a:latin typeface="+mj-lt"/>
                <a:ea typeface="ＭＳ Ｐゴシック" charset="-128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charset="2"/>
              <a:buChar char="è"/>
              <a:defRPr>
                <a:solidFill>
                  <a:schemeClr val="tx1"/>
                </a:solidFill>
                <a:latin typeface="+mj-lt"/>
                <a:ea typeface="ＭＳ Ｐゴシック" charset="-128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charset="2"/>
              <a:buChar char="è"/>
              <a:defRPr>
                <a:solidFill>
                  <a:schemeClr val="tx1"/>
                </a:solidFill>
                <a:latin typeface="+mj-lt"/>
                <a:ea typeface="ＭＳ Ｐゴシック" charset="-128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charset="2"/>
              <a:buChar char="è"/>
              <a:defRPr>
                <a:solidFill>
                  <a:schemeClr val="tx1"/>
                </a:solidFill>
                <a:latin typeface="+mj-lt"/>
                <a:ea typeface="ＭＳ Ｐゴシック" charset="-128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charset="2"/>
              <a:buChar char="è"/>
              <a:defRPr>
                <a:solidFill>
                  <a:schemeClr val="tx1"/>
                </a:solidFill>
                <a:latin typeface="+mj-lt"/>
                <a:ea typeface="ＭＳ Ｐゴシック" charset="-128"/>
              </a:defRPr>
            </a:lvl9pPr>
          </a:lstStyle>
          <a:p>
            <a:r>
              <a:rPr lang="en-GB" sz="2400" baseline="0" dirty="0"/>
              <a:t>The π are decaying with </a:t>
            </a:r>
            <a:r>
              <a:rPr lang="en-US" sz="2400" baseline="0" dirty="0"/>
              <a:t>a mean lifetime of </a:t>
            </a:r>
            <a:r>
              <a:rPr lang="en-US" sz="2400" baseline="0" dirty="0" err="1"/>
              <a:t>ct</a:t>
            </a:r>
            <a:r>
              <a:rPr lang="en-US" sz="2400" baseline="0" dirty="0"/>
              <a:t> = 7.8 m, corresponding to path of 8.94 m at the most probable momentum of 160 MeV/c </a:t>
            </a:r>
          </a:p>
          <a:p>
            <a:r>
              <a:rPr lang="en-US" sz="2400" baseline="0" dirty="0"/>
              <a:t>The µ  have </a:t>
            </a:r>
            <a:r>
              <a:rPr lang="en-US" sz="2400" baseline="0" dirty="0" err="1"/>
              <a:t>ct</a:t>
            </a:r>
            <a:r>
              <a:rPr lang="en-US" sz="2400" baseline="0" dirty="0"/>
              <a:t> = 659.1 m, and the longer decay length of 1370 m at 220 MeV/c</a:t>
            </a:r>
          </a:p>
        </p:txBody>
      </p:sp>
    </p:spTree>
    <p:extLst>
      <p:ext uri="{BB962C8B-B14F-4D97-AF65-F5344CB8AC3E}">
        <p14:creationId xmlns:p14="http://schemas.microsoft.com/office/powerpoint/2010/main" val="5077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/>
          <p:nvPr/>
        </p:nvPicPr>
        <p:blipFill>
          <a:blip r:embed="rId2"/>
          <a:stretch>
            <a:fillRect/>
          </a:stretch>
        </p:blipFill>
        <p:spPr>
          <a:xfrm>
            <a:off x="5181600" y="3048000"/>
            <a:ext cx="3962400" cy="29483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proton rings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533400"/>
            <a:ext cx="9753600" cy="2438400"/>
          </a:xfrm>
        </p:spPr>
        <p:txBody>
          <a:bodyPr/>
          <a:lstStyle/>
          <a:p>
            <a:pPr>
              <a:lnSpc>
                <a:spcPts val="2680"/>
              </a:lnSpc>
            </a:pPr>
            <a:r>
              <a:rPr lang="en-GB" sz="2400" dirty="0"/>
              <a:t>The  rate of the ESS- LINAC may be doubled to 28 Hz.</a:t>
            </a:r>
          </a:p>
          <a:p>
            <a:pPr>
              <a:lnSpc>
                <a:spcPts val="2680"/>
              </a:lnSpc>
            </a:pPr>
            <a:r>
              <a:rPr lang="en-GB" sz="2400" dirty="0"/>
              <a:t>Two proton rings of 35 m radius, the </a:t>
            </a:r>
            <a:r>
              <a:rPr lang="en-GB" sz="2400" i="1" dirty="0"/>
              <a:t>“Accumulator”</a:t>
            </a:r>
            <a:r>
              <a:rPr lang="en-GB" sz="2400" dirty="0"/>
              <a:t> collects the LINAC pulse and the </a:t>
            </a:r>
            <a:r>
              <a:rPr lang="en-GB" sz="2400" i="1" dirty="0"/>
              <a:t>“Compressor”</a:t>
            </a:r>
            <a:r>
              <a:rPr lang="en-GB" sz="2400" dirty="0"/>
              <a:t> steers the bunch to 1.5 ns. </a:t>
            </a:r>
          </a:p>
          <a:p>
            <a:pPr>
              <a:lnSpc>
                <a:spcPts val="2680"/>
              </a:lnSpc>
            </a:pPr>
            <a:r>
              <a:rPr lang="en-GB" sz="2400" dirty="0"/>
              <a:t>The beam transfer from the LINAC to the Accumulator is performed by a multi-turn injection of negative [p+2e-] ions, stripped at the entrance of the Accumulator ring, either with a thin absorbing carbon foil or of an appropriate LASER beam.</a:t>
            </a:r>
            <a:r>
              <a:rPr lang="en-US" sz="2400" dirty="0"/>
              <a:t> </a:t>
            </a:r>
            <a:endParaRPr lang="en-GB" sz="2400" dirty="0"/>
          </a:p>
          <a:p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85800" y="6553200"/>
            <a:ext cx="3136900" cy="228600"/>
          </a:xfrm>
        </p:spPr>
        <p:txBody>
          <a:bodyPr/>
          <a:lstStyle/>
          <a:p>
            <a:pPr>
              <a:defRPr/>
            </a:pPr>
            <a:r>
              <a:rPr lang="en-US"/>
              <a:t>VeniceF, March 2019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391400" y="6553200"/>
            <a:ext cx="2063750" cy="228600"/>
          </a:xfrm>
        </p:spPr>
        <p:txBody>
          <a:bodyPr/>
          <a:lstStyle/>
          <a:p>
            <a:pPr>
              <a:defRPr/>
            </a:pPr>
            <a:r>
              <a:rPr lang="en-GB" dirty="0"/>
              <a:t>Slide# : </a:t>
            </a:r>
            <a:fld id="{A86CEAE1-7B07-CE4F-A20C-236EDAD9CE90}" type="slidenum">
              <a:rPr lang="en-GB" smtClean="0"/>
              <a:pPr>
                <a:defRPr/>
              </a:pPr>
              <a:t>3</a:t>
            </a:fld>
            <a:endParaRPr lang="en-GB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152400" y="3124200"/>
            <a:ext cx="50292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" charset="2"/>
              <a:buChar char="l"/>
              <a:defRPr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" charset="2"/>
              <a:buChar char="Ø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charset="2"/>
              <a:buChar char="è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charset="2"/>
              <a:buChar char="è"/>
              <a:defRPr>
                <a:solidFill>
                  <a:schemeClr val="tx1"/>
                </a:solidFill>
                <a:latin typeface="+mj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charset="2"/>
              <a:buChar char="è"/>
              <a:defRPr>
                <a:solidFill>
                  <a:schemeClr val="tx1"/>
                </a:solidFill>
                <a:latin typeface="+mj-lt"/>
                <a:ea typeface="ＭＳ Ｐゴシック" charset="-128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charset="2"/>
              <a:buChar char="è"/>
              <a:defRPr>
                <a:solidFill>
                  <a:schemeClr val="tx1"/>
                </a:solidFill>
                <a:latin typeface="+mj-lt"/>
                <a:ea typeface="ＭＳ Ｐゴシック" charset="-128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charset="2"/>
              <a:buChar char="è"/>
              <a:defRPr>
                <a:solidFill>
                  <a:schemeClr val="tx1"/>
                </a:solidFill>
                <a:latin typeface="+mj-lt"/>
                <a:ea typeface="ＭＳ Ｐゴシック" charset="-128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charset="2"/>
              <a:buChar char="è"/>
              <a:defRPr>
                <a:solidFill>
                  <a:schemeClr val="tx1"/>
                </a:solidFill>
                <a:latin typeface="+mj-lt"/>
                <a:ea typeface="ＭＳ Ｐゴシック" charset="-128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charset="2"/>
              <a:buChar char="è"/>
              <a:defRPr>
                <a:solidFill>
                  <a:schemeClr val="tx1"/>
                </a:solidFill>
                <a:latin typeface="+mj-lt"/>
                <a:ea typeface="ＭＳ Ｐゴシック" charset="-128"/>
              </a:defRPr>
            </a:lvl9pPr>
          </a:lstStyle>
          <a:p>
            <a:pPr>
              <a:lnSpc>
                <a:spcPts val="2680"/>
              </a:lnSpc>
            </a:pPr>
            <a:r>
              <a:rPr lang="en-GB" sz="2400" baseline="0" dirty="0"/>
              <a:t>The pion spectrum produced by a given “proton power” (the number of protons inversely proportional to its energy) is nearly independent of proton kinetic energy between 8 and 20 </a:t>
            </a:r>
            <a:r>
              <a:rPr lang="en-GB" sz="2400" baseline="0" dirty="0" err="1"/>
              <a:t>GeV</a:t>
            </a:r>
            <a:r>
              <a:rPr lang="en-GB" sz="2400" baseline="0" dirty="0"/>
              <a:t> and a only a factor two lower for 2 </a:t>
            </a:r>
            <a:r>
              <a:rPr lang="en-GB" sz="2400" baseline="0" dirty="0" err="1"/>
              <a:t>GeV</a:t>
            </a:r>
            <a:r>
              <a:rPr lang="en-US" sz="2400" baseline="0" dirty="0"/>
              <a:t>. </a:t>
            </a:r>
            <a:endParaRPr lang="en-GB" sz="2400" baseline="0" dirty="0"/>
          </a:p>
        </p:txBody>
      </p:sp>
      <p:grpSp>
        <p:nvGrpSpPr>
          <p:cNvPr id="10" name="Group 9"/>
          <p:cNvGrpSpPr/>
          <p:nvPr/>
        </p:nvGrpSpPr>
        <p:grpSpPr>
          <a:xfrm>
            <a:off x="5791200" y="5791200"/>
            <a:ext cx="2770510" cy="795754"/>
            <a:chOff x="5791200" y="5791200"/>
            <a:chExt cx="2770510" cy="795754"/>
          </a:xfrm>
        </p:grpSpPr>
        <p:sp>
          <p:nvSpPr>
            <p:cNvPr id="8" name="TextBox 7"/>
            <p:cNvSpPr txBox="1"/>
            <p:nvPr/>
          </p:nvSpPr>
          <p:spPr>
            <a:xfrm>
              <a:off x="5791200" y="6248400"/>
              <a:ext cx="277051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aseline="0" dirty="0">
                  <a:solidFill>
                    <a:srgbClr val="FF0000"/>
                  </a:solidFill>
                  <a:latin typeface="+mn-lt"/>
                </a:rPr>
                <a:t>Pion momentum 300 MeV/c</a:t>
              </a:r>
            </a:p>
          </p:txBody>
        </p:sp>
        <p:sp>
          <p:nvSpPr>
            <p:cNvPr id="9" name="Up Arrow 8"/>
            <p:cNvSpPr/>
            <p:nvPr/>
          </p:nvSpPr>
          <p:spPr bwMode="auto">
            <a:xfrm>
              <a:off x="7010400" y="5791200"/>
              <a:ext cx="304800" cy="533400"/>
            </a:xfrm>
            <a:prstGeom prst="upArrow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0" u="none" strike="noStrike" cap="none" normalizeH="0" baseline="-25000">
                <a:ln>
                  <a:noFill/>
                </a:ln>
                <a:solidFill>
                  <a:schemeClr val="tx1"/>
                </a:solidFill>
                <a:effectLst/>
                <a:latin typeface="Helvetica" charset="0"/>
              </a:endParaRPr>
            </a:p>
          </p:txBody>
        </p:sp>
      </p:grpSp>
      <p:sp>
        <p:nvSpPr>
          <p:cNvPr id="11" name="Text Box 1"/>
          <p:cNvSpPr txBox="1"/>
          <p:nvPr/>
        </p:nvSpPr>
        <p:spPr>
          <a:xfrm rot="16200000">
            <a:off x="8268653" y="4652327"/>
            <a:ext cx="1785620" cy="339725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GB" baseline="0" dirty="0">
                <a:solidFill>
                  <a:srgbClr val="FF0000"/>
                </a:solidFill>
                <a:effectLst/>
                <a:ea typeface="ＭＳ 明朝"/>
                <a:cs typeface="Times New Roman"/>
              </a:rPr>
              <a:t>Yield (π/p/</a:t>
            </a:r>
            <a:r>
              <a:rPr lang="en-GB" baseline="0" dirty="0" err="1">
                <a:solidFill>
                  <a:srgbClr val="FF0000"/>
                </a:solidFill>
                <a:effectLst/>
                <a:ea typeface="ＭＳ 明朝"/>
                <a:cs typeface="Times New Roman"/>
              </a:rPr>
              <a:t>sr</a:t>
            </a:r>
            <a:r>
              <a:rPr lang="en-GB" baseline="0" dirty="0">
                <a:solidFill>
                  <a:srgbClr val="FF0000"/>
                </a:solidFill>
                <a:effectLst/>
                <a:ea typeface="ＭＳ 明朝"/>
                <a:cs typeface="Times New Roman"/>
              </a:rPr>
              <a:t>/</a:t>
            </a:r>
            <a:r>
              <a:rPr lang="en-GB" baseline="0" dirty="0" err="1">
                <a:solidFill>
                  <a:srgbClr val="FF0000"/>
                </a:solidFill>
                <a:effectLst/>
                <a:ea typeface="ＭＳ 明朝"/>
                <a:cs typeface="Times New Roman"/>
              </a:rPr>
              <a:t>GeV</a:t>
            </a:r>
            <a:r>
              <a:rPr lang="en-GB" baseline="0" dirty="0">
                <a:solidFill>
                  <a:srgbClr val="FF0000"/>
                </a:solidFill>
                <a:effectLst/>
                <a:ea typeface="ＭＳ 明朝"/>
                <a:cs typeface="Times New Roman"/>
              </a:rPr>
              <a:t>/</a:t>
            </a:r>
            <a:r>
              <a:rPr lang="en-GB" baseline="0" dirty="0" err="1">
                <a:solidFill>
                  <a:srgbClr val="FF0000"/>
                </a:solidFill>
                <a:effectLst/>
                <a:ea typeface="ＭＳ 明朝"/>
                <a:cs typeface="Times New Roman"/>
              </a:rPr>
              <a:t>GeV</a:t>
            </a:r>
            <a:r>
              <a:rPr lang="en-GB" baseline="0" dirty="0">
                <a:solidFill>
                  <a:srgbClr val="FF0000"/>
                </a:solidFill>
                <a:effectLst/>
                <a:ea typeface="ＭＳ 明朝"/>
                <a:cs typeface="Times New Roman"/>
              </a:rPr>
              <a:t>)</a:t>
            </a:r>
            <a:endParaRPr lang="en-US" baseline="0" dirty="0">
              <a:effectLst/>
              <a:ea typeface="ＭＳ 明朝"/>
              <a:cs typeface="Times New Roman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286000" y="5943600"/>
            <a:ext cx="27081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baseline="0" dirty="0">
                <a:solidFill>
                  <a:srgbClr val="FF0000"/>
                </a:solidFill>
              </a:rPr>
              <a:t>P. </a:t>
            </a:r>
            <a:r>
              <a:rPr lang="en-US" sz="2400" i="1" baseline="0" dirty="0" err="1">
                <a:solidFill>
                  <a:srgbClr val="FF0000"/>
                </a:solidFill>
              </a:rPr>
              <a:t>Sala</a:t>
            </a:r>
            <a:r>
              <a:rPr lang="en-US" sz="2400" i="1" baseline="0" dirty="0">
                <a:solidFill>
                  <a:srgbClr val="FF0000"/>
                </a:solidFill>
              </a:rPr>
              <a:t>: prediction </a:t>
            </a:r>
          </a:p>
        </p:txBody>
      </p:sp>
    </p:spTree>
    <p:extLst>
      <p:ext uri="{BB962C8B-B14F-4D97-AF65-F5344CB8AC3E}">
        <p14:creationId xmlns:p14="http://schemas.microsoft.com/office/powerpoint/2010/main" val="167886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eamrotation.tif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962400"/>
            <a:ext cx="3352800" cy="2571708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ESS March 2, 2020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Slide# : </a:t>
            </a:r>
            <a:fld id="{A86CEAE1-7B07-CE4F-A20C-236EDAD9CE90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  <p:pic>
        <p:nvPicPr>
          <p:cNvPr id="6" name="Picture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457201"/>
            <a:ext cx="4882198" cy="502920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Box 7"/>
          <p:cNvSpPr txBox="1"/>
          <p:nvPr/>
        </p:nvSpPr>
        <p:spPr>
          <a:xfrm>
            <a:off x="4572000" y="5410200"/>
            <a:ext cx="5486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i="1" baseline="0" dirty="0">
                <a:solidFill>
                  <a:srgbClr val="FF0000"/>
                </a:solidFill>
                <a:latin typeface="+mn-lt"/>
              </a:rPr>
              <a:t>Rings have 35 m radius, </a:t>
            </a:r>
            <a:r>
              <a:rPr lang="en-GB" sz="2400" i="1" baseline="0" dirty="0" err="1">
                <a:solidFill>
                  <a:srgbClr val="FF0000"/>
                </a:solidFill>
                <a:latin typeface="+mn-lt"/>
              </a:rPr>
              <a:t>wth</a:t>
            </a:r>
            <a:r>
              <a:rPr lang="en-GB" sz="2400" i="1" baseline="0" dirty="0">
                <a:solidFill>
                  <a:srgbClr val="FF0000"/>
                </a:solidFill>
                <a:latin typeface="+mn-lt"/>
              </a:rPr>
              <a:t> 4 pulses of 120 ns each separated by 50 ns</a:t>
            </a:r>
            <a:r>
              <a:rPr lang="en-GB" sz="2400" baseline="0" dirty="0"/>
              <a:t>.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906000" cy="533400"/>
          </a:xfrm>
        </p:spPr>
        <p:txBody>
          <a:bodyPr/>
          <a:lstStyle/>
          <a:p>
            <a:r>
              <a:rPr lang="en-GB" dirty="0" err="1"/>
              <a:t>Accumilator</a:t>
            </a:r>
            <a:r>
              <a:rPr lang="en-GB" dirty="0"/>
              <a:t> and compressor rings for H-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18" y="533400"/>
            <a:ext cx="5160682" cy="3048000"/>
          </a:xfrm>
        </p:spPr>
        <p:txBody>
          <a:bodyPr/>
          <a:lstStyle/>
          <a:p>
            <a:r>
              <a:rPr lang="en-GB" sz="2400" dirty="0"/>
              <a:t>In order to make use of a 5 </a:t>
            </a:r>
            <a:r>
              <a:rPr lang="en-GB" sz="2400" dirty="0" err="1"/>
              <a:t>MWatt</a:t>
            </a:r>
            <a:r>
              <a:rPr lang="en-GB" sz="2400" dirty="0"/>
              <a:t>/pulse from the ESS and the requirement of 1.5 ns long proton pulses, 2 coupled rings (Accumulator and Compressor) may subdivide the beam pulse into four pulses and operate the secondary beam at 4 x 14 = 56 Hz and a 17.8 </a:t>
            </a:r>
            <a:r>
              <a:rPr lang="en-GB" sz="2400" dirty="0" err="1"/>
              <a:t>ms</a:t>
            </a:r>
            <a:r>
              <a:rPr lang="en-GB" sz="2400" dirty="0"/>
              <a:t> bunch rate.</a:t>
            </a:r>
          </a:p>
        </p:txBody>
      </p:sp>
    </p:spTree>
    <p:extLst>
      <p:ext uri="{BB962C8B-B14F-4D97-AF65-F5344CB8AC3E}">
        <p14:creationId xmlns:p14="http://schemas.microsoft.com/office/powerpoint/2010/main" val="2664876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3" grpId="0" build="p"/>
    </p:bldLst>
  </p:timing>
</p:sld>
</file>

<file path=ppt/theme/theme1.xml><?xml version="1.0" encoding="utf-8"?>
<a:theme xmlns:a="http://schemas.openxmlformats.org/drawingml/2006/main" name="OECD_TALK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OECD_TALK">
      <a:majorFont>
        <a:latin typeface="Helvetica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-25000">
            <a:ln>
              <a:noFill/>
            </a:ln>
            <a:solidFill>
              <a:schemeClr val="tx1"/>
            </a:solidFill>
            <a:effectLst/>
            <a:latin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-25000">
            <a:ln>
              <a:noFill/>
            </a:ln>
            <a:solidFill>
              <a:schemeClr val="tx1"/>
            </a:solidFill>
            <a:effectLst/>
            <a:latin typeface="Helvetica" charset="0"/>
          </a:defRPr>
        </a:defPPr>
      </a:lstStyle>
    </a:lnDef>
  </a:objectDefaults>
  <a:extraClrSchemeLst>
    <a:extraClrScheme>
      <a:clrScheme name="OECD_TAL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ECD_TALK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ECD_TALK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ECD_TALK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ECD_TALK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ECD_TALK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ECD_TALK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2004:Templates:Presentations:Designs:Bold Stripes</Template>
  <TotalTime>229477</TotalTime>
  <Words>571</Words>
  <Application>Microsoft Office PowerPoint</Application>
  <PresentationFormat>A4 Paper (210x297 mm)</PresentationFormat>
  <Paragraphs>35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3" baseType="lpstr">
      <vt:lpstr>ＭＳ 明朝</vt:lpstr>
      <vt:lpstr>ＭＳ Ｐゴシック</vt:lpstr>
      <vt:lpstr>Comic Sans MS</vt:lpstr>
      <vt:lpstr>Helvetica</vt:lpstr>
      <vt:lpstr>Symbol</vt:lpstr>
      <vt:lpstr>Times</vt:lpstr>
      <vt:lpstr>Times New Roman</vt:lpstr>
      <vt:lpstr>Wingdings</vt:lpstr>
      <vt:lpstr>OECD_TALK</vt:lpstr>
      <vt:lpstr>Intense muon beams for Higgs studies</vt:lpstr>
      <vt:lpstr>ESS production at 2.0 GeV</vt:lpstr>
      <vt:lpstr>The proton rings</vt:lpstr>
      <vt:lpstr>Accumilator and compressor rings for H-</vt:lpstr>
    </vt:vector>
  </TitlesOfParts>
  <Company>뿿쾐뿿컰뿿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Carlo Rubbia</dc:creator>
  <cp:lastModifiedBy>Tord Ekelöf</cp:lastModifiedBy>
  <cp:revision>2354</cp:revision>
  <cp:lastPrinted>2015-06-26T06:02:06Z</cp:lastPrinted>
  <dcterms:created xsi:type="dcterms:W3CDTF">2014-10-13T16:30:55Z</dcterms:created>
  <dcterms:modified xsi:type="dcterms:W3CDTF">2020-05-28T22:16:34Z</dcterms:modified>
</cp:coreProperties>
</file>