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11" r:id="rId2"/>
    <p:sldId id="310" r:id="rId3"/>
    <p:sldId id="312" r:id="rId4"/>
    <p:sldId id="313" r:id="rId5"/>
    <p:sldId id="314" r:id="rId6"/>
    <p:sldId id="256" r:id="rId7"/>
    <p:sldId id="315" r:id="rId8"/>
    <p:sldId id="31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6B85330-8EF9-4E10-B06F-FAB63191C82A}">
          <p14:sldIdLst/>
        </p14:section>
        <p14:section name="Default Section" id="{BFE8CC4B-41D5-4FFF-A3C6-BFDD7C938A6A}">
          <p14:sldIdLst>
            <p14:sldId id="311"/>
            <p14:sldId id="310"/>
            <p14:sldId id="312"/>
            <p14:sldId id="313"/>
            <p14:sldId id="314"/>
            <p14:sldId id="256"/>
            <p14:sldId id="315"/>
            <p14:sldId id="31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374" autoAdjust="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1138D-DC14-47FF-85F9-BB9898ACD170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EF76-5AD4-4A30-A45C-CC4B751A7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569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DC61F-FEF3-476C-9B19-12A57115829F}" type="slidenum">
              <a:rPr lang="sv-SE" smtClean="0"/>
              <a:t>6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B2A55-3C33-4CC9-9210-3D7BCD137C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715487-BB03-4DB1-8997-9602EAE970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035C4E-3B26-405B-B6E5-E94FC2BC6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3C18-AD63-464D-AF3E-79B884FCE72A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083176-583C-4C66-8768-5AF9FDBA5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8B30C-83FB-47AD-8423-702E8A4CB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A663-837C-4E60-8908-8CE9771C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57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F9AD9-B075-4792-B26A-A9EF50CD0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724444-21B9-4A79-ACBA-253A83B05D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F10D01-D6EC-4D39-A5C0-3779572BC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3C18-AD63-464D-AF3E-79B884FCE72A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74D04A-9026-43C9-B1D8-6A5706A5B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D04B57-038E-4A53-827B-E09127C31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A663-837C-4E60-8908-8CE9771C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191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DDEAD2-BC24-466C-8658-3D9899C515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596CFA-613D-4394-AA70-165E9023CC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53DD8-3F51-4847-A918-BB17798F9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3C18-AD63-464D-AF3E-79B884FCE72A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B0DEB-E6D1-4FA5-B725-12A179A91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6FA087-D6D0-4CEE-A656-601044E73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A663-837C-4E60-8908-8CE9771C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143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8C0D1-7E00-4B49-9B97-ED3138A72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7E009-3012-4B4F-94F2-E4F44AD49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A067CD-70FC-4647-8085-EB0EB839D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3C18-AD63-464D-AF3E-79B884FCE72A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2232D4-3C41-40EA-9A0E-3DA4BA59E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FF82C-47F3-4A96-8B5E-A8332A31C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A663-837C-4E60-8908-8CE9771C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36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6D506-0A21-40BD-B963-24CE9889F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8015E6-5D1D-459C-9C99-D80886BA9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6D89D0-853B-4840-83D7-9277300AE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3C18-AD63-464D-AF3E-79B884FCE72A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C5526F-ACA4-4130-9638-9D6467A5C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FE712-1A88-4E33-83A0-02F5A04F5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A663-837C-4E60-8908-8CE9771C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804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B24CB-4550-45AB-A453-73C2FA918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5E2C7-D6D3-4CB2-A153-2013C51310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9827C5-5560-4BEF-AECE-0E698EA1BE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94109E-FC10-4C0F-BA89-CF5D59FB4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3C18-AD63-464D-AF3E-79B884FCE72A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B76ACA-1640-4ECE-BAAC-5EEFC4A0F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B2FA97-A453-49C2-9140-A48B2F38C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A663-837C-4E60-8908-8CE9771C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847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D30AF-5640-4E9C-8159-DBFA568D9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F14C0E-990F-4958-A934-761E8DEDB7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18D4DB-6EF9-407A-BBCE-05CD3CF521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5E41B3-B454-4C03-8E6B-4AC0004A87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6CDDAD-F0ED-4354-84EC-4B8A7C97B4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0D1CB4-0434-4C41-B4B5-B7575E1AF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3C18-AD63-464D-AF3E-79B884FCE72A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FB939D-5FA4-44C2-85DF-24DEC1A43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550646-AFED-4826-9C85-9B003CB63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A663-837C-4E60-8908-8CE9771C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98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3661D-1E62-43A1-9BAA-A05BE8F7A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0A255D-F613-4B5A-A464-B001E5D12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3C18-AD63-464D-AF3E-79B884FCE72A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42137A-CDE3-40DB-8F91-304924E28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660E0B-4B79-47A4-BB16-F89F4E9B3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A663-837C-4E60-8908-8CE9771C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371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8C3EDF-BAB8-47B6-8263-1065F612D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3C18-AD63-464D-AF3E-79B884FCE72A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217F29-42A3-4E0A-A77A-80852717F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7FDE52-7C57-4A57-880D-89507B269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A663-837C-4E60-8908-8CE9771C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937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3C2EA-C259-4D92-88F5-677B23D0E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98CC2-05CF-46C3-8952-A48EAC4DE7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95DE30-A536-416A-9620-2481A091FE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BE9BFF-A415-42D3-8BE1-7D2411B30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3C18-AD63-464D-AF3E-79B884FCE72A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27867D-1078-4D13-BB0B-9D80DDAA9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70C793-35AA-43DA-AEE0-A90D7686C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A663-837C-4E60-8908-8CE9771C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27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A3D89-B090-4410-8EE0-461E6BF5C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A66F64-09ED-45E2-8881-4C712B162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B8D085-8ADB-4677-85C4-E0EFE52548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C212DA-202F-4C1F-B8B1-11102AC4E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3C18-AD63-464D-AF3E-79B884FCE72A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829D83-D039-47F8-A49B-8649C9B32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EDB9C8-7763-403C-BF57-50013738A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A663-837C-4E60-8908-8CE9771C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01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1258A2-DD50-4D9A-935B-0BFDB43DD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FCC3FA-B1A7-4750-937C-F86A3F5BF5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A9B9F-2FF1-4A8B-9CAE-F0C67200E2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93C18-AD63-464D-AF3E-79B884FCE72A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A3170-468B-4D20-9E10-2E2D1BD79D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4F1BAB-F611-4C8C-B168-117FBB2E57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EA663-837C-4E60-8908-8CE9771C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918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>
            <a:extLst>
              <a:ext uri="{FF2B5EF4-FFF2-40B4-BE49-F238E27FC236}">
                <a16:creationId xmlns:a16="http://schemas.microsoft.com/office/drawing/2014/main" id="{D8C9325C-8CEE-442E-B81B-A62C4912FA3C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24000" y="20520"/>
            <a:ext cx="9143280" cy="1404360"/>
          </a:xfrm>
          <a:prstGeom prst="rect">
            <a:avLst/>
          </a:prstGeom>
          <a:ln>
            <a:noFill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05343" y="736846"/>
            <a:ext cx="6971917" cy="567439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Preparation for Series CM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10790" y="1966611"/>
            <a:ext cx="89698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/>
              <a:t>Hardware: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dirty="0"/>
              <a:t>RF stations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dirty="0"/>
              <a:t>Doorknob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dirty="0"/>
              <a:t>Vacuum pumping cart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Sensors and gauges: arc detector, electron pickup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Necessary cable pulling/ terminal box/cable naming/numbering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Test box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Cryogenic jumper</a:t>
            </a:r>
          </a:p>
        </p:txBody>
      </p:sp>
      <p:pic>
        <p:nvPicPr>
          <p:cNvPr id="9" name="Picture 13">
            <a:extLst>
              <a:ext uri="{FF2B5EF4-FFF2-40B4-BE49-F238E27FC236}">
                <a16:creationId xmlns:a16="http://schemas.microsoft.com/office/drawing/2014/main" id="{4CAE66E4-95E6-41C4-95E4-48EC000799A3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7896360" y="74520"/>
            <a:ext cx="2591640" cy="126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4418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>
            <a:extLst>
              <a:ext uri="{FF2B5EF4-FFF2-40B4-BE49-F238E27FC236}">
                <a16:creationId xmlns:a16="http://schemas.microsoft.com/office/drawing/2014/main" id="{D8C9325C-8CEE-442E-B81B-A62C4912FA3C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24000" y="20520"/>
            <a:ext cx="9143280" cy="1404360"/>
          </a:xfrm>
          <a:prstGeom prst="rect">
            <a:avLst/>
          </a:prstGeom>
          <a:ln>
            <a:noFill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05343" y="736846"/>
            <a:ext cx="6971917" cy="567439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Preparation for Series CM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96389" y="1772393"/>
            <a:ext cx="1126018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RF station: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err="1"/>
              <a:t>ElEctrosy</a:t>
            </a:r>
            <a:r>
              <a:rPr lang="en-US" b="1" dirty="0"/>
              <a:t>: </a:t>
            </a:r>
            <a:endParaRPr lang="en-US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dirty="0"/>
              <a:t>RF power test up to 360 kW (measured externally) in August with two different tubes (HPA1: TH595 and HPA2: TH595A)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dirty="0"/>
              <a:t>RF power limited by the screen grid current of 400 mA in HPA1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dirty="0"/>
              <a:t>Observation: </a:t>
            </a:r>
          </a:p>
          <a:p>
            <a:pPr lvl="1"/>
            <a:r>
              <a:rPr lang="en-US" dirty="0"/>
              <a:t>                  Significant unbalance between HPA1 and HPA2, higher gain for HPA 2 than HPA1</a:t>
            </a:r>
          </a:p>
          <a:p>
            <a:r>
              <a:rPr lang="en-US" dirty="0"/>
              <a:t>                           Unnormal pulse behavior for G1 power supply  </a:t>
            </a:r>
          </a:p>
          <a:p>
            <a:r>
              <a:rPr lang="en-US" dirty="0"/>
              <a:t>                           Stable maximum output for half day</a:t>
            </a:r>
          </a:p>
          <a:p>
            <a:r>
              <a:rPr lang="en-US" dirty="0"/>
              <a:t>                           One RF shunt down by unclear reason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dirty="0"/>
              <a:t>Maintenance:</a:t>
            </a:r>
          </a:p>
          <a:p>
            <a:pPr lvl="3"/>
            <a:r>
              <a:rPr lang="en-US" dirty="0"/>
              <a:t>Try two TH595 tubes in </a:t>
            </a:r>
            <a:r>
              <a:rPr lang="en-US" dirty="0" err="1"/>
              <a:t>Electrosys</a:t>
            </a:r>
            <a:r>
              <a:rPr lang="en-US" dirty="0"/>
              <a:t>, the system is more balance but no improvement for the max output        </a:t>
            </a:r>
          </a:p>
          <a:p>
            <a:pPr lvl="3"/>
            <a:r>
              <a:rPr lang="en-US" dirty="0">
                <a:solidFill>
                  <a:srgbClr val="FF0000"/>
                </a:solidFill>
              </a:rPr>
              <a:t>Check the G1 power supply and send back for factory diagnosis (what the latest state?)</a:t>
            </a:r>
          </a:p>
        </p:txBody>
      </p:sp>
      <p:pic>
        <p:nvPicPr>
          <p:cNvPr id="9" name="Picture 13">
            <a:extLst>
              <a:ext uri="{FF2B5EF4-FFF2-40B4-BE49-F238E27FC236}">
                <a16:creationId xmlns:a16="http://schemas.microsoft.com/office/drawing/2014/main" id="{4CAE66E4-95E6-41C4-95E4-48EC000799A3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7896360" y="74520"/>
            <a:ext cx="2591640" cy="126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7981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>
            <a:extLst>
              <a:ext uri="{FF2B5EF4-FFF2-40B4-BE49-F238E27FC236}">
                <a16:creationId xmlns:a16="http://schemas.microsoft.com/office/drawing/2014/main" id="{D8C9325C-8CEE-442E-B81B-A62C4912FA3C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24000" y="20520"/>
            <a:ext cx="9143280" cy="1404360"/>
          </a:xfrm>
          <a:prstGeom prst="rect">
            <a:avLst/>
          </a:prstGeom>
          <a:ln>
            <a:noFill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05343" y="736846"/>
            <a:ext cx="6971917" cy="567439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Preparation for Series CM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96389" y="1772393"/>
            <a:ext cx="1092925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RF station: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DB station: </a:t>
            </a:r>
            <a:endParaRPr lang="en-US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dirty="0"/>
              <a:t>RF power test up to 400 kW (measured internally) in May (both TH595A tubes)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dirty="0"/>
              <a:t>Observation: </a:t>
            </a:r>
          </a:p>
          <a:p>
            <a:pPr lvl="4"/>
            <a:r>
              <a:rPr lang="en-US" dirty="0"/>
              <a:t>No fine-tune of new tube in section 2</a:t>
            </a:r>
          </a:p>
          <a:p>
            <a:pPr lvl="4"/>
            <a:r>
              <a:rPr lang="en-US" dirty="0"/>
              <a:t>Stable maximum output for half day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dirty="0"/>
              <a:t>Maintenance:</a:t>
            </a:r>
          </a:p>
          <a:p>
            <a:pPr lvl="4"/>
            <a:r>
              <a:rPr lang="en-US" dirty="0"/>
              <a:t>Fine-tune of new tube in section 2</a:t>
            </a:r>
          </a:p>
          <a:p>
            <a:pPr lvl="4"/>
            <a:r>
              <a:rPr lang="en-US" dirty="0"/>
              <a:t>Adjust R8 potentiometer for section 1 to improve Vg1 of section 1 (from -176 V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around -200 V )</a:t>
            </a:r>
          </a:p>
          <a:p>
            <a:pPr lvl="4"/>
            <a:r>
              <a:rPr lang="en-US" dirty="0">
                <a:solidFill>
                  <a:srgbClr val="FF0000"/>
                </a:solidFill>
              </a:rPr>
              <a:t>Potential risk of G1 power supply</a:t>
            </a:r>
          </a:p>
        </p:txBody>
      </p:sp>
      <p:pic>
        <p:nvPicPr>
          <p:cNvPr id="9" name="Picture 13">
            <a:extLst>
              <a:ext uri="{FF2B5EF4-FFF2-40B4-BE49-F238E27FC236}">
                <a16:creationId xmlns:a16="http://schemas.microsoft.com/office/drawing/2014/main" id="{4CAE66E4-95E6-41C4-95E4-48EC000799A3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7896360" y="74520"/>
            <a:ext cx="2591640" cy="126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50376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4">
            <a:extLst>
              <a:ext uri="{FF2B5EF4-FFF2-40B4-BE49-F238E27FC236}">
                <a16:creationId xmlns:a16="http://schemas.microsoft.com/office/drawing/2014/main" id="{13D9A792-6011-4DE5-8904-629FB60635D8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24000" y="20520"/>
            <a:ext cx="9143280" cy="1404360"/>
          </a:xfrm>
          <a:prstGeom prst="rect">
            <a:avLst/>
          </a:prstGeom>
          <a:ln>
            <a:noFill/>
          </a:ln>
        </p:spPr>
      </p:pic>
      <p:sp>
        <p:nvSpPr>
          <p:cNvPr id="4" name="タイトル 1">
            <a:extLst>
              <a:ext uri="{FF2B5EF4-FFF2-40B4-BE49-F238E27FC236}">
                <a16:creationId xmlns:a16="http://schemas.microsoft.com/office/drawing/2014/main" id="{E13272EF-1476-4DDE-8E08-9FB1D51485B6}"/>
              </a:ext>
            </a:extLst>
          </p:cNvPr>
          <p:cNvSpPr txBox="1">
            <a:spLocks/>
          </p:cNvSpPr>
          <p:nvPr/>
        </p:nvSpPr>
        <p:spPr>
          <a:xfrm>
            <a:off x="2805343" y="736846"/>
            <a:ext cx="6971917" cy="5674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en-US" altLang="ja-JP"/>
              <a:t>Preparation for Series CM</a:t>
            </a:r>
            <a:endParaRPr kumimoji="1" lang="ja-JP" altLang="en-US" dirty="0"/>
          </a:p>
        </p:txBody>
      </p:sp>
      <p:pic>
        <p:nvPicPr>
          <p:cNvPr id="5" name="Picture 13">
            <a:extLst>
              <a:ext uri="{FF2B5EF4-FFF2-40B4-BE49-F238E27FC236}">
                <a16:creationId xmlns:a16="http://schemas.microsoft.com/office/drawing/2014/main" id="{49C8E3A8-1B88-4F70-AD3D-EE9A164935B2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7896360" y="74520"/>
            <a:ext cx="2591640" cy="1266120"/>
          </a:xfrm>
          <a:prstGeom prst="rect">
            <a:avLst/>
          </a:prstGeom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B6AE67B-CB67-4BB1-9620-0E8F81811F3A}"/>
              </a:ext>
            </a:extLst>
          </p:cNvPr>
          <p:cNvSpPr/>
          <p:nvPr/>
        </p:nvSpPr>
        <p:spPr>
          <a:xfrm>
            <a:off x="1366944" y="1478880"/>
            <a:ext cx="101457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400" dirty="0"/>
              <a:t>Doorknob</a:t>
            </a:r>
          </a:p>
          <a:p>
            <a:pPr lvl="0"/>
            <a:r>
              <a:rPr lang="en-US" sz="1400" dirty="0"/>
              <a:t>Need to be dismounted before the installation of the coming series CM</a:t>
            </a:r>
          </a:p>
          <a:p>
            <a:pPr lvl="0"/>
            <a:r>
              <a:rPr lang="en-US" sz="1400" dirty="0">
                <a:solidFill>
                  <a:srgbClr val="FF0000"/>
                </a:solidFill>
              </a:rPr>
              <a:t>When and who will take care of it?</a:t>
            </a:r>
          </a:p>
          <a:p>
            <a:pPr lvl="0"/>
            <a:endParaRPr lang="en-US" sz="1400" dirty="0">
              <a:solidFill>
                <a:srgbClr val="FF0000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400" dirty="0"/>
              <a:t>Pumping cart</a:t>
            </a:r>
          </a:p>
          <a:p>
            <a:pPr lvl="0"/>
            <a:r>
              <a:rPr lang="en-US" sz="1400" dirty="0">
                <a:solidFill>
                  <a:srgbClr val="FF0000"/>
                </a:solidFill>
              </a:rPr>
              <a:t>Two pumping charts are applied in the 1</a:t>
            </a:r>
            <a:r>
              <a:rPr lang="en-US" sz="1400" baseline="30000" dirty="0">
                <a:solidFill>
                  <a:srgbClr val="FF0000"/>
                </a:solidFill>
              </a:rPr>
              <a:t>st</a:t>
            </a:r>
            <a:r>
              <a:rPr lang="en-US" sz="1400" dirty="0">
                <a:solidFill>
                  <a:srgbClr val="FF0000"/>
                </a:solidFill>
              </a:rPr>
              <a:t> series CM? Any preparation for the second cart we have? Issue solve for the first cart?</a:t>
            </a:r>
          </a:p>
          <a:p>
            <a:pPr lvl="0"/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/>
              <a:t>Sensors and gauges: arc detector</a:t>
            </a:r>
          </a:p>
          <a:p>
            <a:r>
              <a:rPr lang="en-US" sz="1400" dirty="0"/>
              <a:t>Cabling, adaptor, mechanical support and read gauge, PLC </a:t>
            </a:r>
          </a:p>
          <a:p>
            <a:r>
              <a:rPr lang="en-US" sz="1400" dirty="0">
                <a:solidFill>
                  <a:srgbClr val="FF0000"/>
                </a:solidFill>
              </a:rPr>
              <a:t>Numbers of diagnostic sensors (arc detector) will be used? Mounting procedure of the arc detector support? </a:t>
            </a:r>
            <a:r>
              <a:rPr lang="en-US" altLang="zh-CN" sz="1400" dirty="0">
                <a:solidFill>
                  <a:srgbClr val="FF0000"/>
                </a:solidFill>
              </a:rPr>
              <a:t>Calibration of the pressure sensor/MKS</a:t>
            </a:r>
            <a:r>
              <a:rPr lang="en-US" sz="1400" dirty="0">
                <a:solidFill>
                  <a:srgbClr val="FF0000"/>
                </a:solidFill>
              </a:rPr>
              <a:t>? Second </a:t>
            </a:r>
            <a:r>
              <a:rPr lang="en-US" sz="1400" dirty="0" err="1">
                <a:solidFill>
                  <a:srgbClr val="FF0000"/>
                </a:solidFill>
              </a:rPr>
              <a:t>LHe</a:t>
            </a:r>
            <a:r>
              <a:rPr lang="en-US" sz="1400" dirty="0">
                <a:solidFill>
                  <a:srgbClr val="FF0000"/>
                </a:solidFill>
              </a:rPr>
              <a:t> level sensor to be connected to the PLC?</a:t>
            </a:r>
          </a:p>
          <a:p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/>
              <a:t>Necessary cable pulling/ terminal box/cable naming/numbering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dirty="0"/>
              <a:t>Cable pulling has been done.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dirty="0"/>
              <a:t>The terminal box is implemented base on the series CM cable </a:t>
            </a:r>
            <a:r>
              <a:rPr lang="en-US" altLang="zh-CN" sz="1400" dirty="0"/>
              <a:t>logic</a:t>
            </a:r>
            <a:r>
              <a:rPr lang="en-US" sz="1400" dirty="0"/>
              <a:t>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dirty="0"/>
              <a:t>Cables are properly named and added into FREIA database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dirty="0"/>
              <a:t>Loop diagram is completed (to be constantly updated) and is added in FREIA drop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PLC channels for heaters installed inside CM is documented </a:t>
            </a:r>
            <a:endParaRPr lang="en-US" sz="1400" dirty="0"/>
          </a:p>
          <a:p>
            <a:endParaRPr lang="en-US" sz="1400" dirty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/>
              <a:t>Test box</a:t>
            </a:r>
          </a:p>
          <a:p>
            <a:r>
              <a:rPr lang="en-US" sz="1400" dirty="0">
                <a:solidFill>
                  <a:srgbClr val="FF0000"/>
                </a:solidFill>
              </a:rPr>
              <a:t>Will we get an official one from Orsay?</a:t>
            </a:r>
          </a:p>
          <a:p>
            <a:endParaRPr lang="en-US" sz="1400" dirty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/>
              <a:t>cryogenic jumper </a:t>
            </a:r>
          </a:p>
          <a:p>
            <a:r>
              <a:rPr lang="en-US" sz="1400" dirty="0"/>
              <a:t>The cryogenic jumper has been replaced before the series CM</a:t>
            </a:r>
          </a:p>
        </p:txBody>
      </p:sp>
    </p:spTree>
    <p:extLst>
      <p:ext uri="{BB962C8B-B14F-4D97-AF65-F5344CB8AC3E}">
        <p14:creationId xmlns:p14="http://schemas.microsoft.com/office/powerpoint/2010/main" val="3819565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>
            <a:extLst>
              <a:ext uri="{FF2B5EF4-FFF2-40B4-BE49-F238E27FC236}">
                <a16:creationId xmlns:a16="http://schemas.microsoft.com/office/drawing/2014/main" id="{D8C9325C-8CEE-442E-B81B-A62C4912FA3C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24000" y="20520"/>
            <a:ext cx="9143280" cy="1404360"/>
          </a:xfrm>
          <a:prstGeom prst="rect">
            <a:avLst/>
          </a:prstGeom>
          <a:ln>
            <a:noFill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05343" y="736846"/>
            <a:ext cx="6971917" cy="567439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Preparation for Series CM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24000" y="1543723"/>
            <a:ext cx="785513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600" dirty="0"/>
              <a:t>Software: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 LLRF upgrade</a:t>
            </a:r>
          </a:p>
          <a:p>
            <a:r>
              <a:rPr lang="en-US" altLang="zh-CN" sz="1600" dirty="0"/>
              <a:t>LLRF2 has successfully upgraded and tested</a:t>
            </a:r>
          </a:p>
          <a:p>
            <a:r>
              <a:rPr lang="en-US" sz="1600" dirty="0"/>
              <a:t>LLRF1 upgrade is on going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 CS-studio</a:t>
            </a:r>
          </a:p>
          <a:p>
            <a:r>
              <a:rPr lang="en-US" sz="1600" dirty="0"/>
              <a:t>New version of CSS and new LLRF interface are in place </a:t>
            </a:r>
          </a:p>
          <a:p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EPICS</a:t>
            </a:r>
          </a:p>
          <a:p>
            <a:r>
              <a:rPr lang="en-US" sz="1600" dirty="0"/>
              <a:t>New PVs are defined based on the series CM PID scheme</a:t>
            </a:r>
          </a:p>
          <a:p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 </a:t>
            </a:r>
            <a:r>
              <a:rPr lang="en-US" sz="1600" dirty="0" err="1"/>
              <a:t>Labview</a:t>
            </a:r>
            <a:r>
              <a:rPr lang="en-US" sz="1600" dirty="0"/>
              <a:t> test interface upgrade</a:t>
            </a:r>
          </a:p>
          <a:p>
            <a:r>
              <a:rPr lang="en-US" sz="1600" dirty="0"/>
              <a:t>All </a:t>
            </a:r>
            <a:r>
              <a:rPr lang="en-US" sz="1600" dirty="0" err="1"/>
              <a:t>Labview</a:t>
            </a:r>
            <a:r>
              <a:rPr lang="en-US" sz="1600" dirty="0"/>
              <a:t> interface are modified based on the new PVs</a:t>
            </a:r>
          </a:p>
          <a:p>
            <a:r>
              <a:rPr lang="en-US" sz="1600" dirty="0"/>
              <a:t>Quench detection has been integrated into both test interfaces</a:t>
            </a:r>
          </a:p>
          <a:p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 Tuner/piezo control program</a:t>
            </a:r>
          </a:p>
          <a:p>
            <a:r>
              <a:rPr lang="en-US" sz="1600" dirty="0">
                <a:solidFill>
                  <a:srgbClr val="FF0000"/>
                </a:solidFill>
              </a:rPr>
              <a:t>Need to be tested under the new CS-studio version</a:t>
            </a:r>
          </a:p>
          <a:p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 Readout of shock sensors </a:t>
            </a:r>
          </a:p>
          <a:p>
            <a:r>
              <a:rPr lang="en-US" sz="1600" dirty="0">
                <a:solidFill>
                  <a:srgbClr val="FF0000"/>
                </a:solidFill>
              </a:rPr>
              <a:t>Need to be checked with Orsay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</p:txBody>
      </p:sp>
      <p:pic>
        <p:nvPicPr>
          <p:cNvPr id="9" name="Picture 13">
            <a:extLst>
              <a:ext uri="{FF2B5EF4-FFF2-40B4-BE49-F238E27FC236}">
                <a16:creationId xmlns:a16="http://schemas.microsoft.com/office/drawing/2014/main" id="{4CAE66E4-95E6-41C4-95E4-48EC000799A3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7896360" y="74520"/>
            <a:ext cx="2591640" cy="126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50905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gråbår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3" descr="FREIA_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6225" y="74614"/>
            <a:ext cx="2592388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2014820" y="1824326"/>
            <a:ext cx="7696200" cy="3046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/>
              <a:t>Central cavity frequency  </a:t>
            </a:r>
            <a:endParaRPr lang="sv-SE" sz="1600" dirty="0"/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Loaded Q </a:t>
            </a:r>
            <a:endParaRPr lang="en-US" sz="1600" dirty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Steady </a:t>
            </a:r>
            <a:r>
              <a:rPr lang="sv-SE" sz="1600" dirty="0"/>
              <a:t>heat load 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600" dirty="0">
                <a:sym typeface="+mn-ea"/>
              </a:rPr>
              <a:t>Dynamic heat load for both cavities from 8 to 12 MV/m </a:t>
            </a:r>
            <a:r>
              <a:rPr lang="en-US" sz="1600" dirty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Q0 (calorimetric measurement) </a:t>
            </a:r>
            <a:r>
              <a:rPr lang="sv-SE" altLang="en-US" sz="1600" dirty="0"/>
              <a:t>high than 1.5 e 9 at 9MV/m</a:t>
            </a:r>
          </a:p>
          <a:p>
            <a:pPr marL="342900" indent="-342900">
              <a:buFont typeface="+mj-lt"/>
              <a:buAutoNum type="arabicPeriod"/>
            </a:pPr>
            <a:r>
              <a:rPr lang="sv-SE" altLang="en-US" sz="1600" dirty="0">
                <a:sym typeface="+mn-ea"/>
              </a:rPr>
              <a:t>Reach</a:t>
            </a:r>
            <a:r>
              <a:rPr lang="en-US" sz="1600" dirty="0">
                <a:sym typeface="+mn-ea"/>
              </a:rPr>
              <a:t> gradient </a:t>
            </a:r>
            <a:r>
              <a:rPr lang="sv-SE" altLang="en-US" sz="1600" dirty="0">
                <a:sym typeface="+mn-ea"/>
              </a:rPr>
              <a:t>of 12 MV/m</a:t>
            </a:r>
            <a:r>
              <a:rPr lang="en-US" sz="1600" dirty="0">
                <a:sym typeface="+mn-ea"/>
              </a:rPr>
              <a:t> </a:t>
            </a:r>
            <a:endParaRPr lang="en-US" sz="1600" dirty="0"/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Tuning range of the slow step tuner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Frequency shift due to cool down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Stabilization of the cavity field with LLRF using both RF and </a:t>
            </a:r>
            <a:r>
              <a:rPr lang="en-US" sz="1600" dirty="0">
                <a:solidFill>
                  <a:srgbClr val="FF0000"/>
                </a:solidFill>
              </a:rPr>
              <a:t>piezo tuner compensation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ym typeface="+mn-ea"/>
              </a:rPr>
              <a:t>Stabilization of the CM for long</a:t>
            </a:r>
            <a:r>
              <a:rPr lang="sv-SE" sz="1600" dirty="0">
                <a:sym typeface="+mn-ea"/>
              </a:rPr>
              <a:t>-</a:t>
            </a:r>
            <a:r>
              <a:rPr lang="en-US" sz="1600" dirty="0">
                <a:sym typeface="+mn-ea"/>
              </a:rPr>
              <a:t>term operation</a:t>
            </a:r>
            <a:endParaRPr lang="sv-SE" sz="1600" dirty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Onset and level of field emission </a:t>
            </a:r>
            <a:endParaRPr lang="sv-SE" sz="1600" dirty="0"/>
          </a:p>
          <a:p>
            <a:pPr marL="342900" indent="-342900">
              <a:buFont typeface="+mj-lt"/>
              <a:buAutoNum type="arabicPeriod"/>
            </a:pPr>
            <a:r>
              <a:rPr lang="en-US" sz="1600" dirty="0" err="1"/>
              <a:t>Multip</a:t>
            </a:r>
            <a:r>
              <a:rPr lang="sv-SE" altLang="zh-CN" sz="1600" dirty="0"/>
              <a:t>a</a:t>
            </a:r>
            <a:r>
              <a:rPr lang="en-US" sz="1600" dirty="0" err="1"/>
              <a:t>cting</a:t>
            </a:r>
            <a:r>
              <a:rPr lang="en-US" sz="1600" dirty="0"/>
              <a:t>  </a:t>
            </a:r>
            <a:endParaRPr lang="sv-SE" dirty="0"/>
          </a:p>
        </p:txBody>
      </p:sp>
      <p:sp>
        <p:nvSpPr>
          <p:cNvPr id="7" name="Rectangle 6"/>
          <p:cNvSpPr/>
          <p:nvPr/>
        </p:nvSpPr>
        <p:spPr>
          <a:xfrm>
            <a:off x="3262904" y="727497"/>
            <a:ext cx="48947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The list of </a:t>
            </a:r>
            <a:r>
              <a:rPr lang="sv-SE" altLang="en-US" dirty="0"/>
              <a:t>minimun </a:t>
            </a:r>
            <a:r>
              <a:rPr lang="en-US" dirty="0"/>
              <a:t>tests in some order of priority </a:t>
            </a:r>
            <a:endParaRPr lang="sv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>
            <a:extLst>
              <a:ext uri="{FF2B5EF4-FFF2-40B4-BE49-F238E27FC236}">
                <a16:creationId xmlns:a16="http://schemas.microsoft.com/office/drawing/2014/main" id="{D8C9325C-8CEE-442E-B81B-A62C4912FA3C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24000" y="20520"/>
            <a:ext cx="9143280" cy="1404360"/>
          </a:xfrm>
          <a:prstGeom prst="rect">
            <a:avLst/>
          </a:prstGeom>
          <a:ln>
            <a:noFill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64474" y="722700"/>
            <a:ext cx="3055526" cy="567439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 To do list</a:t>
            </a:r>
          </a:p>
        </p:txBody>
      </p:sp>
      <p:pic>
        <p:nvPicPr>
          <p:cNvPr id="9" name="Picture 13">
            <a:extLst>
              <a:ext uri="{FF2B5EF4-FFF2-40B4-BE49-F238E27FC236}">
                <a16:creationId xmlns:a16="http://schemas.microsoft.com/office/drawing/2014/main" id="{4CAE66E4-95E6-41C4-95E4-48EC000799A3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7896360" y="74520"/>
            <a:ext cx="2591640" cy="1266120"/>
          </a:xfrm>
          <a:prstGeom prst="rect">
            <a:avLst/>
          </a:prstGeom>
          <a:ln>
            <a:noFill/>
          </a:ln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746A61A-617F-4472-B15E-9DA151141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452505"/>
              </p:ext>
            </p:extLst>
          </p:nvPr>
        </p:nvGraphicFramePr>
        <p:xfrm>
          <a:off x="1725184" y="2127060"/>
          <a:ext cx="8167753" cy="3339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78">
                  <a:extLst>
                    <a:ext uri="{9D8B030D-6E8A-4147-A177-3AD203B41FA5}">
                      <a16:colId xmlns:a16="http://schemas.microsoft.com/office/drawing/2014/main" val="1334203733"/>
                    </a:ext>
                  </a:extLst>
                </a:gridCol>
                <a:gridCol w="5015330">
                  <a:extLst>
                    <a:ext uri="{9D8B030D-6E8A-4147-A177-3AD203B41FA5}">
                      <a16:colId xmlns:a16="http://schemas.microsoft.com/office/drawing/2014/main" val="3055280903"/>
                    </a:ext>
                  </a:extLst>
                </a:gridCol>
                <a:gridCol w="2072345">
                  <a:extLst>
                    <a:ext uri="{9D8B030D-6E8A-4147-A177-3AD203B41FA5}">
                      <a16:colId xmlns:a16="http://schemas.microsoft.com/office/drawing/2014/main" val="15516660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Person in charge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371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Get back and install G1 power supply for </a:t>
                      </a:r>
                      <a:r>
                        <a:rPr lang="en-US" sz="1400" dirty="0" err="1"/>
                        <a:t>Electrosys</a:t>
                      </a:r>
                      <a:endParaRPr lang="en-US" sz="1400" dirty="0"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Rolf, Tord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8634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Test DB and </a:t>
                      </a:r>
                      <a:r>
                        <a:rPr lang="en-US" sz="1400" dirty="0" err="1"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Electrosys</a:t>
                      </a:r>
                      <a:r>
                        <a:rPr lang="en-US" sz="1400" dirty="0"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station to full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Rolf, Tord, Han, </a:t>
                      </a:r>
                      <a:r>
                        <a:rPr lang="en-US" sz="1400" dirty="0" err="1"/>
                        <a:t>Micheal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875904"/>
                  </a:ext>
                </a:extLst>
              </a:tr>
              <a:tr h="372717"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for shock senor reader preparation, test box, documentation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Roger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5025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Tuner control software validation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Kjell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7399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Dismount of doorknob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392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Validation of vacuum pumping cart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Lars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6455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Overall check with the LLRF/software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Han, Tor, </a:t>
                      </a:r>
                      <a:r>
                        <a:rPr lang="en-US" altLang="zh-CN" sz="1400" dirty="0" err="1"/>
                        <a:t>K</a:t>
                      </a:r>
                      <a:r>
                        <a:rPr lang="en-US" sz="1400" dirty="0" err="1"/>
                        <a:t>jell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5876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Cryogenic procedure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Lars,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Esat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668061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6380124C-3E89-4A88-AA03-C11467A5B3F3}"/>
              </a:ext>
            </a:extLst>
          </p:cNvPr>
          <p:cNvSpPr/>
          <p:nvPr/>
        </p:nvSpPr>
        <p:spPr>
          <a:xfrm>
            <a:off x="1524000" y="1724659"/>
            <a:ext cx="2630335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dirty="0"/>
              <a:t>Before CM arrival:</a:t>
            </a:r>
          </a:p>
        </p:txBody>
      </p:sp>
    </p:spTree>
    <p:extLst>
      <p:ext uri="{BB962C8B-B14F-4D97-AF65-F5344CB8AC3E}">
        <p14:creationId xmlns:p14="http://schemas.microsoft.com/office/powerpoint/2010/main" val="1743015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>
            <a:extLst>
              <a:ext uri="{FF2B5EF4-FFF2-40B4-BE49-F238E27FC236}">
                <a16:creationId xmlns:a16="http://schemas.microsoft.com/office/drawing/2014/main" id="{D8C9325C-8CEE-442E-B81B-A62C4912FA3C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24000" y="20520"/>
            <a:ext cx="9143280" cy="1404360"/>
          </a:xfrm>
          <a:prstGeom prst="rect">
            <a:avLst/>
          </a:prstGeom>
          <a:ln>
            <a:noFill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64474" y="722700"/>
            <a:ext cx="3055526" cy="567439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 To do list</a:t>
            </a:r>
          </a:p>
        </p:txBody>
      </p:sp>
      <p:pic>
        <p:nvPicPr>
          <p:cNvPr id="9" name="Picture 13">
            <a:extLst>
              <a:ext uri="{FF2B5EF4-FFF2-40B4-BE49-F238E27FC236}">
                <a16:creationId xmlns:a16="http://schemas.microsoft.com/office/drawing/2014/main" id="{4CAE66E4-95E6-41C4-95E4-48EC000799A3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7896360" y="74520"/>
            <a:ext cx="2591640" cy="1266120"/>
          </a:xfrm>
          <a:prstGeom prst="rect">
            <a:avLst/>
          </a:prstGeom>
          <a:ln>
            <a:noFill/>
          </a:ln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746A61A-617F-4472-B15E-9DA151141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669770"/>
              </p:ext>
            </p:extLst>
          </p:nvPr>
        </p:nvGraphicFramePr>
        <p:xfrm>
          <a:off x="2264820" y="2361580"/>
          <a:ext cx="7323907" cy="2907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5690">
                  <a:extLst>
                    <a:ext uri="{9D8B030D-6E8A-4147-A177-3AD203B41FA5}">
                      <a16:colId xmlns:a16="http://schemas.microsoft.com/office/drawing/2014/main" val="1334203733"/>
                    </a:ext>
                  </a:extLst>
                </a:gridCol>
                <a:gridCol w="4127863">
                  <a:extLst>
                    <a:ext uri="{9D8B030D-6E8A-4147-A177-3AD203B41FA5}">
                      <a16:colId xmlns:a16="http://schemas.microsoft.com/office/drawing/2014/main" val="3055280903"/>
                    </a:ext>
                  </a:extLst>
                </a:gridCol>
                <a:gridCol w="2290354">
                  <a:extLst>
                    <a:ext uri="{9D8B030D-6E8A-4147-A177-3AD203B41FA5}">
                      <a16:colId xmlns:a16="http://schemas.microsoft.com/office/drawing/2014/main" val="15516660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Person in charge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371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Readout information of shock sensor and vacuum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Akira, Han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8634632"/>
                  </a:ext>
                </a:extLst>
              </a:tr>
              <a:tr h="37271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Visual checking of 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Han, Akira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5025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Cavity frequency at room temperature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392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Sensor/cable continuity (test box)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Akira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8791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FPC and doorknob installation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668061"/>
                  </a:ext>
                </a:extLst>
              </a:tr>
              <a:tr h="26290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Vacuum pumping system installation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386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Calibration of the pressure sensors/MKS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Konrad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294661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6380124C-3E89-4A88-AA03-C11467A5B3F3}"/>
              </a:ext>
            </a:extLst>
          </p:cNvPr>
          <p:cNvSpPr/>
          <p:nvPr/>
        </p:nvSpPr>
        <p:spPr>
          <a:xfrm>
            <a:off x="1524000" y="1724659"/>
            <a:ext cx="2485489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dirty="0"/>
              <a:t>After CM arrival: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C8DA52-1C76-4BBB-AF93-ACB91CDF4944}"/>
              </a:ext>
            </a:extLst>
          </p:cNvPr>
          <p:cNvSpPr txBox="1"/>
          <p:nvPr/>
        </p:nvSpPr>
        <p:spPr>
          <a:xfrm>
            <a:off x="2264820" y="5460274"/>
            <a:ext cx="682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Anything else?</a:t>
            </a:r>
          </a:p>
        </p:txBody>
      </p:sp>
    </p:spTree>
    <p:extLst>
      <p:ext uri="{BB962C8B-B14F-4D97-AF65-F5344CB8AC3E}">
        <p14:creationId xmlns:p14="http://schemas.microsoft.com/office/powerpoint/2010/main" val="2753372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4461</TotalTime>
  <Words>802</Words>
  <Application>Microsoft Office PowerPoint</Application>
  <PresentationFormat>Widescreen</PresentationFormat>
  <Paragraphs>149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等线</vt:lpstr>
      <vt:lpstr>游ゴシック Light</vt:lpstr>
      <vt:lpstr>Arial</vt:lpstr>
      <vt:lpstr>Calibri</vt:lpstr>
      <vt:lpstr>Calibri Light</vt:lpstr>
      <vt:lpstr>Times New Roman</vt:lpstr>
      <vt:lpstr>Wingdings</vt:lpstr>
      <vt:lpstr>Office Theme</vt:lpstr>
      <vt:lpstr>Preparation for Series CM</vt:lpstr>
      <vt:lpstr>Preparation for Series CM</vt:lpstr>
      <vt:lpstr>Preparation for Series CM</vt:lpstr>
      <vt:lpstr>PowerPoint Presentation</vt:lpstr>
      <vt:lpstr>Preparation for Series CM</vt:lpstr>
      <vt:lpstr>PowerPoint Presentation</vt:lpstr>
      <vt:lpstr> To do list</vt:lpstr>
      <vt:lpstr> To do list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RF test result of   the prototype spoke CM</dc:title>
  <dc:creator>Han Li</dc:creator>
  <cp:lastModifiedBy>Han Li</cp:lastModifiedBy>
  <cp:revision>55</cp:revision>
  <dcterms:created xsi:type="dcterms:W3CDTF">2019-07-23T13:08:18Z</dcterms:created>
  <dcterms:modified xsi:type="dcterms:W3CDTF">2020-09-03T13:54:17Z</dcterms:modified>
</cp:coreProperties>
</file>