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1" r:id="rId2"/>
    <p:sldId id="310" r:id="rId3"/>
    <p:sldId id="312" r:id="rId4"/>
    <p:sldId id="314" r:id="rId5"/>
    <p:sldId id="315" r:id="rId6"/>
    <p:sldId id="31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B85330-8EF9-4E10-B06F-FAB63191C82A}">
          <p14:sldIdLst/>
        </p14:section>
        <p14:section name="Default Section" id="{BFE8CC4B-41D5-4FFF-A3C6-BFDD7C938A6A}">
          <p14:sldIdLst>
            <p14:sldId id="311"/>
            <p14:sldId id="310"/>
            <p14:sldId id="312"/>
            <p14:sldId id="314"/>
            <p14:sldId id="315"/>
            <p14:sldId id="3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1138D-DC14-47FF-85F9-BB9898ACD17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EF76-5AD4-4A30-A45C-CC4B751A7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6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2A55-3C33-4CC9-9210-3D7BCD137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15487-BB03-4DB1-8997-9602EAE97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35C4E-3B26-405B-B6E5-E94FC2BC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83176-583C-4C66-8768-5AF9FDBA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B30C-83FB-47AD-8423-702E8A4C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5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9AD9-B075-4792-B26A-A9EF50CD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24444-21B9-4A79-ACBA-253A83B05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10D01-D6EC-4D39-A5C0-3779572B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D04A-9026-43C9-B1D8-6A5706A5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04B57-038E-4A53-827B-E09127C3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DEAD2-BC24-466C-8658-3D9899C51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96CFA-613D-4394-AA70-165E9023C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3DD8-3F51-4847-A918-BB17798F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B0DEB-E6D1-4FA5-B725-12A179A9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FA087-D6D0-4CEE-A656-601044E7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C0D1-7E00-4B49-9B97-ED3138A72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7E009-3012-4B4F-94F2-E4F44AD49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067CD-70FC-4647-8085-EB0EB839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232D4-3C41-40EA-9A0E-3DA4BA59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FF82C-47F3-4A96-8B5E-A8332A31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6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D506-0A21-40BD-B963-24CE9889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015E6-5D1D-459C-9C99-D80886BA9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D89D0-853B-4840-83D7-9277300A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5526F-ACA4-4130-9638-9D6467A5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FE712-1A88-4E33-83A0-02F5A04F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24CB-4550-45AB-A453-73C2FA91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5E2C7-D6D3-4CB2-A153-2013C5131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827C5-5560-4BEF-AECE-0E698EA1B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4109E-FC10-4C0F-BA89-CF5D59FB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76ACA-1640-4ECE-BAAC-5EEFC4A0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FA97-A453-49C2-9140-A48B2F38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4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30AF-5640-4E9C-8159-DBFA568D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14C0E-990F-4958-A934-761E8DEDB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D4DB-6EF9-407A-BBCE-05CD3CF52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5E41B3-B454-4C03-8E6B-4AC0004A8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CDDAD-F0ED-4354-84EC-4B8A7C97B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D1CB4-0434-4C41-B4B5-B7575E1A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B939D-5FA4-44C2-85DF-24DEC1A4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50646-AFED-4826-9C85-9B003CB6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661D-1E62-43A1-9BAA-A05BE8F7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A255D-F613-4B5A-A464-B001E5D1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42137A-CDE3-40DB-8F91-304924E2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60E0B-4B79-47A4-BB16-F89F4E9B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7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C3EDF-BAB8-47B6-8263-1065F612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17F29-42A3-4E0A-A77A-80852717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FDE52-7C57-4A57-880D-89507B26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3C2EA-C259-4D92-88F5-677B23D0E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98CC2-05CF-46C3-8952-A48EAC4DE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5DE30-A536-416A-9620-2481A091F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E9BFF-A415-42D3-8BE1-7D2411B3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7867D-1078-4D13-BB0B-9D80DDAA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0C793-35AA-43DA-AEE0-A90D7686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3D89-B090-4410-8EE0-461E6BF5C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66F64-09ED-45E2-8881-4C712B16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8D085-8ADB-4677-85C4-E0EFE5254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212DA-202F-4C1F-B8B1-11102AC4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29D83-D039-47F8-A49B-8649C9B3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DB9C8-7763-403C-BF57-50013738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0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258A2-DD50-4D9A-935B-0BFDB43D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CC3FA-B1A7-4750-937C-F86A3F5B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A9B9F-2FF1-4A8B-9CAE-F0C67200E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3C18-AD63-464D-AF3E-79B884FCE72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3170-468B-4D20-9E10-2E2D1BD79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1BAB-F611-4C8C-B168-117FBB2E5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10790" y="1966611"/>
            <a:ext cx="8969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Hardware: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RF stations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Doorknob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Vacuum pumping cart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Sensors and gauges: arc detector, electron pickup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Necessary cable pulling/ terminal box/cable naming/numbering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Test box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Cryogenic jumper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41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6389" y="1772393"/>
            <a:ext cx="99916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RF station: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ElEctrosy</a:t>
            </a:r>
            <a:r>
              <a:rPr lang="en-US" b="1" dirty="0"/>
              <a:t>: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We got back of the G1 power supply and installed in the HPA1. Also, related modification has been down for HPA2.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RF power test up to </a:t>
            </a:r>
            <a:r>
              <a:rPr lang="en-US" altLang="zh-CN" dirty="0"/>
              <a:t>38</a:t>
            </a:r>
            <a:r>
              <a:rPr lang="en-US" dirty="0"/>
              <a:t>0 kW (measured internally  &amp;  at the load)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Observation: </a:t>
            </a:r>
          </a:p>
          <a:p>
            <a:pPr lvl="1"/>
            <a:r>
              <a:rPr lang="en-US" dirty="0"/>
              <a:t>         </a:t>
            </a:r>
            <a:r>
              <a:rPr lang="en-US" altLang="zh-CN" dirty="0"/>
              <a:t>RF output limited by the pre-amplifier</a:t>
            </a:r>
          </a:p>
          <a:p>
            <a:pPr lvl="1"/>
            <a:r>
              <a:rPr lang="en-US" dirty="0"/>
              <a:t>         A capacitor installed in the G2 circuit which might be a challenge for PID operation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98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6389" y="1772393"/>
            <a:ext cx="109292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RF station: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DB station: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RF power test up to 400 kW (measured internally) &amp; about 360 kW (measure at the load)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Observation: </a:t>
            </a:r>
          </a:p>
          <a:p>
            <a:pPr lvl="4"/>
            <a:r>
              <a:rPr lang="en-US" dirty="0"/>
              <a:t>Water conductivity issue in section A -&gt; put shielding for the cable</a:t>
            </a:r>
          </a:p>
          <a:p>
            <a:pPr lvl="4"/>
            <a:r>
              <a:rPr lang="en-US" dirty="0"/>
              <a:t>PLC disconnection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037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0" y="1543723"/>
            <a:ext cx="78551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Software: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 LLRF upgrade</a:t>
            </a:r>
          </a:p>
          <a:p>
            <a:r>
              <a:rPr lang="en-US" altLang="zh-CN" sz="1600" dirty="0"/>
              <a:t>PID mode of LLRF2 is not fully functioning</a:t>
            </a:r>
          </a:p>
          <a:p>
            <a:r>
              <a:rPr lang="en-US" altLang="zh-CN" sz="1600" dirty="0"/>
              <a:t>Problem has been report to ESS</a:t>
            </a:r>
          </a:p>
          <a:p>
            <a:endParaRPr lang="en-US" altLang="zh-CN" sz="1600" dirty="0"/>
          </a:p>
          <a:p>
            <a:endParaRPr lang="en-US" dirty="0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090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474" y="722700"/>
            <a:ext cx="3055526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 To do list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46A61A-617F-4472-B15E-9DA151141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04461"/>
              </p:ext>
            </p:extLst>
          </p:nvPr>
        </p:nvGraphicFramePr>
        <p:xfrm>
          <a:off x="1725184" y="2127060"/>
          <a:ext cx="8167753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497">
                  <a:extLst>
                    <a:ext uri="{9D8B030D-6E8A-4147-A177-3AD203B41FA5}">
                      <a16:colId xmlns:a16="http://schemas.microsoft.com/office/drawing/2014/main" val="1334203733"/>
                    </a:ext>
                  </a:extLst>
                </a:gridCol>
                <a:gridCol w="4000350">
                  <a:extLst>
                    <a:ext uri="{9D8B030D-6E8A-4147-A177-3AD203B41FA5}">
                      <a16:colId xmlns:a16="http://schemas.microsoft.com/office/drawing/2014/main" val="3055280903"/>
                    </a:ext>
                  </a:extLst>
                </a:gridCol>
                <a:gridCol w="1652953">
                  <a:extLst>
                    <a:ext uri="{9D8B030D-6E8A-4147-A177-3AD203B41FA5}">
                      <a16:colId xmlns:a16="http://schemas.microsoft.com/office/drawing/2014/main" val="1551666072"/>
                    </a:ext>
                  </a:extLst>
                </a:gridCol>
                <a:gridCol w="1652953">
                  <a:extLst>
                    <a:ext uri="{9D8B030D-6E8A-4147-A177-3AD203B41FA5}">
                      <a16:colId xmlns:a16="http://schemas.microsoft.com/office/drawing/2014/main" val="2687154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Person in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7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Get back and install G1 power supply for </a:t>
                      </a:r>
                      <a:r>
                        <a:rPr lang="en-US" sz="1400" dirty="0" err="1"/>
                        <a:t>Electrosys</a:t>
                      </a:r>
                      <a:endParaRPr lang="en-US" sz="1400" dirty="0"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Rolf, Tord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3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 DB and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Electrosys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station to full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Rolf, Tord, Han, 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 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75904"/>
                  </a:ext>
                </a:extLst>
              </a:tr>
              <a:tr h="372717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for shock senor reader preparation, test box,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2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Tuner control software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Kjell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9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Dismount of doorknob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9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Validation of vacuum pumping cart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On going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45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check with the LLRF/software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Han, Tor, </a:t>
                      </a:r>
                      <a:r>
                        <a:rPr lang="en-US" altLang="zh-CN" sz="1400"/>
                        <a:t>K</a:t>
                      </a:r>
                      <a:r>
                        <a:rPr lang="en-US" sz="1400"/>
                        <a:t>jell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876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Cryogenic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4010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380124C-3E89-4A88-AA03-C11467A5B3F3}"/>
              </a:ext>
            </a:extLst>
          </p:cNvPr>
          <p:cNvSpPr/>
          <p:nvPr/>
        </p:nvSpPr>
        <p:spPr>
          <a:xfrm>
            <a:off x="1524000" y="1724659"/>
            <a:ext cx="263033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/>
              <a:t>Before CM arrival:</a:t>
            </a:r>
          </a:p>
        </p:txBody>
      </p:sp>
    </p:spTree>
    <p:extLst>
      <p:ext uri="{BB962C8B-B14F-4D97-AF65-F5344CB8AC3E}">
        <p14:creationId xmlns:p14="http://schemas.microsoft.com/office/powerpoint/2010/main" val="174301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474" y="722700"/>
            <a:ext cx="3055526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 To do list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46A61A-617F-4472-B15E-9DA151141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69770"/>
              </p:ext>
            </p:extLst>
          </p:nvPr>
        </p:nvGraphicFramePr>
        <p:xfrm>
          <a:off x="2264820" y="2361580"/>
          <a:ext cx="7323907" cy="2907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690">
                  <a:extLst>
                    <a:ext uri="{9D8B030D-6E8A-4147-A177-3AD203B41FA5}">
                      <a16:colId xmlns:a16="http://schemas.microsoft.com/office/drawing/2014/main" val="1334203733"/>
                    </a:ext>
                  </a:extLst>
                </a:gridCol>
                <a:gridCol w="4127863">
                  <a:extLst>
                    <a:ext uri="{9D8B030D-6E8A-4147-A177-3AD203B41FA5}">
                      <a16:colId xmlns:a16="http://schemas.microsoft.com/office/drawing/2014/main" val="305528090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551666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Person in 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7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Readout information of shock sensor and vacuum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Akira, 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34632"/>
                  </a:ext>
                </a:extLst>
              </a:tr>
              <a:tr h="3727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 checking of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Han, Akira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2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Cavity frequency at room temperature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9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Sensor/cable continuity (test box)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9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FPC and doorknob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8061"/>
                  </a:ext>
                </a:extLst>
              </a:tr>
              <a:tr h="2629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Vacuum pumping system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8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Calibration of the pressure sensors/MKS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Konrad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29466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380124C-3E89-4A88-AA03-C11467A5B3F3}"/>
              </a:ext>
            </a:extLst>
          </p:cNvPr>
          <p:cNvSpPr/>
          <p:nvPr/>
        </p:nvSpPr>
        <p:spPr>
          <a:xfrm>
            <a:off x="1524000" y="1724659"/>
            <a:ext cx="248548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/>
              <a:t>After CM arrival:</a:t>
            </a:r>
          </a:p>
        </p:txBody>
      </p:sp>
    </p:spTree>
    <p:extLst>
      <p:ext uri="{BB962C8B-B14F-4D97-AF65-F5344CB8AC3E}">
        <p14:creationId xmlns:p14="http://schemas.microsoft.com/office/powerpoint/2010/main" val="275337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5830</TotalTime>
  <Words>360</Words>
  <Application>Microsoft Office PowerPoint</Application>
  <PresentationFormat>Widescreen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等线</vt:lpstr>
      <vt:lpstr>游ゴシック Light</vt:lpstr>
      <vt:lpstr>Arial</vt:lpstr>
      <vt:lpstr>Calibri</vt:lpstr>
      <vt:lpstr>Calibri Light</vt:lpstr>
      <vt:lpstr>Times New Roman</vt:lpstr>
      <vt:lpstr>Wingdings</vt:lpstr>
      <vt:lpstr>Office Theme</vt:lpstr>
      <vt:lpstr>Preparation for Series CM</vt:lpstr>
      <vt:lpstr>Preparation for Series CM</vt:lpstr>
      <vt:lpstr>Preparation for Series CM</vt:lpstr>
      <vt:lpstr>Preparation for Series CM</vt:lpstr>
      <vt:lpstr> To do list</vt:lpstr>
      <vt:lpstr> To do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test result of   the prototype spoke CM</dc:title>
  <dc:creator>Han Li</dc:creator>
  <cp:lastModifiedBy>Han Li</cp:lastModifiedBy>
  <cp:revision>63</cp:revision>
  <dcterms:created xsi:type="dcterms:W3CDTF">2019-07-23T13:08:18Z</dcterms:created>
  <dcterms:modified xsi:type="dcterms:W3CDTF">2020-09-17T09:55:34Z</dcterms:modified>
</cp:coreProperties>
</file>