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11" r:id="rId2"/>
    <p:sldId id="310" r:id="rId3"/>
    <p:sldId id="312" r:id="rId4"/>
    <p:sldId id="314" r:id="rId5"/>
    <p:sldId id="315" r:id="rId6"/>
    <p:sldId id="31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6B85330-8EF9-4E10-B06F-FAB63191C82A}">
          <p14:sldIdLst/>
        </p14:section>
        <p14:section name="Default Section" id="{BFE8CC4B-41D5-4FFF-A3C6-BFDD7C938A6A}">
          <p14:sldIdLst>
            <p14:sldId id="311"/>
            <p14:sldId id="310"/>
            <p14:sldId id="312"/>
            <p14:sldId id="314"/>
            <p14:sldId id="315"/>
            <p14:sldId id="31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74" autoAdjust="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1138D-DC14-47FF-85F9-BB9898ACD170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EF76-5AD4-4A30-A45C-CC4B751A7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69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B2A55-3C33-4CC9-9210-3D7BCD137C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15487-BB03-4DB1-8997-9602EAE970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35C4E-3B26-405B-B6E5-E94FC2BC6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83176-583C-4C66-8768-5AF9FDBA5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8B30C-83FB-47AD-8423-702E8A4CB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57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F9AD9-B075-4792-B26A-A9EF50CD0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24444-21B9-4A79-ACBA-253A83B05D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10D01-D6EC-4D39-A5C0-3779572BC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4D04A-9026-43C9-B1D8-6A5706A5B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04B57-038E-4A53-827B-E09127C31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191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DDEAD2-BC24-466C-8658-3D9899C515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596CFA-613D-4394-AA70-165E9023C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53DD8-3F51-4847-A918-BB17798F9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B0DEB-E6D1-4FA5-B725-12A179A91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FA087-D6D0-4CEE-A656-601044E73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14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8C0D1-7E00-4B49-9B97-ED3138A72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7E009-3012-4B4F-94F2-E4F44AD49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067CD-70FC-4647-8085-EB0EB839D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232D4-3C41-40EA-9A0E-3DA4BA59E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FF82C-47F3-4A96-8B5E-A8332A31C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6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6D506-0A21-40BD-B963-24CE9889F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015E6-5D1D-459C-9C99-D80886BA9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D89D0-853B-4840-83D7-9277300AE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C5526F-ACA4-4130-9638-9D6467A5C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FE712-1A88-4E33-83A0-02F5A04F5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804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B24CB-4550-45AB-A453-73C2FA918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5E2C7-D6D3-4CB2-A153-2013C51310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9827C5-5560-4BEF-AECE-0E698EA1BE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94109E-FC10-4C0F-BA89-CF5D59FB4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B76ACA-1640-4ECE-BAAC-5EEFC4A0F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B2FA97-A453-49C2-9140-A48B2F38C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4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D30AF-5640-4E9C-8159-DBFA568D9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14C0E-990F-4958-A934-761E8DEDB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18D4DB-6EF9-407A-BBCE-05CD3CF52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5E41B3-B454-4C03-8E6B-4AC0004A87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6CDDAD-F0ED-4354-84EC-4B8A7C97B4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0D1CB4-0434-4C41-B4B5-B7575E1AF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FB939D-5FA4-44C2-85DF-24DEC1A43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550646-AFED-4826-9C85-9B003CB63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8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3661D-1E62-43A1-9BAA-A05BE8F7A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0A255D-F613-4B5A-A464-B001E5D12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42137A-CDE3-40DB-8F91-304924E28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660E0B-4B79-47A4-BB16-F89F4E9B3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71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8C3EDF-BAB8-47B6-8263-1065F612D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217F29-42A3-4E0A-A77A-80852717F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FDE52-7C57-4A57-880D-89507B269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37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3C2EA-C259-4D92-88F5-677B23D0E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98CC2-05CF-46C3-8952-A48EAC4DE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95DE30-A536-416A-9620-2481A091FE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BE9BFF-A415-42D3-8BE1-7D2411B30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7867D-1078-4D13-BB0B-9D80DDAA9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70C793-35AA-43DA-AEE0-A90D7686C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2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A3D89-B090-4410-8EE0-461E6BF5C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66F64-09ED-45E2-8881-4C712B162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B8D085-8ADB-4677-85C4-E0EFE52548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C212DA-202F-4C1F-B8B1-11102AC4E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829D83-D039-47F8-A49B-8649C9B32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EDB9C8-7763-403C-BF57-50013738A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01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1258A2-DD50-4D9A-935B-0BFDB43DD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CC3FA-B1A7-4750-937C-F86A3F5BF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A9B9F-2FF1-4A8B-9CAE-F0C67200E2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93C18-AD63-464D-AF3E-79B884FCE72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A3170-468B-4D20-9E10-2E2D1BD79D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F1BAB-F611-4C8C-B168-117FBB2E57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18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D8C9325C-8CEE-442E-B81B-A62C4912FA3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24000" y="20520"/>
            <a:ext cx="9143280" cy="1404360"/>
          </a:xfrm>
          <a:prstGeom prst="rect">
            <a:avLst/>
          </a:prstGeom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05343" y="736846"/>
            <a:ext cx="6971917" cy="567439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Preparation for Series CM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10790" y="1966611"/>
            <a:ext cx="89698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Hardware: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dirty="0"/>
              <a:t>RF stations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dirty="0"/>
              <a:t>Doorknob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dirty="0"/>
              <a:t>Vacuum pumping cart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Sensors and gauges: arc detector, electron pickup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Necessary cable pulling/ terminal box/cable naming/numbering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Test box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Cryogenic jumper</a:t>
            </a:r>
          </a:p>
        </p:txBody>
      </p:sp>
      <p:pic>
        <p:nvPicPr>
          <p:cNvPr id="9" name="Picture 13">
            <a:extLst>
              <a:ext uri="{FF2B5EF4-FFF2-40B4-BE49-F238E27FC236}">
                <a16:creationId xmlns:a16="http://schemas.microsoft.com/office/drawing/2014/main" id="{4CAE66E4-95E6-41C4-95E4-48EC000799A3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896360" y="74520"/>
            <a:ext cx="2591640" cy="126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4418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D8C9325C-8CEE-442E-B81B-A62C4912FA3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24000" y="20520"/>
            <a:ext cx="9143280" cy="1404360"/>
          </a:xfrm>
          <a:prstGeom prst="rect">
            <a:avLst/>
          </a:prstGeom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05343" y="736846"/>
            <a:ext cx="6971917" cy="567439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Preparation for Series CM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96389" y="1772393"/>
            <a:ext cx="99916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RF station: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/>
              <a:t>ElEctrosy</a:t>
            </a:r>
            <a:r>
              <a:rPr lang="en-US" b="1" dirty="0"/>
              <a:t>: </a:t>
            </a:r>
            <a:endParaRPr lang="en-US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/>
              <a:t>We got back of the G1 power supply and installed in the HPA1. Also, related modification has been down for HPA2.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/>
              <a:t>RF power test up to </a:t>
            </a:r>
            <a:r>
              <a:rPr lang="en-US" altLang="zh-CN" dirty="0"/>
              <a:t>38</a:t>
            </a:r>
            <a:r>
              <a:rPr lang="en-US" dirty="0"/>
              <a:t>0 kW (measured internally  &amp;  at the load)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/>
              <a:t>Observation: </a:t>
            </a:r>
          </a:p>
          <a:p>
            <a:pPr lvl="1"/>
            <a:r>
              <a:rPr lang="en-US" dirty="0"/>
              <a:t>         </a:t>
            </a:r>
            <a:r>
              <a:rPr lang="en-US" altLang="zh-CN" dirty="0"/>
              <a:t>RF output limited by the pre-amplifier</a:t>
            </a:r>
          </a:p>
          <a:p>
            <a:pPr lvl="1"/>
            <a:r>
              <a:rPr lang="en-US" dirty="0"/>
              <a:t>         A capacitor installed in the G2 circuit which might be a challenge for PID operation</a:t>
            </a:r>
          </a:p>
        </p:txBody>
      </p:sp>
      <p:pic>
        <p:nvPicPr>
          <p:cNvPr id="9" name="Picture 13">
            <a:extLst>
              <a:ext uri="{FF2B5EF4-FFF2-40B4-BE49-F238E27FC236}">
                <a16:creationId xmlns:a16="http://schemas.microsoft.com/office/drawing/2014/main" id="{4CAE66E4-95E6-41C4-95E4-48EC000799A3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896360" y="74520"/>
            <a:ext cx="2591640" cy="126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7981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D8C9325C-8CEE-442E-B81B-A62C4912FA3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24000" y="20520"/>
            <a:ext cx="9143280" cy="1404360"/>
          </a:xfrm>
          <a:prstGeom prst="rect">
            <a:avLst/>
          </a:prstGeom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05343" y="736846"/>
            <a:ext cx="6971917" cy="567439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Preparation for Series CM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96389" y="1772393"/>
            <a:ext cx="109292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RF station: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DB station: </a:t>
            </a:r>
            <a:endParaRPr lang="en-US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/>
              <a:t>RF power test up to 400 kW (measured internally) &amp; about 360 kW (measure at the load)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/>
              <a:t>Observation: </a:t>
            </a:r>
          </a:p>
          <a:p>
            <a:pPr lvl="4"/>
            <a:r>
              <a:rPr lang="en-US" dirty="0"/>
              <a:t>Water conductivity issue in section A -&gt; put shielding for the cable</a:t>
            </a:r>
          </a:p>
          <a:p>
            <a:pPr lvl="4"/>
            <a:r>
              <a:rPr lang="en-US" dirty="0"/>
              <a:t>PLC disconnection</a:t>
            </a:r>
          </a:p>
        </p:txBody>
      </p:sp>
      <p:pic>
        <p:nvPicPr>
          <p:cNvPr id="9" name="Picture 13">
            <a:extLst>
              <a:ext uri="{FF2B5EF4-FFF2-40B4-BE49-F238E27FC236}">
                <a16:creationId xmlns:a16="http://schemas.microsoft.com/office/drawing/2014/main" id="{4CAE66E4-95E6-41C4-95E4-48EC000799A3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896360" y="74520"/>
            <a:ext cx="2591640" cy="126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0376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D8C9325C-8CEE-442E-B81B-A62C4912FA3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24000" y="20520"/>
            <a:ext cx="9143280" cy="1404360"/>
          </a:xfrm>
          <a:prstGeom prst="rect">
            <a:avLst/>
          </a:prstGeom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05343" y="736846"/>
            <a:ext cx="6971917" cy="567439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Preparation for Series CM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4000" y="1543723"/>
            <a:ext cx="785513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dirty="0"/>
              <a:t>Software: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 LLRF upgrade</a:t>
            </a:r>
          </a:p>
          <a:p>
            <a:r>
              <a:rPr lang="en-US" altLang="zh-CN" sz="1600" dirty="0"/>
              <a:t>PID mode of LLRF2 is not fully functioning</a:t>
            </a:r>
          </a:p>
          <a:p>
            <a:r>
              <a:rPr lang="en-US" altLang="zh-CN" sz="1600" dirty="0"/>
              <a:t>Problem has been report to ESS</a:t>
            </a:r>
          </a:p>
          <a:p>
            <a:endParaRPr lang="en-US" altLang="zh-CN" sz="1600" dirty="0"/>
          </a:p>
          <a:p>
            <a:endParaRPr lang="en-US" dirty="0"/>
          </a:p>
        </p:txBody>
      </p:sp>
      <p:pic>
        <p:nvPicPr>
          <p:cNvPr id="9" name="Picture 13">
            <a:extLst>
              <a:ext uri="{FF2B5EF4-FFF2-40B4-BE49-F238E27FC236}">
                <a16:creationId xmlns:a16="http://schemas.microsoft.com/office/drawing/2014/main" id="{4CAE66E4-95E6-41C4-95E4-48EC000799A3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896360" y="74520"/>
            <a:ext cx="2591640" cy="126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0905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D8C9325C-8CEE-442E-B81B-A62C4912FA3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24000" y="20520"/>
            <a:ext cx="9143280" cy="1404360"/>
          </a:xfrm>
          <a:prstGeom prst="rect">
            <a:avLst/>
          </a:prstGeom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64474" y="722700"/>
            <a:ext cx="3055526" cy="567439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 To do list</a:t>
            </a:r>
          </a:p>
        </p:txBody>
      </p:sp>
      <p:pic>
        <p:nvPicPr>
          <p:cNvPr id="9" name="Picture 13">
            <a:extLst>
              <a:ext uri="{FF2B5EF4-FFF2-40B4-BE49-F238E27FC236}">
                <a16:creationId xmlns:a16="http://schemas.microsoft.com/office/drawing/2014/main" id="{4CAE66E4-95E6-41C4-95E4-48EC000799A3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896360" y="74520"/>
            <a:ext cx="2591640" cy="1266120"/>
          </a:xfrm>
          <a:prstGeom prst="rect">
            <a:avLst/>
          </a:prstGeom>
          <a:ln>
            <a:noFill/>
          </a:ln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746A61A-617F-4472-B15E-9DA151141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704461"/>
              </p:ext>
            </p:extLst>
          </p:nvPr>
        </p:nvGraphicFramePr>
        <p:xfrm>
          <a:off x="1725184" y="2127060"/>
          <a:ext cx="8167753" cy="400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497">
                  <a:extLst>
                    <a:ext uri="{9D8B030D-6E8A-4147-A177-3AD203B41FA5}">
                      <a16:colId xmlns:a16="http://schemas.microsoft.com/office/drawing/2014/main" val="1334203733"/>
                    </a:ext>
                  </a:extLst>
                </a:gridCol>
                <a:gridCol w="4000350">
                  <a:extLst>
                    <a:ext uri="{9D8B030D-6E8A-4147-A177-3AD203B41FA5}">
                      <a16:colId xmlns:a16="http://schemas.microsoft.com/office/drawing/2014/main" val="3055280903"/>
                    </a:ext>
                  </a:extLst>
                </a:gridCol>
                <a:gridCol w="1652953">
                  <a:extLst>
                    <a:ext uri="{9D8B030D-6E8A-4147-A177-3AD203B41FA5}">
                      <a16:colId xmlns:a16="http://schemas.microsoft.com/office/drawing/2014/main" val="1551666072"/>
                    </a:ext>
                  </a:extLst>
                </a:gridCol>
                <a:gridCol w="1652953">
                  <a:extLst>
                    <a:ext uri="{9D8B030D-6E8A-4147-A177-3AD203B41FA5}">
                      <a16:colId xmlns:a16="http://schemas.microsoft.com/office/drawing/2014/main" val="26871544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Person in charge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371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Get back and install G1 power supply for </a:t>
                      </a:r>
                      <a:r>
                        <a:rPr lang="en-US" sz="1400" dirty="0" err="1"/>
                        <a:t>Electrosys</a:t>
                      </a:r>
                      <a:endParaRPr lang="en-US" sz="1400" dirty="0"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Rolf, Tord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634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Test DB and </a:t>
                      </a:r>
                      <a:r>
                        <a:rPr lang="en-US" sz="1400" dirty="0" err="1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Electrosys</a:t>
                      </a:r>
                      <a:r>
                        <a:rPr lang="en-US" sz="1400" dirty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station to full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Rolf, Tord, Han, Michael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On going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875904"/>
                  </a:ext>
                </a:extLst>
              </a:tr>
              <a:tr h="372717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for shock senor reader preparation, test box, documentation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opening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025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Tuner control software validation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Kjell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opening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399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Dismount of doorknob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opening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392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Validation of vacuum pumping cart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Lars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On going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455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Overall check with the LLRF/software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Han, Tor, </a:t>
                      </a:r>
                      <a:r>
                        <a:rPr lang="en-US" altLang="zh-CN" sz="1400"/>
                        <a:t>K</a:t>
                      </a:r>
                      <a:r>
                        <a:rPr lang="en-US" sz="1400"/>
                        <a:t>jell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opening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876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Cryogenic 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Lars,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Esat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opening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668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 documentation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840105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6380124C-3E89-4A88-AA03-C11467A5B3F3}"/>
              </a:ext>
            </a:extLst>
          </p:cNvPr>
          <p:cNvSpPr/>
          <p:nvPr/>
        </p:nvSpPr>
        <p:spPr>
          <a:xfrm>
            <a:off x="1524000" y="1724659"/>
            <a:ext cx="263033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dirty="0"/>
              <a:t>Before CM arrival:</a:t>
            </a:r>
          </a:p>
        </p:txBody>
      </p:sp>
    </p:spTree>
    <p:extLst>
      <p:ext uri="{BB962C8B-B14F-4D97-AF65-F5344CB8AC3E}">
        <p14:creationId xmlns:p14="http://schemas.microsoft.com/office/powerpoint/2010/main" val="1743015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D8C9325C-8CEE-442E-B81B-A62C4912FA3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24000" y="20520"/>
            <a:ext cx="9143280" cy="1404360"/>
          </a:xfrm>
          <a:prstGeom prst="rect">
            <a:avLst/>
          </a:prstGeom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64474" y="722700"/>
            <a:ext cx="3055526" cy="567439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 To do list</a:t>
            </a:r>
          </a:p>
        </p:txBody>
      </p:sp>
      <p:pic>
        <p:nvPicPr>
          <p:cNvPr id="9" name="Picture 13">
            <a:extLst>
              <a:ext uri="{FF2B5EF4-FFF2-40B4-BE49-F238E27FC236}">
                <a16:creationId xmlns:a16="http://schemas.microsoft.com/office/drawing/2014/main" id="{4CAE66E4-95E6-41C4-95E4-48EC000799A3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896360" y="74520"/>
            <a:ext cx="2591640" cy="1266120"/>
          </a:xfrm>
          <a:prstGeom prst="rect">
            <a:avLst/>
          </a:prstGeom>
          <a:ln>
            <a:noFill/>
          </a:ln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746A61A-617F-4472-B15E-9DA151141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669770"/>
              </p:ext>
            </p:extLst>
          </p:nvPr>
        </p:nvGraphicFramePr>
        <p:xfrm>
          <a:off x="2264820" y="2361580"/>
          <a:ext cx="7323907" cy="2907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5690">
                  <a:extLst>
                    <a:ext uri="{9D8B030D-6E8A-4147-A177-3AD203B41FA5}">
                      <a16:colId xmlns:a16="http://schemas.microsoft.com/office/drawing/2014/main" val="1334203733"/>
                    </a:ext>
                  </a:extLst>
                </a:gridCol>
                <a:gridCol w="4127863">
                  <a:extLst>
                    <a:ext uri="{9D8B030D-6E8A-4147-A177-3AD203B41FA5}">
                      <a16:colId xmlns:a16="http://schemas.microsoft.com/office/drawing/2014/main" val="3055280903"/>
                    </a:ext>
                  </a:extLst>
                </a:gridCol>
                <a:gridCol w="2290354">
                  <a:extLst>
                    <a:ext uri="{9D8B030D-6E8A-4147-A177-3AD203B41FA5}">
                      <a16:colId xmlns:a16="http://schemas.microsoft.com/office/drawing/2014/main" val="1551666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Person in charge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371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Readout information of shock sensor and vacuum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Akira, Han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634632"/>
                  </a:ext>
                </a:extLst>
              </a:tr>
              <a:tr h="3727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Visual checking of 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Han, Akira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025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Cavity frequency at room temperature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392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Sensor/cable continuity (test box)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Akira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791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FPC and doorknob installation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668061"/>
                  </a:ext>
                </a:extLst>
              </a:tr>
              <a:tr h="2629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Vacuum pumping system installation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386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Calibration of the pressure sensors/MKS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Konrad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294661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6380124C-3E89-4A88-AA03-C11467A5B3F3}"/>
              </a:ext>
            </a:extLst>
          </p:cNvPr>
          <p:cNvSpPr/>
          <p:nvPr/>
        </p:nvSpPr>
        <p:spPr>
          <a:xfrm>
            <a:off x="1524000" y="1724659"/>
            <a:ext cx="2485489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dirty="0"/>
              <a:t>After CM arrival:</a:t>
            </a:r>
          </a:p>
        </p:txBody>
      </p:sp>
    </p:spTree>
    <p:extLst>
      <p:ext uri="{BB962C8B-B14F-4D97-AF65-F5344CB8AC3E}">
        <p14:creationId xmlns:p14="http://schemas.microsoft.com/office/powerpoint/2010/main" val="2753372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5830</TotalTime>
  <Words>360</Words>
  <Application>Microsoft Office PowerPoint</Application>
  <PresentationFormat>Widescreen</PresentationFormat>
  <Paragraphs>97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等线</vt:lpstr>
      <vt:lpstr>游ゴシック Light</vt:lpstr>
      <vt:lpstr>Arial</vt:lpstr>
      <vt:lpstr>Calibri</vt:lpstr>
      <vt:lpstr>Calibri Light</vt:lpstr>
      <vt:lpstr>Times New Roman</vt:lpstr>
      <vt:lpstr>Wingdings</vt:lpstr>
      <vt:lpstr>Office Theme</vt:lpstr>
      <vt:lpstr>Preparation for Series CM</vt:lpstr>
      <vt:lpstr>Preparation for Series CM</vt:lpstr>
      <vt:lpstr>Preparation for Series CM</vt:lpstr>
      <vt:lpstr>Preparation for Series CM</vt:lpstr>
      <vt:lpstr> To do list</vt:lpstr>
      <vt:lpstr> To do 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RF test result of   the prototype spoke CM</dc:title>
  <dc:creator>Han Li</dc:creator>
  <cp:lastModifiedBy>Han Li</cp:lastModifiedBy>
  <cp:revision>63</cp:revision>
  <dcterms:created xsi:type="dcterms:W3CDTF">2019-07-23T13:08:18Z</dcterms:created>
  <dcterms:modified xsi:type="dcterms:W3CDTF">2020-09-17T09:55:34Z</dcterms:modified>
</cp:coreProperties>
</file>