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309" r:id="rId2"/>
    <p:sldId id="335" r:id="rId3"/>
    <p:sldId id="336" r:id="rId4"/>
    <p:sldId id="334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D0E5"/>
    <a:srgbClr val="B9D1ED"/>
    <a:srgbClr val="C7D5F1"/>
    <a:srgbClr val="AFCA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AC40D5-9336-46AD-B6A6-5B51AAC40602}" type="datetimeFigureOut">
              <a:rPr lang="sv-SE" smtClean="0"/>
              <a:t>2020-10-13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CDC61F-FEF3-476C-9B19-12A57115829F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5/23/2017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14" descr="gråbård">
            <a:extLst>
              <a:ext uri="{FF2B5EF4-FFF2-40B4-BE49-F238E27FC236}">
                <a16:creationId xmlns:a16="http://schemas.microsoft.com/office/drawing/2014/main" id="{200CB54B-B431-4F0A-97B0-41B33CF0DD1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40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3" descr="FREIA_logo.png">
            <a:extLst>
              <a:ext uri="{FF2B5EF4-FFF2-40B4-BE49-F238E27FC236}">
                <a16:creationId xmlns:a16="http://schemas.microsoft.com/office/drawing/2014/main" id="{11D3D706-DB68-406D-932E-BF534C2C5A5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372225" y="74613"/>
            <a:ext cx="2592388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5/23/2017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5/23/2017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5/23/2017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5/23/2017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5/23/2017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5/23/2017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5/23/2017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5/23/2017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5/23/2017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5/23/2017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4" descr="gråbård">
            <a:extLst>
              <a:ext uri="{FF2B5EF4-FFF2-40B4-BE49-F238E27FC236}">
                <a16:creationId xmlns:a16="http://schemas.microsoft.com/office/drawing/2014/main" id="{7081BB49-45A8-4752-BCE3-1806082800E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3492500" y="0"/>
            <a:ext cx="5651500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4" descr="gråbård">
            <a:extLst>
              <a:ext uri="{FF2B5EF4-FFF2-40B4-BE49-F238E27FC236}">
                <a16:creationId xmlns:a16="http://schemas.microsoft.com/office/drawing/2014/main" id="{94EDF6D9-68DB-4A6C-B0EB-683482A3203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5651500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FREIA_logo.png">
            <a:extLst>
              <a:ext uri="{FF2B5EF4-FFF2-40B4-BE49-F238E27FC236}">
                <a16:creationId xmlns:a16="http://schemas.microsoft.com/office/drawing/2014/main" id="{1C791928-BD1E-4868-8F4A-13EA58D936F7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585075" y="115888"/>
            <a:ext cx="1450975" cy="70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4366" y="76200"/>
            <a:ext cx="8229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5059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5/23/2017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6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844725"/>
            <a:ext cx="7772400" cy="2592387"/>
          </a:xfrm>
        </p:spPr>
        <p:txBody>
          <a:bodyPr anchor="ctr" anchorCtr="1">
            <a:normAutofit/>
          </a:bodyPr>
          <a:lstStyle/>
          <a:p>
            <a:r>
              <a:rPr lang="en-US" altLang="zh-CN" b="1" dirty="0">
                <a:latin typeface="Cambria" panose="02040503050406030204" pitchFamily="18" charset="0"/>
              </a:rPr>
              <a:t>Test plan of </a:t>
            </a:r>
            <a:br>
              <a:rPr lang="en-US" altLang="zh-CN" b="1" dirty="0">
                <a:latin typeface="Cambria" panose="02040503050406030204" pitchFamily="18" charset="0"/>
              </a:rPr>
            </a:br>
            <a:r>
              <a:rPr lang="en-US" altLang="zh-CN" b="1" dirty="0">
                <a:latin typeface="Cambria" panose="02040503050406030204" pitchFamily="18" charset="0"/>
              </a:rPr>
              <a:t>ESS Spoke </a:t>
            </a:r>
            <a:r>
              <a:rPr lang="sv-SE" altLang="en-US" b="1" dirty="0">
                <a:latin typeface="Cambria" panose="02040503050406030204" pitchFamily="18" charset="0"/>
              </a:rPr>
              <a:t>series</a:t>
            </a:r>
            <a:r>
              <a:rPr lang="en-US" altLang="zh-CN" b="1" dirty="0">
                <a:latin typeface="Cambria" panose="02040503050406030204" pitchFamily="18" charset="0"/>
              </a:rPr>
              <a:t> CM</a:t>
            </a:r>
            <a:br>
              <a:rPr lang="sv-SE" altLang="en-US" dirty="0"/>
            </a:br>
            <a:endParaRPr lang="en-US" altLang="sv-SE" dirty="0"/>
          </a:p>
        </p:txBody>
      </p:sp>
      <p:sp>
        <p:nvSpPr>
          <p:cNvPr id="4102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942975" y="4221163"/>
            <a:ext cx="7329488" cy="1944687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es-ES" dirty="0">
                <a:latin typeface="Bookman Old Style" panose="02050604050505020204" pitchFamily="18" charset="0"/>
              </a:rPr>
              <a:t>Han Li</a:t>
            </a:r>
          </a:p>
          <a:p>
            <a:pPr>
              <a:lnSpc>
                <a:spcPct val="150000"/>
              </a:lnSpc>
            </a:pPr>
            <a:r>
              <a:rPr lang="sv-SE" dirty="0">
                <a:latin typeface="Bookman Old Style" panose="02050604050505020204" pitchFamily="18" charset="0"/>
              </a:rPr>
              <a:t>On behalf of</a:t>
            </a:r>
            <a:r>
              <a:rPr lang="es-ES" dirty="0">
                <a:latin typeface="Bookman Old Style" panose="02050604050505020204" pitchFamily="18" charset="0"/>
              </a:rPr>
              <a:t> FREIA </a:t>
            </a:r>
            <a:r>
              <a:rPr lang="es-ES" dirty="0" err="1">
                <a:latin typeface="Bookman Old Style" panose="02050604050505020204" pitchFamily="18" charset="0"/>
              </a:rPr>
              <a:t>team</a:t>
            </a:r>
            <a:endParaRPr lang="es-ES" dirty="0">
              <a:latin typeface="Bookman Old Style" panose="02050604050505020204" pitchFamily="18" charset="0"/>
            </a:endParaRPr>
          </a:p>
          <a:p>
            <a:pPr>
              <a:lnSpc>
                <a:spcPct val="150000"/>
              </a:lnSpc>
            </a:pPr>
            <a:r>
              <a:rPr lang="es-ES" dirty="0">
                <a:latin typeface="Bookman Old Style" panose="02050604050505020204" pitchFamily="18" charset="0"/>
              </a:rPr>
              <a:t>FREIA </a:t>
            </a:r>
            <a:r>
              <a:rPr lang="es-ES" dirty="0" err="1">
                <a:latin typeface="Bookman Old Style" panose="02050604050505020204" pitchFamily="18" charset="0"/>
              </a:rPr>
              <a:t>Laboratory</a:t>
            </a:r>
            <a:r>
              <a:rPr lang="es-ES" dirty="0">
                <a:latin typeface="Bookman Old Style" panose="02050604050505020204" pitchFamily="18" charset="0"/>
              </a:rPr>
              <a:t>, Uppsala </a:t>
            </a:r>
            <a:r>
              <a:rPr lang="es-ES" dirty="0" err="1">
                <a:latin typeface="Bookman Old Style" panose="02050604050505020204" pitchFamily="18" charset="0"/>
              </a:rPr>
              <a:t>University</a:t>
            </a:r>
            <a:endParaRPr lang="es-ES" dirty="0">
              <a:latin typeface="Bookman Old Style" panose="02050604050505020204" pitchFamily="18" charset="0"/>
            </a:endParaRPr>
          </a:p>
          <a:p>
            <a:endParaRPr lang="es-ES" dirty="0">
              <a:latin typeface="Bookman Old Style" panose="02050604050505020204" pitchFamily="18" charset="0"/>
            </a:endParaRPr>
          </a:p>
          <a:p>
            <a:r>
              <a:rPr lang="sv-SE" altLang="zh-CN" dirty="0" err="1">
                <a:latin typeface="Bookman Old Style" panose="02050604050505020204" pitchFamily="18" charset="0"/>
              </a:rPr>
              <a:t>Oct</a:t>
            </a:r>
            <a:r>
              <a:rPr lang="es-ES" dirty="0">
                <a:latin typeface="Bookman Old Style" panose="02050604050505020204" pitchFamily="18" charset="0"/>
              </a:rPr>
              <a:t>. 2020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CED8-91C0-4A93-8005-4EB16E316D7E}" type="slidenum">
              <a:rPr lang="es-ES" smtClean="0"/>
              <a:t>1</a:t>
            </a:fld>
            <a:endParaRPr lang="es-E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807"/>
    </mc:Choice>
    <mc:Fallback xmlns="">
      <p:transition spd="slow" advTm="10807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563C5-13DA-48F8-8F7D-86FBC3115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List of </a:t>
            </a:r>
            <a:r>
              <a:rPr lang="sv-SE" altLang="en-US" dirty="0">
                <a:solidFill>
                  <a:schemeClr val="tx1"/>
                </a:solidFill>
              </a:rPr>
              <a:t>minimum </a:t>
            </a:r>
            <a:r>
              <a:rPr lang="en-US" dirty="0">
                <a:solidFill>
                  <a:schemeClr val="tx1"/>
                </a:solidFill>
              </a:rPr>
              <a:t>tests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1EB50CF-D18C-403E-9954-EC55AA8B1B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0043193"/>
              </p:ext>
            </p:extLst>
          </p:nvPr>
        </p:nvGraphicFramePr>
        <p:xfrm>
          <a:off x="457200" y="1066800"/>
          <a:ext cx="8229600" cy="5613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988525337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657593977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9617276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1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Central cavity 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To reach 352.21MHz </a:t>
                      </a:r>
                    </a:p>
                    <a:p>
                      <a:r>
                        <a:rPr lang="en-US" sz="1400" dirty="0"/>
                        <a:t>Within</a:t>
                      </a:r>
                      <a:r>
                        <a:rPr lang="sv-SE" altLang="zh-CN" sz="1400" dirty="0"/>
                        <a:t> </a:t>
                      </a:r>
                      <a:r>
                        <a:rPr lang="en-US" sz="1400" dirty="0"/>
                        <a:t>step</a:t>
                      </a:r>
                      <a:r>
                        <a:rPr lang="sv-SE" altLang="zh-CN" sz="1400" dirty="0"/>
                        <a:t> tuner </a:t>
                      </a:r>
                      <a:r>
                        <a:rPr lang="sv-SE" altLang="zh-CN" sz="1400" dirty="0" err="1"/>
                        <a:t>linear</a:t>
                      </a:r>
                      <a:r>
                        <a:rPr lang="sv-SE" altLang="zh-CN" sz="1400" dirty="0"/>
                        <a:t> </a:t>
                      </a:r>
                      <a:r>
                        <a:rPr lang="sv-SE" altLang="zh-CN" sz="1400" dirty="0" err="1"/>
                        <a:t>zone</a:t>
                      </a:r>
                      <a:r>
                        <a:rPr lang="sv-SE" altLang="zh-CN" sz="1400" dirty="0"/>
                        <a:t> </a:t>
                      </a:r>
                    </a:p>
                    <a:p>
                      <a:r>
                        <a:rPr lang="sv-SE" altLang="zh-CN" sz="1400" dirty="0" err="1"/>
                        <a:t>Provide</a:t>
                      </a:r>
                      <a:r>
                        <a:rPr lang="sv-SE" altLang="zh-CN" sz="1400" dirty="0"/>
                        <a:t> </a:t>
                      </a:r>
                      <a:r>
                        <a:rPr lang="en-US" sz="1400" dirty="0"/>
                        <a:t>corresponding step tuner setting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7141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2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Loaded Q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Both 3 dB BW and decay measurement, </a:t>
                      </a:r>
                    </a:p>
                    <a:p>
                      <a:r>
                        <a:rPr lang="en-US" sz="1400" dirty="0"/>
                        <a:t>1.75-2.85 E5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2151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3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Static heat load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4136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4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Dynamic heat load</a:t>
                      </a:r>
                      <a:br>
                        <a:rPr lang="en-US" sz="1400" dirty="0"/>
                      </a:br>
                      <a:r>
                        <a:rPr lang="en-US" sz="1400" dirty="0"/>
                        <a:t>for both cavities from 8 to 12 MV/m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Less than 5 W per CM at nominal </a:t>
                      </a:r>
                      <a:r>
                        <a:rPr lang="en-US" sz="1400" dirty="0" err="1"/>
                        <a:t>Eacc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392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5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Q</a:t>
                      </a:r>
                      <a:r>
                        <a:rPr lang="en-GB" sz="1400" baseline="-25000" dirty="0"/>
                        <a:t>0</a:t>
                      </a:r>
                      <a:endParaRPr lang="en-US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Calorimetric measurement</a:t>
                      </a:r>
                    </a:p>
                    <a:p>
                      <a:r>
                        <a:rPr lang="en-US" sz="1400" dirty="0"/>
                        <a:t>Higher than 1.5 e 9 at 9MV/m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523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6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Reach gradient of 12 MV/m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altLang="en-US" sz="1400" dirty="0" err="1">
                          <a:sym typeface="+mn-ea"/>
                        </a:rPr>
                        <a:t>Quench</a:t>
                      </a:r>
                      <a:r>
                        <a:rPr lang="sv-SE" altLang="en-US" sz="1400" dirty="0">
                          <a:sym typeface="+mn-ea"/>
                        </a:rPr>
                        <a:t> </a:t>
                      </a:r>
                      <a:r>
                        <a:rPr lang="sv-SE" altLang="en-US" sz="1400" dirty="0" err="1">
                          <a:sym typeface="+mn-ea"/>
                        </a:rPr>
                        <a:t>point</a:t>
                      </a:r>
                      <a:r>
                        <a:rPr lang="sv-SE" altLang="en-US" sz="1400" dirty="0">
                          <a:sym typeface="+mn-ea"/>
                        </a:rPr>
                        <a:t> </a:t>
                      </a:r>
                      <a:r>
                        <a:rPr lang="sv-SE" altLang="en-US" sz="1400" dirty="0" err="1">
                          <a:sym typeface="+mn-ea"/>
                        </a:rPr>
                        <a:t>if</a:t>
                      </a:r>
                      <a:r>
                        <a:rPr lang="sv-SE" altLang="en-US" sz="1400" dirty="0">
                          <a:sym typeface="+mn-ea"/>
                        </a:rPr>
                        <a:t> it is </a:t>
                      </a:r>
                      <a:r>
                        <a:rPr lang="sv-SE" altLang="en-US" sz="1400" dirty="0" err="1">
                          <a:sym typeface="+mn-ea"/>
                        </a:rPr>
                        <a:t>lower</a:t>
                      </a:r>
                      <a:r>
                        <a:rPr lang="sv-SE" altLang="en-US" sz="1400" dirty="0">
                          <a:sym typeface="+mn-ea"/>
                        </a:rPr>
                        <a:t> </a:t>
                      </a:r>
                      <a:r>
                        <a:rPr lang="sv-SE" altLang="en-US" sz="1400" dirty="0" err="1">
                          <a:sym typeface="+mn-ea"/>
                        </a:rPr>
                        <a:t>than</a:t>
                      </a:r>
                      <a:r>
                        <a:rPr lang="sv-SE" altLang="en-US" sz="1400" dirty="0">
                          <a:sym typeface="+mn-ea"/>
                        </a:rPr>
                        <a:t> 12 MV/m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2714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7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Tuning sensitivity of the slow step tuner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Provide parameter of full steps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483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8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Frequency shift due to cool down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53859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9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Stabilization of the cavity field with LLRF </a:t>
                      </a:r>
                      <a:br>
                        <a:rPr lang="en-US" sz="1400" dirty="0"/>
                      </a:br>
                      <a:r>
                        <a:rPr lang="en-US" sz="1400" dirty="0"/>
                        <a:t>using both RF and piezo tuner compensation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Optional only for 1</a:t>
                      </a:r>
                      <a:r>
                        <a:rPr lang="en-US" sz="1400" baseline="30000" dirty="0"/>
                        <a:t>st</a:t>
                      </a:r>
                      <a:r>
                        <a:rPr lang="en-US" sz="1400" dirty="0"/>
                        <a:t> CM</a:t>
                      </a:r>
                    </a:p>
                    <a:p>
                      <a:r>
                        <a:rPr lang="en-US" sz="1400" dirty="0"/>
                        <a:t>full LFD compensation up to the specifications only when piezo feedback is fully developed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10887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10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ym typeface="+mn-ea"/>
                        </a:rPr>
                        <a:t>Stabilization of the CM for long</a:t>
                      </a:r>
                      <a:r>
                        <a:rPr lang="sv-SE" sz="1400" dirty="0">
                          <a:sym typeface="+mn-ea"/>
                        </a:rPr>
                        <a:t>-</a:t>
                      </a:r>
                      <a:r>
                        <a:rPr lang="en-US" sz="1400" dirty="0">
                          <a:sym typeface="+mn-ea"/>
                        </a:rPr>
                        <a:t>term operation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only for 1</a:t>
                      </a:r>
                      <a:r>
                        <a:rPr lang="en-US" sz="1400" baseline="30000" dirty="0"/>
                        <a:t>st</a:t>
                      </a:r>
                      <a:r>
                        <a:rPr lang="en-US" sz="1400" dirty="0"/>
                        <a:t> CM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4200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11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Field emission onset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65966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n-US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err="1"/>
                        <a:t>Multipacting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2403197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F77949-4C77-4C97-98B4-4466B9FA8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316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563C5-13DA-48F8-8F7D-86FBC3115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Methods for the main test items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1EB50CF-D18C-403E-9954-EC55AA8B1B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0989166"/>
              </p:ext>
            </p:extLst>
          </p:nvPr>
        </p:nvGraphicFramePr>
        <p:xfrm>
          <a:off x="457200" y="1066800"/>
          <a:ext cx="8229600" cy="5039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988525337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657593977"/>
                    </a:ext>
                  </a:extLst>
                </a:gridCol>
                <a:gridCol w="4191000">
                  <a:extLst>
                    <a:ext uri="{9D8B030D-6E8A-4147-A177-3AD203B41FA5}">
                      <a16:colId xmlns:a16="http://schemas.microsoft.com/office/drawing/2014/main" val="9617276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1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Central cavity 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 parameter measurement via vector network analyzer</a:t>
                      </a:r>
                      <a:endParaRPr lang="en-US" sz="1400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7141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2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Loaded Q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Both 3 dB BW and decay measurement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2151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3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Static heat load</a:t>
                      </a:r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Calorimetric measurement via the flowmeter placed after the sub-atmospheric pumps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4136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4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Dynamic heat load</a:t>
                      </a:r>
                      <a:br>
                        <a:rPr lang="en-US" sz="1400" dirty="0"/>
                      </a:br>
                      <a:r>
                        <a:rPr lang="en-US" sz="1400" dirty="0"/>
                        <a:t>for both cavities from 8 to 12 MV/m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392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5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Q</a:t>
                      </a:r>
                      <a:r>
                        <a:rPr lang="en-GB" sz="1400" baseline="-25000" dirty="0"/>
                        <a:t>0</a:t>
                      </a:r>
                      <a:endParaRPr lang="en-US" sz="1400" baseline="-250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400" dirty="0"/>
                        <a:t>PID/Open loop operation with ESS LLRF system</a:t>
                      </a:r>
                    </a:p>
                    <a:p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6523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6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Reach gradient of 12 MV/m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2714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7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Tuning sensitivity of the slow step tuner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 parameter measurement via vector network analyzer</a:t>
                      </a:r>
                      <a:endParaRPr lang="en-US" sz="1400" dirty="0">
                        <a:highlight>
                          <a:srgbClr val="FFFF00"/>
                        </a:highlight>
                      </a:endParaRPr>
                    </a:p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483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8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Frequency shift due to cool down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53859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9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Stabilization of the cavity field with LLRF </a:t>
                      </a:r>
                      <a:br>
                        <a:rPr lang="en-US" sz="1400" dirty="0"/>
                      </a:br>
                      <a:r>
                        <a:rPr lang="en-US" sz="1400" dirty="0"/>
                        <a:t>using both RF and piezo tuner compensation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400" dirty="0"/>
                        <a:t>PID operation with ESS LLRF system</a:t>
                      </a:r>
                    </a:p>
                  </a:txBody>
                  <a:tcP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10887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10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ym typeface="+mn-ea"/>
                        </a:rPr>
                        <a:t>Stabilization of the CM for long</a:t>
                      </a:r>
                      <a:r>
                        <a:rPr lang="sv-SE" sz="1400" dirty="0">
                          <a:sym typeface="+mn-ea"/>
                        </a:rPr>
                        <a:t>-</a:t>
                      </a:r>
                      <a:r>
                        <a:rPr lang="en-US" sz="1400" dirty="0">
                          <a:sym typeface="+mn-ea"/>
                        </a:rPr>
                        <a:t>term operation</a:t>
                      </a:r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4200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11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Field emission onset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X-ray observation as a function of gradient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65966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12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err="1"/>
                        <a:t>Multipacting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Conditioning with ESS LLRF open loop /</a:t>
                      </a:r>
                    </a:p>
                    <a:p>
                      <a:r>
                        <a:rPr lang="en-US" sz="1400" dirty="0"/>
                        <a:t> auto-conditioning LabView program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2403197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F77949-4C77-4C97-98B4-4466B9FA8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61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740963" y="6024518"/>
            <a:ext cx="514350" cy="3000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sv-SE" sz="1350" b="1" dirty="0"/>
              <a:t>VNA</a:t>
            </a:r>
          </a:p>
        </p:txBody>
      </p:sp>
      <p:sp>
        <p:nvSpPr>
          <p:cNvPr id="8" name="Rectangle 7"/>
          <p:cNvSpPr/>
          <p:nvPr/>
        </p:nvSpPr>
        <p:spPr>
          <a:xfrm>
            <a:off x="2744426" y="5649097"/>
            <a:ext cx="1021775" cy="30008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sv-SE" sz="1350" b="1" dirty="0" err="1"/>
              <a:t>Open</a:t>
            </a:r>
            <a:r>
              <a:rPr lang="sv-SE" sz="1350" b="1" dirty="0"/>
              <a:t> loop</a:t>
            </a:r>
          </a:p>
        </p:txBody>
      </p:sp>
      <p:sp>
        <p:nvSpPr>
          <p:cNvPr id="9" name="Rectangle 8"/>
          <p:cNvSpPr/>
          <p:nvPr/>
        </p:nvSpPr>
        <p:spPr>
          <a:xfrm>
            <a:off x="4343400" y="5649097"/>
            <a:ext cx="1168258" cy="30008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sv-SE" sz="1350" b="1" dirty="0"/>
              <a:t>SEL ( back </a:t>
            </a:r>
            <a:r>
              <a:rPr lang="sv-SE" sz="1350" b="1" dirty="0" err="1"/>
              <a:t>up</a:t>
            </a:r>
            <a:r>
              <a:rPr lang="sv-SE" sz="1350" b="1" dirty="0"/>
              <a:t>)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4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343400" y="6024518"/>
            <a:ext cx="1168258" cy="30008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v-SE" altLang="zh-CN" sz="1350" b="1" dirty="0"/>
              <a:t>ESS LLRF PID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88857" y="5649097"/>
            <a:ext cx="586673" cy="30008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v-SE" sz="1350" b="1" dirty="0"/>
              <a:t>CRYO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0452338"/>
              </p:ext>
            </p:extLst>
          </p:nvPr>
        </p:nvGraphicFramePr>
        <p:xfrm>
          <a:off x="457200" y="1353710"/>
          <a:ext cx="8305800" cy="4013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6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00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55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32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0060">
                <a:tc>
                  <a:txBody>
                    <a:bodyPr/>
                    <a:lstStyle/>
                    <a:p>
                      <a:r>
                        <a:rPr lang="sv-SE" sz="2000" dirty="0" err="1"/>
                        <a:t>Warm</a:t>
                      </a:r>
                      <a:r>
                        <a:rPr lang="sv-SE" sz="2000" dirty="0"/>
                        <a:t> Test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2000" dirty="0"/>
                        <a:t>Cool</a:t>
                      </a:r>
                      <a:r>
                        <a:rPr lang="sv-SE" sz="2000" baseline="0" dirty="0"/>
                        <a:t> Down</a:t>
                      </a:r>
                      <a:endParaRPr lang="sv-SE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sv-SE" sz="2000" dirty="0"/>
                        <a:t>Cold Test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2000" dirty="0" err="1"/>
                        <a:t>Warm</a:t>
                      </a:r>
                      <a:r>
                        <a:rPr lang="sv-SE" sz="2000" dirty="0"/>
                        <a:t> </a:t>
                      </a:r>
                      <a:r>
                        <a:rPr lang="sv-SE" sz="2000" dirty="0" err="1"/>
                        <a:t>Up</a:t>
                      </a:r>
                      <a:endParaRPr lang="sv-SE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923">
                <a:tc rowSpan="4">
                  <a:txBody>
                    <a:bodyPr/>
                    <a:lstStyle/>
                    <a:p>
                      <a:pPr marL="342900" lvl="0" indent="-342900">
                        <a:buFont typeface="Wingdings" panose="05000000000000000000" pitchFamily="2" charset="2"/>
                        <a:buChar char="ü"/>
                      </a:pPr>
                      <a:r>
                        <a:rPr lang="en-US" sz="1600" dirty="0"/>
                        <a:t>Central cavity frequency</a:t>
                      </a:r>
                      <a:endParaRPr lang="sv-SE" sz="1600" dirty="0"/>
                    </a:p>
                    <a:p>
                      <a:pPr marL="342900" lvl="0" indent="-342900">
                        <a:buFont typeface="Wingdings" panose="05000000000000000000" pitchFamily="2" charset="2"/>
                        <a:buChar char="ü"/>
                      </a:pPr>
                      <a:r>
                        <a:rPr lang="en-US" sz="1600" dirty="0" err="1"/>
                        <a:t>Q</a:t>
                      </a:r>
                      <a:r>
                        <a:rPr lang="en-US" sz="1600" baseline="-25000" dirty="0" err="1"/>
                        <a:t>ext</a:t>
                      </a:r>
                      <a:r>
                        <a:rPr lang="en-US" sz="1600" dirty="0"/>
                        <a:t>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defRPr/>
                      </a:pPr>
                      <a:endParaRPr lang="en-US" sz="1600" dirty="0"/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8"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defRPr/>
                      </a:pPr>
                      <a:r>
                        <a:rPr lang="sv-SE" sz="1600" dirty="0"/>
                        <a:t>Frequency</a:t>
                      </a:r>
                      <a:r>
                        <a:rPr lang="sv-SE" sz="1600" baseline="0" dirty="0"/>
                        <a:t> shift due to cool down</a:t>
                      </a:r>
                      <a:endParaRPr lang="en-US" sz="1600" baseline="0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defRPr/>
                      </a:pPr>
                      <a:r>
                        <a:rPr lang="en-US" sz="1600" dirty="0"/>
                        <a:t>Pressure sensitivity</a:t>
                      </a:r>
                    </a:p>
                    <a:p>
                      <a:endParaRPr lang="sv-SE" sz="1600" dirty="0"/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defRPr/>
                      </a:pPr>
                      <a:r>
                        <a:rPr lang="sv-SE" sz="1600" dirty="0"/>
                        <a:t>Coupler</a:t>
                      </a:r>
                      <a:r>
                        <a:rPr lang="sv-SE" sz="1600" baseline="0" dirty="0"/>
                        <a:t> cold conditioning</a:t>
                      </a:r>
                      <a:endParaRPr lang="sv-SE" sz="1600" dirty="0"/>
                    </a:p>
                  </a:txBody>
                  <a:tcPr marL="68580" marR="68580" marT="34290" marB="3429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8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sv-SE" sz="16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6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Wingdings" panose="05000000000000000000" pitchFamily="2" charset="2"/>
                        <a:buChar char="ü"/>
                      </a:pPr>
                      <a:r>
                        <a:rPr lang="en-US" sz="1600" dirty="0"/>
                        <a:t>Central frequency </a:t>
                      </a:r>
                    </a:p>
                    <a:p>
                      <a:pPr marL="342900" lvl="0" indent="-342900">
                        <a:buFont typeface="Wingdings" panose="05000000000000000000" pitchFamily="2" charset="2"/>
                        <a:buChar char="ü"/>
                      </a:pPr>
                      <a:r>
                        <a:rPr lang="en-US" sz="1600" dirty="0"/>
                        <a:t>Loaded Q and </a:t>
                      </a:r>
                      <a:r>
                        <a:rPr lang="en-US" sz="1600" dirty="0" err="1"/>
                        <a:t>Qe</a:t>
                      </a:r>
                      <a:endParaRPr lang="sv-SE" sz="1600" dirty="0"/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1600" dirty="0"/>
                        <a:t>Tuning range of the slow step tuner </a:t>
                      </a:r>
                      <a:endParaRPr lang="sv-SE" sz="1600" dirty="0"/>
                    </a:p>
                  </a:txBody>
                  <a:tcPr marL="68580" marR="68580" marT="34290" marB="3429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8822973"/>
                  </a:ext>
                </a:extLst>
              </a:tr>
              <a:tr h="170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sv-SE" sz="1600" baseline="0" dirty="0" err="1"/>
                        <a:t>Cavity</a:t>
                      </a:r>
                      <a:r>
                        <a:rPr lang="sv-SE" sz="1600" baseline="0" dirty="0"/>
                        <a:t> conditioning </a:t>
                      </a:r>
                      <a:endParaRPr lang="sv-SE" sz="1600" dirty="0"/>
                    </a:p>
                  </a:txBody>
                  <a:tcPr marL="68580" marR="68580" marT="34290" marB="3429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sv-SE" sz="1600" dirty="0"/>
                        <a:t>Coupler</a:t>
                      </a:r>
                      <a:r>
                        <a:rPr lang="sv-SE" sz="1600" baseline="0" dirty="0"/>
                        <a:t> warm conditioning</a:t>
                      </a:r>
                    </a:p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sv-SE" sz="1600" dirty="0"/>
                    </a:p>
                  </a:txBody>
                  <a:tcPr marL="68580" marR="68580" marT="34290" marB="3429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defRPr/>
                      </a:pPr>
                      <a:r>
                        <a:rPr lang="en-US" sz="1600" dirty="0">
                          <a:effectLst/>
                        </a:rPr>
                        <a:t>Steady</a:t>
                      </a:r>
                      <a:r>
                        <a:rPr lang="en-US" sz="1600" baseline="0" dirty="0">
                          <a:effectLst/>
                        </a:rPr>
                        <a:t> heat load of</a:t>
                      </a:r>
                      <a:r>
                        <a:rPr lang="zh-CN" altLang="en-US" sz="1600" baseline="0" dirty="0">
                          <a:effectLst/>
                        </a:rPr>
                        <a:t> </a:t>
                      </a:r>
                      <a:r>
                        <a:rPr lang="en-US" altLang="zh-CN" sz="1600" baseline="0" dirty="0">
                          <a:effectLst/>
                        </a:rPr>
                        <a:t>CM</a:t>
                      </a:r>
                      <a:endParaRPr lang="sv-SE" sz="1600" baseline="0" dirty="0"/>
                    </a:p>
                  </a:txBody>
                  <a:tcPr marL="68580" marR="68580" marT="34290" marB="3429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43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Wingdings" panose="05000000000000000000" pitchFamily="2" charset="2"/>
                        <a:buChar char="ü"/>
                      </a:pPr>
                      <a:r>
                        <a:rPr lang="en-US" sz="1600" dirty="0"/>
                        <a:t>Q</a:t>
                      </a:r>
                      <a:r>
                        <a:rPr lang="en-US" sz="1600" baseline="-25000" dirty="0"/>
                        <a:t>0</a:t>
                      </a:r>
                      <a:r>
                        <a:rPr lang="en-US" sz="1600" dirty="0"/>
                        <a:t> </a:t>
                      </a:r>
                    </a:p>
                    <a:p>
                      <a:pPr marL="342900" lvl="0" indent="-342900">
                        <a:buFont typeface="Wingdings" panose="05000000000000000000" pitchFamily="2" charset="2"/>
                        <a:buChar char="ü"/>
                      </a:pPr>
                      <a:r>
                        <a:rPr lang="sv-SE" altLang="zh-CN" sz="1600" dirty="0"/>
                        <a:t>Dynamic heat load</a:t>
                      </a:r>
                      <a:endParaRPr lang="sv-SE" sz="1600" dirty="0"/>
                    </a:p>
                    <a:p>
                      <a:pPr marL="342900" lvl="0" indent="-342900">
                        <a:buFont typeface="Wingdings" panose="05000000000000000000" pitchFamily="2" charset="2"/>
                        <a:buChar char="ü"/>
                      </a:pPr>
                      <a:r>
                        <a:rPr lang="sv-SE" altLang="en-US" sz="1600" dirty="0" err="1"/>
                        <a:t>Reach</a:t>
                      </a:r>
                      <a:r>
                        <a:rPr lang="sv-SE" altLang="en-US" sz="1600" dirty="0"/>
                        <a:t> </a:t>
                      </a:r>
                      <a:r>
                        <a:rPr lang="en-US" altLang="zh-CN" sz="1600" dirty="0"/>
                        <a:t>9</a:t>
                      </a:r>
                      <a:r>
                        <a:rPr lang="sv-SE" altLang="en-US" sz="1600" dirty="0"/>
                        <a:t> MV/m</a:t>
                      </a:r>
                      <a:endParaRPr lang="en-US" sz="1600" dirty="0"/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87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600" dirty="0"/>
                        <a:t>Stabilization of the cavity field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831</TotalTime>
  <Words>422</Words>
  <Application>Microsoft Office PowerPoint</Application>
  <PresentationFormat>On-screen Show (4:3)</PresentationFormat>
  <Paragraphs>106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宋体</vt:lpstr>
      <vt:lpstr>Arial</vt:lpstr>
      <vt:lpstr>Bookman Old Style</vt:lpstr>
      <vt:lpstr>Calibri</vt:lpstr>
      <vt:lpstr>Cambria</vt:lpstr>
      <vt:lpstr>Wingdings</vt:lpstr>
      <vt:lpstr>Office Theme</vt:lpstr>
      <vt:lpstr>Test plan of  ESS Spoke series CM </vt:lpstr>
      <vt:lpstr>List of minimum tests</vt:lpstr>
      <vt:lpstr>Methods for the main test items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Preparation of high power test at the FREIA Laboratory</dc:title>
  <dc:creator>Han Li</dc:creator>
  <cp:lastModifiedBy>Han Li</cp:lastModifiedBy>
  <cp:revision>208</cp:revision>
  <dcterms:created xsi:type="dcterms:W3CDTF">2006-08-16T00:00:00Z</dcterms:created>
  <dcterms:modified xsi:type="dcterms:W3CDTF">2020-10-13T15:15:09Z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1033-10.2.0.7635</vt:lpwstr>
  </property>
</Properties>
</file>