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2" r:id="rId2"/>
    <p:sldId id="314" r:id="rId3"/>
    <p:sldId id="318" r:id="rId4"/>
    <p:sldId id="319" r:id="rId5"/>
    <p:sldId id="334" r:id="rId6"/>
    <p:sldId id="406" r:id="rId7"/>
    <p:sldId id="408" r:id="rId8"/>
    <p:sldId id="315" r:id="rId9"/>
    <p:sldId id="31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6B85330-8EF9-4E10-B06F-FAB63191C82A}">
          <p14:sldIdLst/>
        </p14:section>
        <p14:section name="Default Section" id="{BFE8CC4B-41D5-4FFF-A3C6-BFDD7C938A6A}">
          <p14:sldIdLst>
            <p14:sldId id="312"/>
            <p14:sldId id="314"/>
            <p14:sldId id="318"/>
            <p14:sldId id="319"/>
            <p14:sldId id="334"/>
            <p14:sldId id="406"/>
            <p14:sldId id="408"/>
            <p14:sldId id="315"/>
            <p14:sldId id="31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74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1138D-DC14-47FF-85F9-BB9898ACD17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EF76-5AD4-4A30-A45C-CC4B751A7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69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B2A55-3C33-4CC9-9210-3D7BCD137C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15487-BB03-4DB1-8997-9602EAE970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35C4E-3B26-405B-B6E5-E94FC2BC6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83176-583C-4C66-8768-5AF9FDBA5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8B30C-83FB-47AD-8423-702E8A4CB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5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F9AD9-B075-4792-B26A-A9EF50CD0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24444-21B9-4A79-ACBA-253A83B05D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10D01-D6EC-4D39-A5C0-3779572BC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4D04A-9026-43C9-B1D8-6A5706A5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04B57-038E-4A53-827B-E09127C31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191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DDEAD2-BC24-466C-8658-3D9899C515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596CFA-613D-4394-AA70-165E9023C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53DD8-3F51-4847-A918-BB17798F9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B0DEB-E6D1-4FA5-B725-12A179A91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FA087-D6D0-4CEE-A656-601044E73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4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8C0D1-7E00-4B49-9B97-ED3138A72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7E009-3012-4B4F-94F2-E4F44AD49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067CD-70FC-4647-8085-EB0EB839D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232D4-3C41-40EA-9A0E-3DA4BA59E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FF82C-47F3-4A96-8B5E-A8332A31C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6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6D506-0A21-40BD-B963-24CE9889F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015E6-5D1D-459C-9C99-D80886BA9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D89D0-853B-4840-83D7-9277300AE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C5526F-ACA4-4130-9638-9D6467A5C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FE712-1A88-4E33-83A0-02F5A04F5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804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B24CB-4550-45AB-A453-73C2FA918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5E2C7-D6D3-4CB2-A153-2013C51310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9827C5-5560-4BEF-AECE-0E698EA1BE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4109E-FC10-4C0F-BA89-CF5D59FB4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B76ACA-1640-4ECE-BAAC-5EEFC4A0F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B2FA97-A453-49C2-9140-A48B2F38C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4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D30AF-5640-4E9C-8159-DBFA568D9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14C0E-990F-4958-A934-761E8DEDB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18D4DB-6EF9-407A-BBCE-05CD3CF52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5E41B3-B454-4C03-8E6B-4AC0004A87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6CDDAD-F0ED-4354-84EC-4B8A7C97B4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0D1CB4-0434-4C41-B4B5-B7575E1AF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FB939D-5FA4-44C2-85DF-24DEC1A43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550646-AFED-4826-9C85-9B003CB63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3661D-1E62-43A1-9BAA-A05BE8F7A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0A255D-F613-4B5A-A464-B001E5D12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42137A-CDE3-40DB-8F91-304924E28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660E0B-4B79-47A4-BB16-F89F4E9B3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71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8C3EDF-BAB8-47B6-8263-1065F612D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217F29-42A3-4E0A-A77A-80852717F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FDE52-7C57-4A57-880D-89507B269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37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3C2EA-C259-4D92-88F5-677B23D0E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98CC2-05CF-46C3-8952-A48EAC4DE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95DE30-A536-416A-9620-2481A091F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BE9BFF-A415-42D3-8BE1-7D2411B30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7867D-1078-4D13-BB0B-9D80DDAA9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70C793-35AA-43DA-AEE0-A90D7686C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2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A3D89-B090-4410-8EE0-461E6BF5C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66F64-09ED-45E2-8881-4C712B162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B8D085-8ADB-4677-85C4-E0EFE52548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C212DA-202F-4C1F-B8B1-11102AC4E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829D83-D039-47F8-A49B-8649C9B32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EDB9C8-7763-403C-BF57-50013738A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01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1258A2-DD50-4D9A-935B-0BFDB43DD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CC3FA-B1A7-4750-937C-F86A3F5BF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A9B9F-2FF1-4A8B-9CAE-F0C67200E2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93C18-AD63-464D-AF3E-79B884FCE7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A3170-468B-4D20-9E10-2E2D1BD79D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F1BAB-F611-4C8C-B168-117FBB2E57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1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8C9325C-8CEE-442E-B81B-A62C4912FA3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20520"/>
            <a:ext cx="9143280" cy="1404360"/>
          </a:xfrm>
          <a:prstGeom prst="rect">
            <a:avLst/>
          </a:prstGeom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05343" y="736846"/>
            <a:ext cx="6971917" cy="567439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Preparation for Series CM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86959" y="2002966"/>
            <a:ext cx="71124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Hardware: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RF station: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DB station: </a:t>
            </a:r>
            <a:endParaRPr lang="en-US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/>
              <a:t>Repair the G1 power supply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Both stations are ready to run power next week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dirty="0"/>
              <a:t>Doorknob</a:t>
            </a:r>
          </a:p>
          <a:p>
            <a:pPr lvl="0"/>
            <a:r>
              <a:rPr lang="en-US" dirty="0"/>
              <a:t>Dismount of the doorknob is on going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13">
            <a:extLst>
              <a:ext uri="{FF2B5EF4-FFF2-40B4-BE49-F238E27FC236}">
                <a16:creationId xmlns:a16="http://schemas.microsoft.com/office/drawing/2014/main" id="{4CAE66E4-95E6-41C4-95E4-48EC000799A3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896360" y="74520"/>
            <a:ext cx="2591640" cy="126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0376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8C9325C-8CEE-442E-B81B-A62C4912FA3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20520"/>
            <a:ext cx="9143280" cy="1404360"/>
          </a:xfrm>
          <a:prstGeom prst="rect">
            <a:avLst/>
          </a:prstGeom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05343" y="736846"/>
            <a:ext cx="6971917" cy="567439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Preparation for Series CM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4000" y="1543723"/>
            <a:ext cx="785513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Software:</a:t>
            </a:r>
          </a:p>
          <a:p>
            <a:pPr lvl="0"/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 LLRF upgrade</a:t>
            </a:r>
          </a:p>
          <a:p>
            <a:r>
              <a:rPr lang="en-US" altLang="zh-CN" dirty="0"/>
              <a:t>LLRF1 upgrade is on going this week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zh-CN" dirty="0"/>
              <a:t>Will first test the upgraded LLRF1 with </a:t>
            </a:r>
            <a:r>
              <a:rPr lang="en-US" altLang="zh-CN" dirty="0" err="1"/>
              <a:t>Electrosys</a:t>
            </a:r>
            <a:r>
              <a:rPr lang="en-US" altLang="zh-CN" dirty="0"/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zh-CN" dirty="0"/>
              <a:t>Test with both chains of LLRFs and RF stations simultaneously</a:t>
            </a:r>
          </a:p>
          <a:p>
            <a:endParaRPr lang="en-US" altLang="zh-CN" sz="1600" dirty="0"/>
          </a:p>
          <a:p>
            <a:endParaRPr lang="en-US" dirty="0"/>
          </a:p>
        </p:txBody>
      </p:sp>
      <p:pic>
        <p:nvPicPr>
          <p:cNvPr id="9" name="Picture 13">
            <a:extLst>
              <a:ext uri="{FF2B5EF4-FFF2-40B4-BE49-F238E27FC236}">
                <a16:creationId xmlns:a16="http://schemas.microsoft.com/office/drawing/2014/main" id="{4CAE66E4-95E6-41C4-95E4-48EC000799A3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896360" y="74520"/>
            <a:ext cx="2591640" cy="126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0905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4">
            <a:extLst>
              <a:ext uri="{FF2B5EF4-FFF2-40B4-BE49-F238E27FC236}">
                <a16:creationId xmlns:a16="http://schemas.microsoft.com/office/drawing/2014/main" id="{431570B0-4350-406B-BC13-B6585AC9C14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360" y="0"/>
            <a:ext cx="9143280" cy="140436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B563C5-13DA-48F8-8F7D-86FBC3115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8583" y="288290"/>
            <a:ext cx="5540801" cy="715962"/>
          </a:xfrm>
        </p:spPr>
        <p:txBody>
          <a:bodyPr>
            <a:noAutofit/>
          </a:bodyPr>
          <a:lstStyle/>
          <a:p>
            <a:r>
              <a:rPr lang="en-US" sz="4000" dirty="0"/>
              <a:t>List of </a:t>
            </a:r>
            <a:r>
              <a:rPr lang="sv-SE" altLang="en-US" sz="4000" dirty="0"/>
              <a:t>minimum </a:t>
            </a:r>
            <a:r>
              <a:rPr lang="en-US" sz="4000" dirty="0"/>
              <a:t>tests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1EB50CF-D18C-403E-9954-EC55AA8B1B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8197931"/>
              </p:ext>
            </p:extLst>
          </p:nvPr>
        </p:nvGraphicFramePr>
        <p:xfrm>
          <a:off x="1981200" y="1400166"/>
          <a:ext cx="8229600" cy="54000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988525337"/>
                    </a:ext>
                  </a:extLst>
                </a:gridCol>
                <a:gridCol w="4028209">
                  <a:extLst>
                    <a:ext uri="{9D8B030D-6E8A-4147-A177-3AD203B41FA5}">
                      <a16:colId xmlns:a16="http://schemas.microsoft.com/office/drawing/2014/main" val="2657593977"/>
                    </a:ext>
                  </a:extLst>
                </a:gridCol>
                <a:gridCol w="3667991">
                  <a:extLst>
                    <a:ext uri="{9D8B030D-6E8A-4147-A177-3AD203B41FA5}">
                      <a16:colId xmlns:a16="http://schemas.microsoft.com/office/drawing/2014/main" val="9617276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Central cavity 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 reach 352.21MHz </a:t>
                      </a:r>
                    </a:p>
                    <a:p>
                      <a:r>
                        <a:rPr lang="en-US" sz="1400" dirty="0"/>
                        <a:t>within</a:t>
                      </a:r>
                      <a:r>
                        <a:rPr lang="sv-SE" altLang="zh-CN" sz="1400" dirty="0"/>
                        <a:t> </a:t>
                      </a:r>
                      <a:r>
                        <a:rPr lang="en-US" sz="1400" dirty="0"/>
                        <a:t>step</a:t>
                      </a:r>
                      <a:r>
                        <a:rPr lang="sv-SE" altLang="zh-CN" sz="1400" dirty="0"/>
                        <a:t> tuner </a:t>
                      </a:r>
                      <a:r>
                        <a:rPr lang="sv-SE" altLang="zh-CN" sz="1400" dirty="0" err="1"/>
                        <a:t>linear</a:t>
                      </a:r>
                      <a:r>
                        <a:rPr lang="sv-SE" altLang="zh-CN" sz="1400" dirty="0"/>
                        <a:t> </a:t>
                      </a:r>
                      <a:r>
                        <a:rPr lang="sv-SE" altLang="zh-CN" sz="1400" dirty="0" err="1"/>
                        <a:t>zone</a:t>
                      </a:r>
                      <a:r>
                        <a:rPr lang="sv-SE" altLang="zh-CN" sz="1400" dirty="0"/>
                        <a:t> </a:t>
                      </a:r>
                    </a:p>
                    <a:p>
                      <a:r>
                        <a:rPr lang="sv-SE" altLang="zh-CN" sz="1400" dirty="0" err="1"/>
                        <a:t>provide</a:t>
                      </a:r>
                      <a:r>
                        <a:rPr lang="sv-SE" altLang="zh-CN" sz="1400" dirty="0"/>
                        <a:t> </a:t>
                      </a:r>
                      <a:r>
                        <a:rPr lang="en-US" sz="1400" dirty="0"/>
                        <a:t>corresponding step tuner setting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141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Loaded Q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both 3 dB BW and decay measurement, </a:t>
                      </a:r>
                    </a:p>
                    <a:p>
                      <a:r>
                        <a:rPr lang="en-US" sz="1400" dirty="0"/>
                        <a:t>1.75-2.85 E5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151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Steady state heat load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136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Dynamic heat load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for both cavities from 8 to 12 MV/m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less than 5 W per CM at nominal </a:t>
                      </a:r>
                      <a:r>
                        <a:rPr lang="en-US" sz="1400" dirty="0" err="1"/>
                        <a:t>Eacc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92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Q</a:t>
                      </a:r>
                      <a:r>
                        <a:rPr lang="en-GB" sz="1400" baseline="-25000" dirty="0"/>
                        <a:t>0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calorimetric measurement</a:t>
                      </a:r>
                    </a:p>
                    <a:p>
                      <a:r>
                        <a:rPr lang="en-US" sz="1400" dirty="0"/>
                        <a:t>higher than 1.5 e 9 at 9MV/m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52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Reach gradient of 12 MV/m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altLang="en-US" sz="1400" dirty="0" err="1">
                          <a:sym typeface="+mn-ea"/>
                        </a:rPr>
                        <a:t>quench</a:t>
                      </a:r>
                      <a:r>
                        <a:rPr lang="sv-SE" altLang="en-US" sz="1400" dirty="0">
                          <a:sym typeface="+mn-ea"/>
                        </a:rPr>
                        <a:t> </a:t>
                      </a:r>
                      <a:r>
                        <a:rPr lang="sv-SE" altLang="en-US" sz="1400" dirty="0" err="1">
                          <a:sym typeface="+mn-ea"/>
                        </a:rPr>
                        <a:t>point</a:t>
                      </a:r>
                      <a:r>
                        <a:rPr lang="sv-SE" altLang="en-US" sz="1400" dirty="0">
                          <a:sym typeface="+mn-ea"/>
                        </a:rPr>
                        <a:t> </a:t>
                      </a:r>
                      <a:r>
                        <a:rPr lang="sv-SE" altLang="en-US" sz="1400" dirty="0" err="1">
                          <a:sym typeface="+mn-ea"/>
                        </a:rPr>
                        <a:t>if</a:t>
                      </a:r>
                      <a:r>
                        <a:rPr lang="sv-SE" altLang="en-US" sz="1400" dirty="0">
                          <a:sym typeface="+mn-ea"/>
                        </a:rPr>
                        <a:t> it is </a:t>
                      </a:r>
                      <a:r>
                        <a:rPr lang="sv-SE" altLang="en-US" sz="1400" dirty="0" err="1">
                          <a:sym typeface="+mn-ea"/>
                        </a:rPr>
                        <a:t>lower</a:t>
                      </a:r>
                      <a:r>
                        <a:rPr lang="sv-SE" altLang="en-US" sz="1400" dirty="0">
                          <a:sym typeface="+mn-ea"/>
                        </a:rPr>
                        <a:t> </a:t>
                      </a:r>
                      <a:r>
                        <a:rPr lang="sv-SE" altLang="en-US" sz="1400" dirty="0" err="1">
                          <a:sym typeface="+mn-ea"/>
                        </a:rPr>
                        <a:t>than</a:t>
                      </a:r>
                      <a:r>
                        <a:rPr lang="sv-SE" altLang="en-US" sz="1400" dirty="0">
                          <a:sym typeface="+mn-ea"/>
                        </a:rPr>
                        <a:t> 12 MV/m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714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Tuning range of the slow step tuner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provide parameter of full steps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83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Frequency shift due to cool down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385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Stabilization of the cavity field with LLRF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using both RF and piezo tuner compensation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optional only for 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dirty="0"/>
                        <a:t>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088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10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+mn-ea"/>
                        </a:rPr>
                        <a:t>Stabilization of the CM for long</a:t>
                      </a:r>
                      <a:r>
                        <a:rPr lang="sv-SE" sz="1400" dirty="0">
                          <a:sym typeface="+mn-ea"/>
                        </a:rPr>
                        <a:t>-</a:t>
                      </a:r>
                      <a:r>
                        <a:rPr lang="en-US" sz="1400" dirty="0">
                          <a:sym typeface="+mn-ea"/>
                        </a:rPr>
                        <a:t>term operation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only for 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dirty="0"/>
                        <a:t>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200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11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Onset and level of field emission 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596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12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err="1"/>
                        <a:t>Multipacting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403197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F77949-4C77-4C97-98B4-4466B9FA8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298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4">
            <a:extLst>
              <a:ext uri="{FF2B5EF4-FFF2-40B4-BE49-F238E27FC236}">
                <a16:creationId xmlns:a16="http://schemas.microsoft.com/office/drawing/2014/main" id="{CB554A1B-A8F4-4BD6-80CF-7080875C505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20520"/>
            <a:ext cx="9143280" cy="140436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B563C5-13DA-48F8-8F7D-86FBC3115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5493" y="364719"/>
            <a:ext cx="7481454" cy="715962"/>
          </a:xfrm>
        </p:spPr>
        <p:txBody>
          <a:bodyPr>
            <a:noAutofit/>
          </a:bodyPr>
          <a:lstStyle/>
          <a:p>
            <a:r>
              <a:rPr lang="en-US" sz="4000" dirty="0"/>
              <a:t>method for the main test items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1EB50CF-D18C-403E-9954-EC55AA8B1B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409565"/>
              </p:ext>
            </p:extLst>
          </p:nvPr>
        </p:nvGraphicFramePr>
        <p:xfrm>
          <a:off x="1967347" y="1499552"/>
          <a:ext cx="8229600" cy="5039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98852533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57593977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9617276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Central cavity 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 parameter measurement via vector network analyzer</a:t>
                      </a:r>
                      <a:endParaRPr lang="en-US" sz="14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141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Loaded Q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Both 3 dB BW and decay measurement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151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Static heat </a:t>
                      </a:r>
                      <a:r>
                        <a:rPr lang="en-GB" sz="1400" dirty="0"/>
                        <a:t>load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Calorimetric measurement via the flowmeter placed after the sub-atmospheric pumps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136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Dynamic heat load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for both cavities from 8 to 12 MV/m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92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Q</a:t>
                      </a:r>
                      <a:r>
                        <a:rPr lang="en-GB" sz="1400" baseline="-25000" dirty="0"/>
                        <a:t>0</a:t>
                      </a:r>
                      <a:endParaRPr lang="en-US" sz="1400" baseline="-25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PID/Open loop operation with ESS LLRF system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52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Reach gradient of 12 MV/m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714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Tuning range of the slow step tuner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 parameter measurement via vector network analyzer</a:t>
                      </a:r>
                      <a:endParaRPr lang="en-US" sz="1400" dirty="0">
                        <a:highlight>
                          <a:srgbClr val="FFFF00"/>
                        </a:highlight>
                      </a:endParaRP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83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Frequency shift due to cool down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385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Stabilization of the cavity field with LLRF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using both RF and piezo tuner compensation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PID operation with ESS LLRF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088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10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+mn-ea"/>
                        </a:rPr>
                        <a:t>Stabilization of the CM for long</a:t>
                      </a:r>
                      <a:r>
                        <a:rPr lang="sv-SE" sz="1400" dirty="0">
                          <a:sym typeface="+mn-ea"/>
                        </a:rPr>
                        <a:t>-</a:t>
                      </a:r>
                      <a:r>
                        <a:rPr lang="en-US" sz="1400" dirty="0">
                          <a:sym typeface="+mn-ea"/>
                        </a:rPr>
                        <a:t>term operation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200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11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Onset and level of field emission 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596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12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err="1"/>
                        <a:t>Multipacting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Conditioning with ESS LLRF open loop /</a:t>
                      </a:r>
                    </a:p>
                    <a:p>
                      <a:r>
                        <a:rPr lang="en-US" sz="1400" dirty="0"/>
                        <a:t> auto-conditioning LabView program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403197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F77949-4C77-4C97-98B4-4466B9FA8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35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793511" y="2971800"/>
            <a:ext cx="514350" cy="3000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sz="1350" b="1" dirty="0"/>
              <a:t>VNA</a:t>
            </a:r>
          </a:p>
        </p:txBody>
      </p:sp>
      <p:sp>
        <p:nvSpPr>
          <p:cNvPr id="8" name="Rectangle 7"/>
          <p:cNvSpPr/>
          <p:nvPr/>
        </p:nvSpPr>
        <p:spPr>
          <a:xfrm>
            <a:off x="8771776" y="3429000"/>
            <a:ext cx="1021775" cy="3000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sv-SE" sz="1350" b="1" dirty="0" err="1"/>
              <a:t>Open</a:t>
            </a:r>
            <a:r>
              <a:rPr lang="sv-SE" sz="1350" b="1" dirty="0"/>
              <a:t> loop</a:t>
            </a:r>
          </a:p>
        </p:txBody>
      </p:sp>
      <p:sp>
        <p:nvSpPr>
          <p:cNvPr id="9" name="Rectangle 8"/>
          <p:cNvSpPr/>
          <p:nvPr/>
        </p:nvSpPr>
        <p:spPr>
          <a:xfrm>
            <a:off x="8778432" y="3986902"/>
            <a:ext cx="1168258" cy="3000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sv-SE" sz="1350" b="1" dirty="0"/>
              <a:t>SEL ( back </a:t>
            </a:r>
            <a:r>
              <a:rPr lang="sv-SE" sz="1350" b="1" dirty="0" err="1"/>
              <a:t>up</a:t>
            </a:r>
            <a:r>
              <a:rPr lang="sv-SE" sz="1350" b="1" dirty="0"/>
              <a:t>)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5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771774" y="4523297"/>
            <a:ext cx="1168258" cy="30008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altLang="zh-CN" sz="1350" b="1" dirty="0"/>
              <a:t>ESS LLRF PID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793512" y="2628900"/>
            <a:ext cx="586673" cy="3000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sz="1350" b="1" dirty="0"/>
              <a:t>CRYO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582469"/>
              </p:ext>
            </p:extLst>
          </p:nvPr>
        </p:nvGraphicFramePr>
        <p:xfrm>
          <a:off x="2398450" y="2410386"/>
          <a:ext cx="6189039" cy="31748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2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9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0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8121">
                <a:tc>
                  <a:txBody>
                    <a:bodyPr/>
                    <a:lstStyle/>
                    <a:p>
                      <a:r>
                        <a:rPr lang="sv-SE" sz="1400" dirty="0"/>
                        <a:t>Warm test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Cool</a:t>
                      </a:r>
                      <a:r>
                        <a:rPr lang="sv-SE" sz="1400" baseline="0" dirty="0"/>
                        <a:t> down</a:t>
                      </a:r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sv-SE" sz="1400" dirty="0"/>
                        <a:t>Cold test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Warm up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330">
                <a:tc rowSpan="4">
                  <a:txBody>
                    <a:bodyPr/>
                    <a:lstStyle/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100" dirty="0"/>
                        <a:t>Central cavity frequency</a:t>
                      </a:r>
                      <a:endParaRPr lang="sv-SE" sz="1100" dirty="0"/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100" dirty="0" err="1"/>
                        <a:t>Qe</a:t>
                      </a:r>
                      <a:r>
                        <a:rPr lang="en-US" sz="1100" dirty="0"/>
                        <a:t>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defRPr/>
                      </a:pPr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100" dirty="0"/>
                        <a:t>Frequency</a:t>
                      </a:r>
                      <a:r>
                        <a:rPr lang="sv-SE" sz="1100" baseline="0" dirty="0"/>
                        <a:t> shift due to cool down</a:t>
                      </a:r>
                      <a:endParaRPr lang="en-US" sz="1100" baseline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en-US" sz="1100" dirty="0"/>
                        <a:t>Pressure sensitivity</a:t>
                      </a:r>
                    </a:p>
                    <a:p>
                      <a:endParaRPr lang="sv-SE" sz="1100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sv-SE" sz="1100" dirty="0"/>
                        <a:t>Coupler</a:t>
                      </a:r>
                      <a:r>
                        <a:rPr lang="sv-SE" sz="1100" baseline="0" dirty="0"/>
                        <a:t> cold conditioning</a:t>
                      </a:r>
                      <a:endParaRPr lang="sv-SE" sz="1100" dirty="0"/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0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100" dirty="0"/>
                        <a:t>Central frequency 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100" dirty="0"/>
                        <a:t>Loaded Q and </a:t>
                      </a:r>
                      <a:r>
                        <a:rPr lang="en-US" sz="1100" dirty="0" err="1"/>
                        <a:t>Qe</a:t>
                      </a:r>
                      <a:endParaRPr lang="sv-SE" sz="1100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7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100" dirty="0"/>
                        <a:t>Tuning range of the slow step tuner </a:t>
                      </a:r>
                      <a:endParaRPr lang="sv-SE" sz="1100" dirty="0"/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822973"/>
                  </a:ext>
                </a:extLst>
              </a:tr>
              <a:tr h="1675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100" baseline="0" dirty="0" err="1"/>
                        <a:t>Cavity</a:t>
                      </a:r>
                      <a:r>
                        <a:rPr lang="sv-SE" sz="1100" baseline="0" dirty="0"/>
                        <a:t> conditioning </a:t>
                      </a:r>
                      <a:endParaRPr lang="sv-SE" sz="1100" dirty="0"/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60">
                <a:tc rowSpan="4"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sv-SE" sz="1100" dirty="0"/>
                        <a:t>Coupler</a:t>
                      </a:r>
                      <a:r>
                        <a:rPr lang="sv-SE" sz="1100" baseline="0" dirty="0"/>
                        <a:t> warm conditioning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sv-SE" sz="1100" dirty="0"/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7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en-US" sz="1100" dirty="0">
                          <a:effectLst/>
                        </a:rPr>
                        <a:t>Steady</a:t>
                      </a:r>
                      <a:r>
                        <a:rPr lang="en-US" sz="1100" baseline="0" dirty="0">
                          <a:effectLst/>
                        </a:rPr>
                        <a:t> heat load of</a:t>
                      </a:r>
                      <a:r>
                        <a:rPr lang="zh-CN" altLang="en-US" sz="1100" baseline="0" dirty="0">
                          <a:effectLst/>
                        </a:rPr>
                        <a:t> </a:t>
                      </a:r>
                      <a:r>
                        <a:rPr lang="en-US" altLang="zh-CN" sz="1100" baseline="0" dirty="0">
                          <a:effectLst/>
                        </a:rPr>
                        <a:t>CM</a:t>
                      </a:r>
                      <a:endParaRPr lang="sv-SE" sz="1100" baseline="0" dirty="0"/>
                    </a:p>
                  </a:txBody>
                  <a:tcPr marL="68580" marR="68580" marT="34290" marB="3429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57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100" dirty="0"/>
                        <a:t>Q0 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sv-SE" altLang="zh-CN" sz="1100" dirty="0"/>
                        <a:t>Dynamic heat load</a:t>
                      </a:r>
                      <a:endParaRPr lang="sv-SE" sz="1100" dirty="0"/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sv-SE" altLang="en-US" sz="1100" dirty="0" err="1"/>
                        <a:t>Reach</a:t>
                      </a:r>
                      <a:r>
                        <a:rPr lang="sv-SE" altLang="en-US" sz="1100" dirty="0"/>
                        <a:t> </a:t>
                      </a:r>
                      <a:r>
                        <a:rPr lang="en-US" altLang="zh-CN" sz="1100" dirty="0"/>
                        <a:t>9</a:t>
                      </a:r>
                      <a:r>
                        <a:rPr lang="sv-SE" altLang="en-US" sz="1100" dirty="0"/>
                        <a:t> MV/m</a:t>
                      </a:r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89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100" dirty="0"/>
                        <a:t>Stabilization of the cavity field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3" name="Picture 14">
            <a:extLst>
              <a:ext uri="{FF2B5EF4-FFF2-40B4-BE49-F238E27FC236}">
                <a16:creationId xmlns:a16="http://schemas.microsoft.com/office/drawing/2014/main" id="{CC23CD8E-E873-4C7C-854C-7A52214637CB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20520"/>
            <a:ext cx="9143280" cy="14043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9897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4">
            <a:extLst>
              <a:ext uri="{FF2B5EF4-FFF2-40B4-BE49-F238E27FC236}">
                <a16:creationId xmlns:a16="http://schemas.microsoft.com/office/drawing/2014/main" id="{D0890C65-C556-4E69-87EE-618A3F2FD667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360" y="-21425"/>
            <a:ext cx="9143280" cy="140436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1FA84B4-A09F-433F-AE68-E13D0E44D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5956" y="234916"/>
            <a:ext cx="3596080" cy="1029211"/>
          </a:xfrm>
        </p:spPr>
        <p:txBody>
          <a:bodyPr>
            <a:normAutofit/>
          </a:bodyPr>
          <a:lstStyle/>
          <a:p>
            <a:pPr algn="ctr"/>
            <a:r>
              <a:rPr lang="sv-SE" sz="2800" dirty="0" err="1"/>
              <a:t>Modification</a:t>
            </a:r>
            <a:r>
              <a:rPr lang="sv-SE" sz="2800" dirty="0"/>
              <a:t> </a:t>
            </a:r>
            <a:br>
              <a:rPr lang="sv-SE" sz="2800" dirty="0"/>
            </a:br>
            <a:r>
              <a:rPr lang="sv-SE" sz="2800" dirty="0" err="1"/>
              <a:t>after</a:t>
            </a:r>
            <a:r>
              <a:rPr lang="sv-SE" sz="2800" dirty="0"/>
              <a:t> the </a:t>
            </a:r>
            <a:r>
              <a:rPr lang="sv-SE" sz="2800" dirty="0" err="1"/>
              <a:t>prototype</a:t>
            </a:r>
            <a:r>
              <a:rPr lang="sv-SE" sz="2800" dirty="0"/>
              <a:t> test</a:t>
            </a:r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D1FCE1-E9A9-4DAF-9775-26E0E8759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8CCB63F-F88E-4E3E-AFFC-404BD9FAE9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298884"/>
              </p:ext>
            </p:extLst>
          </p:nvPr>
        </p:nvGraphicFramePr>
        <p:xfrm>
          <a:off x="2533650" y="1600200"/>
          <a:ext cx="7608640" cy="3782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8743">
                  <a:extLst>
                    <a:ext uri="{9D8B030D-6E8A-4147-A177-3AD203B41FA5}">
                      <a16:colId xmlns:a16="http://schemas.microsoft.com/office/drawing/2014/main" val="1303709477"/>
                    </a:ext>
                  </a:extLst>
                </a:gridCol>
                <a:gridCol w="5259897">
                  <a:extLst>
                    <a:ext uri="{9D8B030D-6E8A-4147-A177-3AD203B41FA5}">
                      <a16:colId xmlns:a16="http://schemas.microsoft.com/office/drawing/2014/main" val="89229334"/>
                    </a:ext>
                  </a:extLst>
                </a:gridCol>
              </a:tblGrid>
              <a:tr h="370840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Hardware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Replacement of cryogenic jumper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9355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Cabling adoption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07745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 of the terminal box based on the series CM cable </a:t>
                      </a:r>
                      <a:r>
                        <a:rPr lang="en-US" altLang="zh-CN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logic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090908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Application of two pumping cart simultaneously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142492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Repair of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Electrosys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RF station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03445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Software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Update of ESS LLRF firmware for synchronization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603948"/>
                  </a:ext>
                </a:extLst>
              </a:tr>
              <a:tr h="5054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Development of quench detector/interlock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5593299"/>
                  </a:ext>
                </a:extLst>
              </a:tr>
              <a:tr h="3200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Further improvement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Auto-conditioning program for FPC (suitable for 24/7 running)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93813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Top panel for both operator and expert (suitable for shift)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214376"/>
                  </a:ext>
                </a:extLst>
              </a:tr>
            </a:tbl>
          </a:graphicData>
        </a:graphic>
      </p:graphicFrame>
      <p:pic>
        <p:nvPicPr>
          <p:cNvPr id="9" name="Picture 13" descr="FREIA_logo.png">
            <a:extLst>
              <a:ext uri="{FF2B5EF4-FFF2-40B4-BE49-F238E27FC236}">
                <a16:creationId xmlns:a16="http://schemas.microsoft.com/office/drawing/2014/main" id="{2564B38C-7E95-42E4-98E4-F52167666E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4614" y="116110"/>
            <a:ext cx="25923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1314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4">
            <a:extLst>
              <a:ext uri="{FF2B5EF4-FFF2-40B4-BE49-F238E27FC236}">
                <a16:creationId xmlns:a16="http://schemas.microsoft.com/office/drawing/2014/main" id="{19C3DA0B-A51F-4207-A927-7A67256F716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20520"/>
            <a:ext cx="9143280" cy="140436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035583-F423-4C48-8D11-48BCB5C06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5667" y="554316"/>
            <a:ext cx="2965087" cy="667967"/>
          </a:xfrm>
        </p:spPr>
        <p:txBody>
          <a:bodyPr>
            <a:normAutofit/>
          </a:bodyPr>
          <a:lstStyle/>
          <a:p>
            <a:r>
              <a:rPr lang="sv-SE" sz="2800" dirty="0" err="1"/>
              <a:t>Critcal</a:t>
            </a:r>
            <a:r>
              <a:rPr lang="sv-SE" sz="2800" dirty="0"/>
              <a:t> </a:t>
            </a:r>
            <a:r>
              <a:rPr lang="sv-SE" sz="2800" dirty="0" err="1"/>
              <a:t>spare</a:t>
            </a:r>
            <a:r>
              <a:rPr lang="sv-SE" sz="2800" dirty="0"/>
              <a:t> parts</a:t>
            </a:r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739776-BB3C-43ED-A2A4-048088214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13" descr="FREIA_logo.png">
            <a:extLst>
              <a:ext uri="{FF2B5EF4-FFF2-40B4-BE49-F238E27FC236}">
                <a16:creationId xmlns:a16="http://schemas.microsoft.com/office/drawing/2014/main" id="{A765F4E9-2513-48BA-8D91-D39405C61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25" y="74614"/>
            <a:ext cx="25923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184491A-6921-4A54-9D5F-C54A28C43406}"/>
              </a:ext>
            </a:extLst>
          </p:cNvPr>
          <p:cNvSpPr/>
          <p:nvPr/>
        </p:nvSpPr>
        <p:spPr>
          <a:xfrm>
            <a:off x="2133600" y="1828800"/>
            <a:ext cx="36241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dirty="0"/>
              <a:t>TH595 tetrode tube for RF station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71E058-1A38-4915-82F6-D69681255348}"/>
              </a:ext>
            </a:extLst>
          </p:cNvPr>
          <p:cNvSpPr txBox="1"/>
          <p:nvPr/>
        </p:nvSpPr>
        <p:spPr>
          <a:xfrm>
            <a:off x="2057400" y="27432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Anything that considered as critical part need to be added?</a:t>
            </a:r>
          </a:p>
        </p:txBody>
      </p:sp>
    </p:spTree>
    <p:extLst>
      <p:ext uri="{BB962C8B-B14F-4D97-AF65-F5344CB8AC3E}">
        <p14:creationId xmlns:p14="http://schemas.microsoft.com/office/powerpoint/2010/main" val="561242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8C9325C-8CEE-442E-B81B-A62C4912FA3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20520"/>
            <a:ext cx="9143280" cy="1404360"/>
          </a:xfrm>
          <a:prstGeom prst="rect">
            <a:avLst/>
          </a:prstGeom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64474" y="722700"/>
            <a:ext cx="3055526" cy="567439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 To do list</a:t>
            </a:r>
          </a:p>
        </p:txBody>
      </p:sp>
      <p:pic>
        <p:nvPicPr>
          <p:cNvPr id="9" name="Picture 13">
            <a:extLst>
              <a:ext uri="{FF2B5EF4-FFF2-40B4-BE49-F238E27FC236}">
                <a16:creationId xmlns:a16="http://schemas.microsoft.com/office/drawing/2014/main" id="{4CAE66E4-95E6-41C4-95E4-48EC000799A3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896360" y="74520"/>
            <a:ext cx="2591640" cy="1266120"/>
          </a:xfrm>
          <a:prstGeom prst="rect">
            <a:avLst/>
          </a:prstGeom>
          <a:ln>
            <a:noFill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746A61A-617F-4472-B15E-9DA151141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291514"/>
              </p:ext>
            </p:extLst>
          </p:nvPr>
        </p:nvGraphicFramePr>
        <p:xfrm>
          <a:off x="1767129" y="1800432"/>
          <a:ext cx="8167753" cy="48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497">
                  <a:extLst>
                    <a:ext uri="{9D8B030D-6E8A-4147-A177-3AD203B41FA5}">
                      <a16:colId xmlns:a16="http://schemas.microsoft.com/office/drawing/2014/main" val="1334203733"/>
                    </a:ext>
                  </a:extLst>
                </a:gridCol>
                <a:gridCol w="4000350">
                  <a:extLst>
                    <a:ext uri="{9D8B030D-6E8A-4147-A177-3AD203B41FA5}">
                      <a16:colId xmlns:a16="http://schemas.microsoft.com/office/drawing/2014/main" val="3055280903"/>
                    </a:ext>
                  </a:extLst>
                </a:gridCol>
                <a:gridCol w="1652953">
                  <a:extLst>
                    <a:ext uri="{9D8B030D-6E8A-4147-A177-3AD203B41FA5}">
                      <a16:colId xmlns:a16="http://schemas.microsoft.com/office/drawing/2014/main" val="1551666072"/>
                    </a:ext>
                  </a:extLst>
                </a:gridCol>
                <a:gridCol w="1652953">
                  <a:extLst>
                    <a:ext uri="{9D8B030D-6E8A-4147-A177-3AD203B41FA5}">
                      <a16:colId xmlns:a16="http://schemas.microsoft.com/office/drawing/2014/main" val="26871544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Person in charge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371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Get back and install G1 power supply for </a:t>
                      </a:r>
                      <a:r>
                        <a:rPr lang="en-US" sz="1400" dirty="0" err="1"/>
                        <a:t>Electrosys</a:t>
                      </a:r>
                      <a:endParaRPr lang="en-US" sz="1400" dirty="0"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Rolf, Tord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634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Test DB and </a:t>
                      </a:r>
                      <a:r>
                        <a:rPr lang="en-US" sz="1400" dirty="0" err="1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Electrosys</a:t>
                      </a:r>
                      <a:r>
                        <a:rPr lang="en-US" sz="14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station to full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Rolf, Tord, Han, Michael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875904"/>
                  </a:ext>
                </a:extLst>
              </a:tr>
              <a:tr h="372717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for shock senor reader preparation, test box, documentation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close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025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Tuner control software validation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Kjell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opening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399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Dismount of doorknob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On going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392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Validation of vacuum pumping cart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Lars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On going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455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Overall check with the LLRF/software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Han, Tor, </a:t>
                      </a:r>
                      <a:r>
                        <a:rPr lang="en-US" altLang="zh-CN" sz="1400" dirty="0" err="1"/>
                        <a:t>K</a:t>
                      </a:r>
                      <a:r>
                        <a:rPr lang="en-US" sz="1400" dirty="0" err="1"/>
                        <a:t>jell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opening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876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Cryogenic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Lars,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Esat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opening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668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 documentation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840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Documentation for 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TRR 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Roger, Han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On going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357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Clr>
                          <a:srgbClr val="C0000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n-US" altLang="zh-CN" sz="1400" dirty="0"/>
                        <a:t>Factory calibration of key devices (VNA)</a:t>
                      </a:r>
                    </a:p>
                    <a:p>
                      <a:pPr marL="0" indent="0" algn="just">
                        <a:buClr>
                          <a:srgbClr val="C0000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n-US" sz="1400" dirty="0"/>
                        <a:t>Repair of R&amp;S oscilloscope</a:t>
                      </a:r>
                      <a:endParaRPr lang="en-US" altLang="zh-C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Tor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opening</a:t>
                      </a:r>
                      <a:endParaRPr lang="en-US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290161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6380124C-3E89-4A88-AA03-C11467A5B3F3}"/>
              </a:ext>
            </a:extLst>
          </p:cNvPr>
          <p:cNvSpPr/>
          <p:nvPr/>
        </p:nvSpPr>
        <p:spPr>
          <a:xfrm>
            <a:off x="1456888" y="1424880"/>
            <a:ext cx="263033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dirty="0"/>
              <a:t>Before CM arrival:</a:t>
            </a:r>
          </a:p>
        </p:txBody>
      </p:sp>
    </p:spTree>
    <p:extLst>
      <p:ext uri="{BB962C8B-B14F-4D97-AF65-F5344CB8AC3E}">
        <p14:creationId xmlns:p14="http://schemas.microsoft.com/office/powerpoint/2010/main" val="1743015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8C9325C-8CEE-442E-B81B-A62C4912FA3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20520"/>
            <a:ext cx="9143280" cy="1404360"/>
          </a:xfrm>
          <a:prstGeom prst="rect">
            <a:avLst/>
          </a:prstGeom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64474" y="722700"/>
            <a:ext cx="3055526" cy="567439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 To do list</a:t>
            </a:r>
          </a:p>
        </p:txBody>
      </p:sp>
      <p:pic>
        <p:nvPicPr>
          <p:cNvPr id="9" name="Picture 13">
            <a:extLst>
              <a:ext uri="{FF2B5EF4-FFF2-40B4-BE49-F238E27FC236}">
                <a16:creationId xmlns:a16="http://schemas.microsoft.com/office/drawing/2014/main" id="{4CAE66E4-95E6-41C4-95E4-48EC000799A3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896360" y="74520"/>
            <a:ext cx="2591640" cy="1266120"/>
          </a:xfrm>
          <a:prstGeom prst="rect">
            <a:avLst/>
          </a:prstGeom>
          <a:ln>
            <a:noFill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746A61A-617F-4472-B15E-9DA151141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669770"/>
              </p:ext>
            </p:extLst>
          </p:nvPr>
        </p:nvGraphicFramePr>
        <p:xfrm>
          <a:off x="2264820" y="2361580"/>
          <a:ext cx="7323907" cy="2907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690">
                  <a:extLst>
                    <a:ext uri="{9D8B030D-6E8A-4147-A177-3AD203B41FA5}">
                      <a16:colId xmlns:a16="http://schemas.microsoft.com/office/drawing/2014/main" val="1334203733"/>
                    </a:ext>
                  </a:extLst>
                </a:gridCol>
                <a:gridCol w="4127863">
                  <a:extLst>
                    <a:ext uri="{9D8B030D-6E8A-4147-A177-3AD203B41FA5}">
                      <a16:colId xmlns:a16="http://schemas.microsoft.com/office/drawing/2014/main" val="3055280903"/>
                    </a:ext>
                  </a:extLst>
                </a:gridCol>
                <a:gridCol w="2290354">
                  <a:extLst>
                    <a:ext uri="{9D8B030D-6E8A-4147-A177-3AD203B41FA5}">
                      <a16:colId xmlns:a16="http://schemas.microsoft.com/office/drawing/2014/main" val="1551666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Person in charge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371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Readout information of shock sensor and vacuum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Akira, 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634632"/>
                  </a:ext>
                </a:extLst>
              </a:tr>
              <a:tr h="3727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Visual checking of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Han, Akira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025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Cavity frequency at room temperature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392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Sensor/cable continuity (test box)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Akira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791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FPC and doorknob installation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668061"/>
                  </a:ext>
                </a:extLst>
              </a:tr>
              <a:tr h="2629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Vacuum pumping system installation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386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Calibration of the pressure sensors/MKS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Konrad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294661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6380124C-3E89-4A88-AA03-C11467A5B3F3}"/>
              </a:ext>
            </a:extLst>
          </p:cNvPr>
          <p:cNvSpPr/>
          <p:nvPr/>
        </p:nvSpPr>
        <p:spPr>
          <a:xfrm>
            <a:off x="1524000" y="1724659"/>
            <a:ext cx="2485489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dirty="0"/>
              <a:t>After CM arrival:</a:t>
            </a:r>
          </a:p>
        </p:txBody>
      </p:sp>
    </p:spTree>
    <p:extLst>
      <p:ext uri="{BB962C8B-B14F-4D97-AF65-F5344CB8AC3E}">
        <p14:creationId xmlns:p14="http://schemas.microsoft.com/office/powerpoint/2010/main" val="2753372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6935</TotalTime>
  <Words>754</Words>
  <Application>Microsoft Office PowerPoint</Application>
  <PresentationFormat>Widescreen</PresentationFormat>
  <Paragraphs>209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等线</vt:lpstr>
      <vt:lpstr>游ゴシック Light</vt:lpstr>
      <vt:lpstr>Arial</vt:lpstr>
      <vt:lpstr>Calibri</vt:lpstr>
      <vt:lpstr>Calibri Light</vt:lpstr>
      <vt:lpstr>Times New Roman</vt:lpstr>
      <vt:lpstr>Wingdings</vt:lpstr>
      <vt:lpstr>Office Theme</vt:lpstr>
      <vt:lpstr>Preparation for Series CM</vt:lpstr>
      <vt:lpstr>Preparation for Series CM</vt:lpstr>
      <vt:lpstr>List of minimum tests</vt:lpstr>
      <vt:lpstr>method for the main test items</vt:lpstr>
      <vt:lpstr>PowerPoint Presentation</vt:lpstr>
      <vt:lpstr>Modification  after the prototype test</vt:lpstr>
      <vt:lpstr>Critcal spare parts</vt:lpstr>
      <vt:lpstr> To do list</vt:lpstr>
      <vt:lpstr> To do 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RF test result of   the prototype spoke CM</dc:title>
  <dc:creator>Han Li</dc:creator>
  <cp:lastModifiedBy>Han Li</cp:lastModifiedBy>
  <cp:revision>72</cp:revision>
  <dcterms:created xsi:type="dcterms:W3CDTF">2019-07-23T13:08:18Z</dcterms:created>
  <dcterms:modified xsi:type="dcterms:W3CDTF">2020-10-08T10:16:55Z</dcterms:modified>
</cp:coreProperties>
</file>