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12" r:id="rId2"/>
    <p:sldId id="410" r:id="rId3"/>
    <p:sldId id="415" r:id="rId4"/>
    <p:sldId id="412" r:id="rId5"/>
    <p:sldId id="416" r:id="rId6"/>
    <p:sldId id="414" r:id="rId7"/>
    <p:sldId id="413" r:id="rId8"/>
    <p:sldId id="315" r:id="rId9"/>
    <p:sldId id="3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B85330-8EF9-4E10-B06F-FAB63191C82A}">
          <p14:sldIdLst/>
        </p14:section>
        <p14:section name="Default Section" id="{BFE8CC4B-41D5-4FFF-A3C6-BFDD7C938A6A}">
          <p14:sldIdLst>
            <p14:sldId id="312"/>
            <p14:sldId id="410"/>
            <p14:sldId id="415"/>
            <p14:sldId id="412"/>
            <p14:sldId id="416"/>
            <p14:sldId id="414"/>
            <p14:sldId id="413"/>
            <p14:sldId id="315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1138D-DC14-47FF-85F9-BB9898ACD17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9EF76-5AD4-4A30-A45C-CC4B751A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6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2A55-3C33-4CC9-9210-3D7BCD137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15487-BB03-4DB1-8997-9602EAE97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35C4E-3B26-405B-B6E5-E94FC2BC6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83176-583C-4C66-8768-5AF9FDBA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8B30C-83FB-47AD-8423-702E8A4C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5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9AD9-B075-4792-B26A-A9EF50CD0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24444-21B9-4A79-ACBA-253A83B05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10D01-D6EC-4D39-A5C0-3779572B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4D04A-9026-43C9-B1D8-6A5706A5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04B57-038E-4A53-827B-E09127C3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DDEAD2-BC24-466C-8658-3D9899C51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96CFA-613D-4394-AA70-165E9023C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53DD8-3F51-4847-A918-BB17798F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B0DEB-E6D1-4FA5-B725-12A179A9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FA087-D6D0-4CEE-A656-601044E7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4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C0D1-7E00-4B49-9B97-ED3138A7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E009-3012-4B4F-94F2-E4F44AD49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67CD-70FC-4647-8085-EB0EB839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232D4-3C41-40EA-9A0E-3DA4BA59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F82C-47F3-4A96-8B5E-A8332A31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6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D506-0A21-40BD-B963-24CE9889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015E6-5D1D-459C-9C99-D80886BA9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D89D0-853B-4840-83D7-9277300A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5526F-ACA4-4130-9638-9D6467A5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FE712-1A88-4E33-83A0-02F5A04F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0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24CB-4550-45AB-A453-73C2FA918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5E2C7-D6D3-4CB2-A153-2013C5131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827C5-5560-4BEF-AECE-0E698EA1B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4109E-FC10-4C0F-BA89-CF5D59FB4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76ACA-1640-4ECE-BAAC-5EEFC4A0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2FA97-A453-49C2-9140-A48B2F38C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30AF-5640-4E9C-8159-DBFA568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14C0E-990F-4958-A934-761E8DEDB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8D4DB-6EF9-407A-BBCE-05CD3CF52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E41B3-B454-4C03-8E6B-4AC0004A8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6CDDAD-F0ED-4354-84EC-4B8A7C97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D1CB4-0434-4C41-B4B5-B7575E1A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FB939D-5FA4-44C2-85DF-24DEC1A4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550646-AFED-4826-9C85-9B003CB6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661D-1E62-43A1-9BAA-A05BE8F7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A255D-F613-4B5A-A464-B001E5D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2137A-CDE3-40DB-8F91-304924E2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60E0B-4B79-47A4-BB16-F89F4E9B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C3EDF-BAB8-47B6-8263-1065F612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17F29-42A3-4E0A-A77A-80852717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FDE52-7C57-4A57-880D-89507B26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C2EA-C259-4D92-88F5-677B23D0E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98CC2-05CF-46C3-8952-A48EAC4DE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5DE30-A536-416A-9620-2481A091F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E9BFF-A415-42D3-8BE1-7D2411B3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7867D-1078-4D13-BB0B-9D80DDAA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0C793-35AA-43DA-AEE0-A90D7686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2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A3D89-B090-4410-8EE0-461E6BF5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A66F64-09ED-45E2-8881-4C712B162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8D085-8ADB-4677-85C4-E0EFE5254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212DA-202F-4C1F-B8B1-11102AC4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29D83-D039-47F8-A49B-8649C9B3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DB9C8-7763-403C-BF57-50013738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0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258A2-DD50-4D9A-935B-0BFDB43D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CC3FA-B1A7-4750-937C-F86A3F5B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A9B9F-2FF1-4A8B-9CAE-F0C67200E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93C18-AD63-464D-AF3E-79B884FCE72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A3170-468B-4D20-9E10-2E2D1BD79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BAB-F611-4C8C-B168-117FBB2E5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EA663-837C-4E60-8908-8CE9771C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D8C9325C-8CEE-442E-B81B-A62C4912FA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75795" y="722700"/>
            <a:ext cx="4736360" cy="56743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Arrival of Series CM</a:t>
            </a:r>
            <a:endParaRPr kumimoji="1" lang="ja-JP" altLang="en-US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CAE66E4-95E6-41C4-95E4-48EC000799A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ABCA8A-FDC3-421A-AFBA-90A7A908C330}"/>
              </a:ext>
            </a:extLst>
          </p:cNvPr>
          <p:cNvSpPr/>
          <p:nvPr/>
        </p:nvSpPr>
        <p:spPr>
          <a:xfrm>
            <a:off x="5285064" y="22361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cryomodule has arrived FREIA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In-coming inspection/test has been implemented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70358-A35B-4AB1-BDDC-4734241A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6" y="2127060"/>
            <a:ext cx="4177124" cy="31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7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D8C9325C-8CEE-442E-B81B-A62C4912FA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238655" y="5047857"/>
            <a:ext cx="785513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Software: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LLRF upgrade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Test with both chains of LLRFs and RF stations simultaneously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Consider to increase statute monitor of each tetrode tubes in the FPC conditioning program (for the sake of tubes)</a:t>
            </a:r>
          </a:p>
          <a:p>
            <a:endParaRPr lang="en-US" altLang="zh-CN" sz="1600" dirty="0"/>
          </a:p>
          <a:p>
            <a:endParaRPr lang="en-US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CAE66E4-95E6-41C4-95E4-48EC000799A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55218C05-2F7D-413E-A64F-066F68E79A0C}"/>
              </a:ext>
            </a:extLst>
          </p:cNvPr>
          <p:cNvSpPr txBox="1"/>
          <p:nvPr/>
        </p:nvSpPr>
        <p:spPr>
          <a:xfrm>
            <a:off x="1339442" y="1612847"/>
            <a:ext cx="76535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Hardware: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Electrosys</a:t>
            </a:r>
            <a:endParaRPr lang="en-US" dirty="0"/>
          </a:p>
          <a:p>
            <a:pPr lvl="0"/>
            <a:r>
              <a:rPr lang="en-US" dirty="0"/>
              <a:t>Change anode power cable and </a:t>
            </a:r>
            <a:r>
              <a:rPr lang="en-US" dirty="0" err="1"/>
              <a:t>anticorona</a:t>
            </a:r>
            <a:r>
              <a:rPr lang="en-US" dirty="0"/>
              <a:t> ring</a:t>
            </a:r>
          </a:p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/>
              <a:t>Second pumping carts</a:t>
            </a:r>
          </a:p>
          <a:p>
            <a:pPr lvl="0"/>
            <a:r>
              <a:rPr lang="en-US" dirty="0"/>
              <a:t>  Functionality has been verified </a:t>
            </a:r>
          </a:p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/>
              <a:t>R&amp;S oscilloscope</a:t>
            </a:r>
          </a:p>
          <a:p>
            <a:pPr lvl="0"/>
            <a:r>
              <a:rPr lang="en-US" dirty="0"/>
              <a:t>Has been shipped back for repairing</a:t>
            </a:r>
          </a:p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/>
              <a:t>Receive shock sensor from ESS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8EFC57CF-8BEE-4AAF-B2AC-66463A1E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804" y="755178"/>
            <a:ext cx="3217952" cy="48531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System state</a:t>
            </a:r>
            <a:endParaRPr kumimoji="1"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F443B-F2F6-453A-8972-8209D4FA9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097" y="2084038"/>
            <a:ext cx="2191157" cy="1643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1FA2E9-7FE6-4DB7-90D4-CE09AAEA1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8205" y="2084038"/>
            <a:ext cx="2191158" cy="16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0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E0D322B7-42CA-45DC-A6F7-4565AF70D6F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B557D714-1659-494E-981E-BAAEEB3658A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ED08227E-02FC-490B-B01D-5B4C2C955049}"/>
              </a:ext>
            </a:extLst>
          </p:cNvPr>
          <p:cNvSpPr txBox="1">
            <a:spLocks/>
          </p:cNvSpPr>
          <p:nvPr/>
        </p:nvSpPr>
        <p:spPr>
          <a:xfrm>
            <a:off x="2805343" y="729842"/>
            <a:ext cx="6053431" cy="574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200" dirty="0"/>
              <a:t>Incoming test for Series CM (I)</a:t>
            </a:r>
            <a:endParaRPr kumimoji="1" lang="ja-JP" alt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738E6D-00AD-4FD7-BF0A-39E210DC4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1" y="1926051"/>
            <a:ext cx="2401174" cy="3201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BDAF83-0285-4A0B-8676-B7B3BAC2C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43" y="1926051"/>
            <a:ext cx="2401173" cy="3201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AEED2E-71B7-49E5-9130-6CFA62F148D8}"/>
              </a:ext>
            </a:extLst>
          </p:cNvPr>
          <p:cNvSpPr/>
          <p:nvPr/>
        </p:nvSpPr>
        <p:spPr>
          <a:xfrm>
            <a:off x="6541645" y="2413337"/>
            <a:ext cx="432573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Beam vacuum 9.3E-3 mbar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electric continuity check went well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In-coming data has been documented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Comparison with Orsay’s out-going data?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mounting arc detectors and e-pickup</a:t>
            </a:r>
          </a:p>
        </p:txBody>
      </p:sp>
    </p:spTree>
    <p:extLst>
      <p:ext uri="{BB962C8B-B14F-4D97-AF65-F5344CB8AC3E}">
        <p14:creationId xmlns:p14="http://schemas.microsoft.com/office/powerpoint/2010/main" val="76046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DE661C-3530-42B5-9AE5-D8350F124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9" y="1959607"/>
            <a:ext cx="3776058" cy="2837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FF4C80-4C51-4F74-B21F-868DE2271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7" y="1943420"/>
            <a:ext cx="3776058" cy="283754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0F18D035-7B85-4714-861A-878A48D55F2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6AE552C-2466-4341-B44C-87D5B068AC2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2C1E921-AB57-4973-95EF-7144BBB09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841910"/>
              </p:ext>
            </p:extLst>
          </p:nvPr>
        </p:nvGraphicFramePr>
        <p:xfrm>
          <a:off x="418563" y="5436285"/>
          <a:ext cx="6266420" cy="748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4120">
                  <a:extLst>
                    <a:ext uri="{9D8B030D-6E8A-4147-A177-3AD203B41FA5}">
                      <a16:colId xmlns:a16="http://schemas.microsoft.com/office/drawing/2014/main" val="3993217759"/>
                    </a:ext>
                  </a:extLst>
                </a:gridCol>
                <a:gridCol w="1044460">
                  <a:extLst>
                    <a:ext uri="{9D8B030D-6E8A-4147-A177-3AD203B41FA5}">
                      <a16:colId xmlns:a16="http://schemas.microsoft.com/office/drawing/2014/main" val="2876677594"/>
                    </a:ext>
                  </a:extLst>
                </a:gridCol>
                <a:gridCol w="1044460">
                  <a:extLst>
                    <a:ext uri="{9D8B030D-6E8A-4147-A177-3AD203B41FA5}">
                      <a16:colId xmlns:a16="http://schemas.microsoft.com/office/drawing/2014/main" val="1266560175"/>
                    </a:ext>
                  </a:extLst>
                </a:gridCol>
                <a:gridCol w="1044460">
                  <a:extLst>
                    <a:ext uri="{9D8B030D-6E8A-4147-A177-3AD203B41FA5}">
                      <a16:colId xmlns:a16="http://schemas.microsoft.com/office/drawing/2014/main" val="988551509"/>
                    </a:ext>
                  </a:extLst>
                </a:gridCol>
                <a:gridCol w="1044460">
                  <a:extLst>
                    <a:ext uri="{9D8B030D-6E8A-4147-A177-3AD203B41FA5}">
                      <a16:colId xmlns:a16="http://schemas.microsoft.com/office/drawing/2014/main" val="2530428949"/>
                    </a:ext>
                  </a:extLst>
                </a:gridCol>
                <a:gridCol w="1044460">
                  <a:extLst>
                    <a:ext uri="{9D8B030D-6E8A-4147-A177-3AD203B41FA5}">
                      <a16:colId xmlns:a16="http://schemas.microsoft.com/office/drawing/2014/main" val="6110475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Temperature of cavity (body)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Cavity status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Insulation status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Cavity in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(MHz)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cavity out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(MHz)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Comment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(Giulietta)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7968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300 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vacuum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atmospheric pressure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351.584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351.538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351.59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347791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F8789DA-6C44-466C-82FE-194D5D3F2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451718"/>
              </p:ext>
            </p:extLst>
          </p:nvPr>
        </p:nvGraphicFramePr>
        <p:xfrm>
          <a:off x="8736973" y="2495264"/>
          <a:ext cx="3036465" cy="3058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8367">
                  <a:extLst>
                    <a:ext uri="{9D8B030D-6E8A-4147-A177-3AD203B41FA5}">
                      <a16:colId xmlns:a16="http://schemas.microsoft.com/office/drawing/2014/main" val="3238475726"/>
                    </a:ext>
                  </a:extLst>
                </a:gridCol>
                <a:gridCol w="1177569">
                  <a:extLst>
                    <a:ext uri="{9D8B030D-6E8A-4147-A177-3AD203B41FA5}">
                      <a16:colId xmlns:a16="http://schemas.microsoft.com/office/drawing/2014/main" val="763488637"/>
                    </a:ext>
                  </a:extLst>
                </a:gridCol>
                <a:gridCol w="1010529">
                  <a:extLst>
                    <a:ext uri="{9D8B030D-6E8A-4147-A177-3AD203B41FA5}">
                      <a16:colId xmlns:a16="http://schemas.microsoft.com/office/drawing/2014/main" val="406791766"/>
                    </a:ext>
                  </a:extLst>
                </a:gridCol>
              </a:tblGrid>
              <a:tr h="738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Qext</a:t>
                      </a:r>
                      <a:r>
                        <a:rPr lang="en-US" sz="1200" dirty="0">
                          <a:effectLst/>
                        </a:rPr>
                        <a:t> for FPC (room T)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Qext</a:t>
                      </a:r>
                      <a:r>
                        <a:rPr lang="en-US" sz="1200" dirty="0">
                          <a:effectLst/>
                        </a:rPr>
                        <a:t> for FPC (2K)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9639714"/>
                  </a:ext>
                </a:extLst>
              </a:tr>
              <a:tr h="35813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Cavity 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2.2E5 (SWR)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1415890"/>
                  </a:ext>
                </a:extLst>
              </a:tr>
              <a:tr h="35813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2.34E5 (S11)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5866206"/>
                  </a:ext>
                </a:extLst>
              </a:tr>
              <a:tr h="35813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Cavity OUT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2.59E5 (SWR)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4483641"/>
                  </a:ext>
                </a:extLst>
              </a:tr>
              <a:tr h="38046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2.68 (S11)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1188536"/>
                  </a:ext>
                </a:extLst>
              </a:tr>
              <a:tr h="432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Cavity1  (</a:t>
                      </a:r>
                      <a:r>
                        <a:rPr lang="en-US" sz="1200" dirty="0" err="1">
                          <a:effectLst/>
                        </a:rPr>
                        <a:t>Romea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2.1E5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1.8E5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714049"/>
                  </a:ext>
                </a:extLst>
              </a:tr>
              <a:tr h="432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Cavity2  (Giulietta)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2.3E5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1.85E5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46627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4C8867D-9718-40D8-B849-D9F0AC4F6074}"/>
              </a:ext>
            </a:extLst>
          </p:cNvPr>
          <p:cNvSpPr/>
          <p:nvPr/>
        </p:nvSpPr>
        <p:spPr>
          <a:xfrm>
            <a:off x="418563" y="1434408"/>
            <a:ext cx="471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Adapter for cavity measurement through FPC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C342F2AB-95D2-4FB1-A676-9481766F7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343" y="729842"/>
            <a:ext cx="6053431" cy="574443"/>
          </a:xfrm>
        </p:spPr>
        <p:txBody>
          <a:bodyPr>
            <a:noAutofit/>
          </a:bodyPr>
          <a:lstStyle/>
          <a:p>
            <a:r>
              <a:rPr kumimoji="1" lang="en-US" altLang="ja-JP" sz="3200" dirty="0"/>
              <a:t>Incoming test for Series CM (II)</a:t>
            </a:r>
            <a:endParaRPr kumimoji="1" lang="ja-JP" alt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74F4E3-A4D7-415A-8DEC-BAACBD537A9B}"/>
              </a:ext>
            </a:extLst>
          </p:cNvPr>
          <p:cNvSpPr txBox="1"/>
          <p:nvPr/>
        </p:nvSpPr>
        <p:spPr>
          <a:xfrm>
            <a:off x="1966444" y="4714398"/>
            <a:ext cx="83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 in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DE29A-86FF-4A13-88F1-218B755D118A}"/>
              </a:ext>
            </a:extLst>
          </p:cNvPr>
          <p:cNvSpPr txBox="1"/>
          <p:nvPr/>
        </p:nvSpPr>
        <p:spPr>
          <a:xfrm>
            <a:off x="6205243" y="4706227"/>
            <a:ext cx="115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 out </a:t>
            </a:r>
          </a:p>
        </p:txBody>
      </p:sp>
    </p:spTree>
    <p:extLst>
      <p:ext uri="{BB962C8B-B14F-4D97-AF65-F5344CB8AC3E}">
        <p14:creationId xmlns:p14="http://schemas.microsoft.com/office/powerpoint/2010/main" val="188205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1CC880CE-B6D1-4483-92FB-22618D8782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09FAD891-BAA1-467D-A5F6-CF93C3A2428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62ED8BF9-E075-445F-91D1-AFE47EF7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474" y="722700"/>
            <a:ext cx="3055526" cy="56743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 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8CDFC-A746-4546-BD68-617FBCDE7E14}"/>
              </a:ext>
            </a:extLst>
          </p:cNvPr>
          <p:cNvSpPr/>
          <p:nvPr/>
        </p:nvSpPr>
        <p:spPr>
          <a:xfrm>
            <a:off x="619899" y="1757728"/>
            <a:ext cx="60458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Control valve?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Modify the wooden box for series CM?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Acceptance Criteria of</a:t>
            </a:r>
            <a:r>
              <a:rPr lang="zh-CN" altLang="en-US" dirty="0"/>
              <a:t> </a:t>
            </a:r>
            <a:r>
              <a:rPr lang="en-US" altLang="zh-CN" dirty="0"/>
              <a:t>cavity</a:t>
            </a:r>
            <a:r>
              <a:rPr lang="zh-CN" altLang="en-US" dirty="0"/>
              <a:t> </a:t>
            </a:r>
            <a:r>
              <a:rPr lang="en-US" altLang="zh-CN" dirty="0"/>
              <a:t>vacuum at warm? 1E-2 mbar?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6ADE8C-1821-4809-97D9-BEF6DFCF0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21" y="3428999"/>
            <a:ext cx="3259461" cy="2444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96468-EBE7-40C0-B45C-09176508E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68" y="3428999"/>
            <a:ext cx="3291770" cy="24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1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E3B43E36-E12B-484E-ACFA-29ED22BE366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E9E3926C-FFD1-4134-99E3-5E88B5E0DDE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BEAA59-AC1D-47EA-920B-F9E12A27603A}"/>
              </a:ext>
            </a:extLst>
          </p:cNvPr>
          <p:cNvSpPr/>
          <p:nvPr/>
        </p:nvSpPr>
        <p:spPr>
          <a:xfrm>
            <a:off x="1389775" y="2274838"/>
            <a:ext cx="85092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 operator for cryogenics during cold test (from Philipp Arnold)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 technician for installation work, from 2nd cryomodule (this technician should learn in Uppsala how to redo in Lund)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Any other requests: vacuum, high power RF, ...?</a:t>
            </a:r>
          </a:p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Due to </a:t>
            </a:r>
            <a:r>
              <a:rPr lang="en-US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Covid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this has to be authorized at the highest level.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1AAA51C3-24C6-4A49-9183-B8115F8B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41" y="722700"/>
            <a:ext cx="4222459" cy="56743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 External helping</a:t>
            </a:r>
          </a:p>
        </p:txBody>
      </p:sp>
    </p:spTree>
    <p:extLst>
      <p:ext uri="{BB962C8B-B14F-4D97-AF65-F5344CB8AC3E}">
        <p14:creationId xmlns:p14="http://schemas.microsoft.com/office/powerpoint/2010/main" val="42487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DD2375-C7B6-4193-89D0-1D2DF7A0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4" y="1851870"/>
            <a:ext cx="5064154" cy="3798116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0DC5110D-4ADD-496F-BF75-F7E355B1CC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F93C7C43-5A7F-4D9D-AE4C-BEDC5F29EDA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CAE0FED-35BB-4459-818C-9E74DC6D88F5}"/>
              </a:ext>
            </a:extLst>
          </p:cNvPr>
          <p:cNvSpPr txBox="1">
            <a:spLocks/>
          </p:cNvSpPr>
          <p:nvPr/>
        </p:nvSpPr>
        <p:spPr>
          <a:xfrm>
            <a:off x="3375795" y="722700"/>
            <a:ext cx="4736360" cy="567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/>
              <a:t>Prepare of shipping Prototype CM</a:t>
            </a:r>
            <a:endParaRPr kumimoji="1" lang="ja-JP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0F2B5-7934-479B-8A9B-D9FD09DCFBC3}"/>
              </a:ext>
            </a:extLst>
          </p:cNvPr>
          <p:cNvSpPr/>
          <p:nvPr/>
        </p:nvSpPr>
        <p:spPr>
          <a:xfrm>
            <a:off x="6535722" y="2228671"/>
            <a:ext cx="4395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Modification of the prototype box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Will pack the prototype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Mount the shock sensor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5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D8C9325C-8CEE-442E-B81B-A62C4912FA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474" y="722700"/>
            <a:ext cx="3055526" cy="56743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 To do list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CAE66E4-95E6-41C4-95E4-48EC000799A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46A61A-617F-4472-B15E-9DA151141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078695"/>
              </p:ext>
            </p:extLst>
          </p:nvPr>
        </p:nvGraphicFramePr>
        <p:xfrm>
          <a:off x="1733574" y="1788842"/>
          <a:ext cx="8167753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497">
                  <a:extLst>
                    <a:ext uri="{9D8B030D-6E8A-4147-A177-3AD203B41FA5}">
                      <a16:colId xmlns:a16="http://schemas.microsoft.com/office/drawing/2014/main" val="1334203733"/>
                    </a:ext>
                  </a:extLst>
                </a:gridCol>
                <a:gridCol w="4000350">
                  <a:extLst>
                    <a:ext uri="{9D8B030D-6E8A-4147-A177-3AD203B41FA5}">
                      <a16:colId xmlns:a16="http://schemas.microsoft.com/office/drawing/2014/main" val="3055280903"/>
                    </a:ext>
                  </a:extLst>
                </a:gridCol>
                <a:gridCol w="1652953">
                  <a:extLst>
                    <a:ext uri="{9D8B030D-6E8A-4147-A177-3AD203B41FA5}">
                      <a16:colId xmlns:a16="http://schemas.microsoft.com/office/drawing/2014/main" val="1551666072"/>
                    </a:ext>
                  </a:extLst>
                </a:gridCol>
                <a:gridCol w="1652953">
                  <a:extLst>
                    <a:ext uri="{9D8B030D-6E8A-4147-A177-3AD203B41FA5}">
                      <a16:colId xmlns:a16="http://schemas.microsoft.com/office/drawing/2014/main" val="2687154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Person in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371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Get back and install G1 power supply for </a:t>
                      </a:r>
                      <a:r>
                        <a:rPr lang="en-US" sz="1400" dirty="0" err="1"/>
                        <a:t>Electrosys</a:t>
                      </a:r>
                      <a:endParaRPr lang="en-US" sz="1400" dirty="0"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Rolf, Tord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close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63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DB and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Electrosys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station to full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Rolf, Tord, Han, Michael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close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75904"/>
                  </a:ext>
                </a:extLst>
              </a:tr>
              <a:tr h="372717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for shock senor reader preparation, test box, 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close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25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Tuner control software 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Kjell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close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399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Dismount of doorknob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close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9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Validation of vacuum pumping cart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close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455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check with the LLRF/software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Han, Tor, </a:t>
                      </a:r>
                      <a:r>
                        <a:rPr lang="en-US" altLang="zh-CN" sz="1400" dirty="0" err="1"/>
                        <a:t>K</a:t>
                      </a:r>
                      <a:r>
                        <a:rPr lang="en-US" sz="1400" dirty="0" err="1"/>
                        <a:t>jell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close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76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Cryogenic procedure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Lars,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Esat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On going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668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 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84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Documentation for 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TRR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Roger, Han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close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357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400" dirty="0"/>
                        <a:t>Factory calibration of key devices (VNA)</a:t>
                      </a:r>
                    </a:p>
                    <a:p>
                      <a:pPr marL="0" indent="0" algn="just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Repair of R&amp;S oscilloscope</a:t>
                      </a:r>
                      <a:endParaRPr lang="en-US" altLang="zh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Tor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On going</a:t>
                      </a:r>
                      <a:endParaRPr lang="en-U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29016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380124C-3E89-4A88-AA03-C11467A5B3F3}"/>
              </a:ext>
            </a:extLst>
          </p:cNvPr>
          <p:cNvSpPr/>
          <p:nvPr/>
        </p:nvSpPr>
        <p:spPr>
          <a:xfrm>
            <a:off x="1456888" y="1424880"/>
            <a:ext cx="263033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/>
              <a:t>Before CM arrival:</a:t>
            </a:r>
          </a:p>
        </p:txBody>
      </p:sp>
    </p:spTree>
    <p:extLst>
      <p:ext uri="{BB962C8B-B14F-4D97-AF65-F5344CB8AC3E}">
        <p14:creationId xmlns:p14="http://schemas.microsoft.com/office/powerpoint/2010/main" val="174301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D8C9325C-8CEE-442E-B81B-A62C4912FA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0" y="20520"/>
            <a:ext cx="9143280" cy="1404360"/>
          </a:xfrm>
          <a:prstGeom prst="rect">
            <a:avLst/>
          </a:prstGeom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474" y="722700"/>
            <a:ext cx="3055526" cy="56743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 To do list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CAE66E4-95E6-41C4-95E4-48EC000799A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6360" y="74520"/>
            <a:ext cx="2591640" cy="126612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46A61A-617F-4472-B15E-9DA151141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565586"/>
              </p:ext>
            </p:extLst>
          </p:nvPr>
        </p:nvGraphicFramePr>
        <p:xfrm>
          <a:off x="1281151" y="2327790"/>
          <a:ext cx="9504726" cy="401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236">
                  <a:extLst>
                    <a:ext uri="{9D8B030D-6E8A-4147-A177-3AD203B41FA5}">
                      <a16:colId xmlns:a16="http://schemas.microsoft.com/office/drawing/2014/main" val="2054760027"/>
                    </a:ext>
                  </a:extLst>
                </a:gridCol>
                <a:gridCol w="794009">
                  <a:extLst>
                    <a:ext uri="{9D8B030D-6E8A-4147-A177-3AD203B41FA5}">
                      <a16:colId xmlns:a16="http://schemas.microsoft.com/office/drawing/2014/main" val="1334203733"/>
                    </a:ext>
                  </a:extLst>
                </a:gridCol>
                <a:gridCol w="3893206">
                  <a:extLst>
                    <a:ext uri="{9D8B030D-6E8A-4147-A177-3AD203B41FA5}">
                      <a16:colId xmlns:a16="http://schemas.microsoft.com/office/drawing/2014/main" val="3055280903"/>
                    </a:ext>
                  </a:extLst>
                </a:gridCol>
                <a:gridCol w="1622169">
                  <a:extLst>
                    <a:ext uri="{9D8B030D-6E8A-4147-A177-3AD203B41FA5}">
                      <a16:colId xmlns:a16="http://schemas.microsoft.com/office/drawing/2014/main" val="1551666072"/>
                    </a:ext>
                  </a:extLst>
                </a:gridCol>
                <a:gridCol w="1494106">
                  <a:extLst>
                    <a:ext uri="{9D8B030D-6E8A-4147-A177-3AD203B41FA5}">
                      <a16:colId xmlns:a16="http://schemas.microsoft.com/office/drawing/2014/main" val="2797400242"/>
                    </a:ext>
                  </a:extLst>
                </a:gridCol>
              </a:tblGrid>
              <a:tr h="428767">
                <a:tc>
                  <a:txBody>
                    <a:bodyPr/>
                    <a:lstStyle/>
                    <a:p>
                      <a:r>
                        <a:rPr lang="en-US" sz="1200" dirty="0"/>
                        <a:t>Working package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Person in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Status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371170"/>
                  </a:ext>
                </a:extLst>
              </a:tr>
              <a:tr h="349715">
                <a:tc row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In-coming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Readout information of shock sensor and 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Akira, 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close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634632"/>
                  </a:ext>
                </a:extLst>
              </a:tr>
              <a:tr h="256708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Visual checking of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Han, Akira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close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25018"/>
                  </a:ext>
                </a:extLst>
              </a:tr>
              <a:tr h="336876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Cavity frequency at room temperature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close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92272"/>
                  </a:ext>
                </a:extLst>
              </a:tr>
              <a:tr h="252845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Sensor/cable continuity (test box)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close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791666"/>
                  </a:ext>
                </a:extLst>
              </a:tr>
              <a:tr h="3126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 cavity vacuum pump group on one side</a:t>
                      </a: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647015"/>
                  </a:ext>
                </a:extLst>
              </a:tr>
              <a:tr h="1845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FPC and doorknob installation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44327"/>
                  </a:ext>
                </a:extLst>
              </a:tr>
              <a:tr h="2290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move cryomodule into bunker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750142"/>
                  </a:ext>
                </a:extLst>
              </a:tr>
              <a:tr h="1979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 cryogenics connection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35283"/>
                  </a:ext>
                </a:extLst>
              </a:tr>
              <a:tr h="3011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 cavity vacuum pump group on other side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64615"/>
                  </a:ext>
                </a:extLst>
              </a:tr>
              <a:tr h="2013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 insulation vacuum pumps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595051"/>
                  </a:ext>
                </a:extLst>
              </a:tr>
              <a:tr h="1954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Signal 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Calibration of the pressure sensors/MKS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Konrad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960874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Prototype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Shipping back to 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On going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08254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380124C-3E89-4A88-AA03-C11467A5B3F3}"/>
              </a:ext>
            </a:extLst>
          </p:cNvPr>
          <p:cNvSpPr/>
          <p:nvPr/>
        </p:nvSpPr>
        <p:spPr>
          <a:xfrm>
            <a:off x="651545" y="1688559"/>
            <a:ext cx="248548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/>
              <a:t>After CM arrival:</a:t>
            </a:r>
          </a:p>
        </p:txBody>
      </p:sp>
    </p:spTree>
    <p:extLst>
      <p:ext uri="{BB962C8B-B14F-4D97-AF65-F5344CB8AC3E}">
        <p14:creationId xmlns:p14="http://schemas.microsoft.com/office/powerpoint/2010/main" val="2753372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8125</TotalTime>
  <Words>583</Words>
  <Application>Microsoft Office PowerPoint</Application>
  <PresentationFormat>Widescreen</PresentationFormat>
  <Paragraphs>186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等线</vt:lpstr>
      <vt:lpstr>SimSun</vt:lpstr>
      <vt:lpstr>游ゴシック Light</vt:lpstr>
      <vt:lpstr>Arial</vt:lpstr>
      <vt:lpstr>Calibri</vt:lpstr>
      <vt:lpstr>Calibri Light</vt:lpstr>
      <vt:lpstr>Times New Roman</vt:lpstr>
      <vt:lpstr>Wingdings</vt:lpstr>
      <vt:lpstr>Office Theme</vt:lpstr>
      <vt:lpstr>Arrival of Series CM</vt:lpstr>
      <vt:lpstr>System state</vt:lpstr>
      <vt:lpstr>PowerPoint Presentation</vt:lpstr>
      <vt:lpstr>Incoming test for Series CM (II)</vt:lpstr>
      <vt:lpstr> questions</vt:lpstr>
      <vt:lpstr> External helping</vt:lpstr>
      <vt:lpstr>PowerPoint Presentation</vt:lpstr>
      <vt:lpstr> To do list</vt:lpstr>
      <vt:lpstr> To do 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test result of   the prototype spoke CM</dc:title>
  <dc:creator>Han Li</dc:creator>
  <cp:lastModifiedBy>Han Li</cp:lastModifiedBy>
  <cp:revision>96</cp:revision>
  <dcterms:created xsi:type="dcterms:W3CDTF">2019-07-23T13:08:18Z</dcterms:created>
  <dcterms:modified xsi:type="dcterms:W3CDTF">2020-10-22T11:30:46Z</dcterms:modified>
</cp:coreProperties>
</file>