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317" r:id="rId2"/>
    <p:sldId id="312" r:id="rId3"/>
    <p:sldId id="326" r:id="rId4"/>
    <p:sldId id="415" r:id="rId5"/>
    <p:sldId id="414" r:id="rId6"/>
    <p:sldId id="416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6B85330-8EF9-4E10-B06F-FAB63191C82A}">
          <p14:sldIdLst/>
        </p14:section>
        <p14:section name="Default Section" id="{BFE8CC4B-41D5-4FFF-A3C6-BFDD7C938A6A}">
          <p14:sldIdLst>
            <p14:sldId id="317"/>
            <p14:sldId id="312"/>
            <p14:sldId id="326"/>
            <p14:sldId id="415"/>
            <p14:sldId id="414"/>
            <p14:sldId id="41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D05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6374" autoAdjust="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91138D-DC14-47FF-85F9-BB9898ACD170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69EF76-5AD4-4A30-A45C-CC4B751A7C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5693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EB2A55-3C33-4CC9-9210-3D7BCD137C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715487-BB03-4DB1-8997-9602EAE970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035C4E-3B26-405B-B6E5-E94FC2BC6E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93C18-AD63-464D-AF3E-79B884FCE72A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083176-583C-4C66-8768-5AF9FDBA50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F8B30C-83FB-47AD-8423-702E8A4CBF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EA663-837C-4E60-8908-8CE9771C63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2570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AF9AD9-B075-4792-B26A-A9EF50CD09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B724444-21B9-4A79-ACBA-253A83B05D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F10D01-D6EC-4D39-A5C0-3779572BC3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93C18-AD63-464D-AF3E-79B884FCE72A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74D04A-9026-43C9-B1D8-6A5706A5B1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D04B57-038E-4A53-827B-E09127C31E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EA663-837C-4E60-8908-8CE9771C63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1911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DDDEAD2-BC24-466C-8658-3D9899C5155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9596CFA-613D-4394-AA70-165E9023CC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753DD8-3F51-4847-A918-BB17798F9B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93C18-AD63-464D-AF3E-79B884FCE72A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BB0DEB-E6D1-4FA5-B725-12A179A915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6FA087-D6D0-4CEE-A656-601044E73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EA663-837C-4E60-8908-8CE9771C63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143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8C0D1-7E00-4B49-9B97-ED3138A723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97E009-3012-4B4F-94F2-E4F44AD498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A067CD-70FC-4647-8085-EB0EB839DC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93C18-AD63-464D-AF3E-79B884FCE72A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2232D4-3C41-40EA-9A0E-3DA4BA59EC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EFF82C-47F3-4A96-8B5E-A8332A31C6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EA663-837C-4E60-8908-8CE9771C63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367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D6D506-0A21-40BD-B963-24CE9889F3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8015E6-5D1D-459C-9C99-D80886BA9E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6D89D0-853B-4840-83D7-9277300AE7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93C18-AD63-464D-AF3E-79B884FCE72A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C5526F-ACA4-4130-9638-9D6467A5C7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FFE712-1A88-4E33-83A0-02F5A04F5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EA663-837C-4E60-8908-8CE9771C63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8043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FB24CB-4550-45AB-A453-73C2FA918E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D5E2C7-D6D3-4CB2-A153-2013C51310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9827C5-5560-4BEF-AECE-0E698EA1BE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94109E-FC10-4C0F-BA89-CF5D59FB4D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93C18-AD63-464D-AF3E-79B884FCE72A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B76ACA-1640-4ECE-BAAC-5EEFC4A0F9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B2FA97-A453-49C2-9140-A48B2F38C1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EA663-837C-4E60-8908-8CE9771C63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8475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ED30AF-5640-4E9C-8159-DBFA568D91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F14C0E-990F-4958-A934-761E8DEDB7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18D4DB-6EF9-407A-BBCE-05CD3CF521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05E41B3-B454-4C03-8E6B-4AC0004A87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86CDDAD-F0ED-4354-84EC-4B8A7C97B4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0D1CB4-0434-4C41-B4B5-B7575E1AF4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93C18-AD63-464D-AF3E-79B884FCE72A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5FB939D-5FA4-44C2-85DF-24DEC1A43D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E550646-AFED-4826-9C85-9B003CB631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EA663-837C-4E60-8908-8CE9771C63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1989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C3661D-1E62-43A1-9BAA-A05BE8F7AE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B0A255D-F613-4B5A-A464-B001E5D12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93C18-AD63-464D-AF3E-79B884FCE72A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42137A-CDE3-40DB-8F91-304924E28F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660E0B-4B79-47A4-BB16-F89F4E9B3E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EA663-837C-4E60-8908-8CE9771C63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3716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58C3EDF-BAB8-47B6-8263-1065F612D9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93C18-AD63-464D-AF3E-79B884FCE72A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C217F29-42A3-4E0A-A77A-80852717F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7FDE52-7C57-4A57-880D-89507B2694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EA663-837C-4E60-8908-8CE9771C63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937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F3C2EA-C259-4D92-88F5-677B23D0E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C98CC2-05CF-46C3-8952-A48EAC4DE7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95DE30-A536-416A-9620-2481A091FE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BE9BFF-A415-42D3-8BE1-7D2411B30D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93C18-AD63-464D-AF3E-79B884FCE72A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27867D-1078-4D13-BB0B-9D80DDAA91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70C793-35AA-43DA-AEE0-A90D7686CE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EA663-837C-4E60-8908-8CE9771C63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827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3A3D89-B090-4410-8EE0-461E6BF5CC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A66F64-09ED-45E2-8881-4C712B1623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B8D085-8ADB-4677-85C4-E0EFE52548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C212DA-202F-4C1F-B8B1-11102AC4E1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93C18-AD63-464D-AF3E-79B884FCE72A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829D83-D039-47F8-A49B-8649C9B325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EDB9C8-7763-403C-BF57-50013738A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EA663-837C-4E60-8908-8CE9771C63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001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F1258A2-DD50-4D9A-935B-0BFDB43DD2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FCC3FA-B1A7-4750-937C-F86A3F5BF5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AA9B9F-2FF1-4A8B-9CAE-F0C67200E2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593C18-AD63-464D-AF3E-79B884FCE72A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EA3170-468B-4D20-9E10-2E2D1BD79D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4F1BAB-F611-4C8C-B168-117FBB2E57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9EA663-837C-4E60-8908-8CE9771C63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918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4">
            <a:extLst>
              <a:ext uri="{FF2B5EF4-FFF2-40B4-BE49-F238E27FC236}">
                <a16:creationId xmlns:a16="http://schemas.microsoft.com/office/drawing/2014/main" id="{D8C9325C-8CEE-442E-B81B-A62C4912FA3C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1524000" y="20520"/>
            <a:ext cx="9143280" cy="1404360"/>
          </a:xfrm>
          <a:prstGeom prst="rect">
            <a:avLst/>
          </a:prstGeom>
          <a:ln>
            <a:noFill/>
          </a:ln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64474" y="722700"/>
            <a:ext cx="3055526" cy="567439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/>
              <a:t> To do list</a:t>
            </a:r>
          </a:p>
        </p:txBody>
      </p:sp>
      <p:pic>
        <p:nvPicPr>
          <p:cNvPr id="9" name="Picture 13">
            <a:extLst>
              <a:ext uri="{FF2B5EF4-FFF2-40B4-BE49-F238E27FC236}">
                <a16:creationId xmlns:a16="http://schemas.microsoft.com/office/drawing/2014/main" id="{4CAE66E4-95E6-41C4-95E4-48EC000799A3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7896360" y="74520"/>
            <a:ext cx="2591640" cy="1266120"/>
          </a:xfrm>
          <a:prstGeom prst="rect">
            <a:avLst/>
          </a:prstGeom>
          <a:ln>
            <a:noFill/>
          </a:ln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1746A61A-617F-4472-B15E-9DA1511412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4756271"/>
              </p:ext>
            </p:extLst>
          </p:nvPr>
        </p:nvGraphicFramePr>
        <p:xfrm>
          <a:off x="1281151" y="2327790"/>
          <a:ext cx="9504726" cy="42932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1236">
                  <a:extLst>
                    <a:ext uri="{9D8B030D-6E8A-4147-A177-3AD203B41FA5}">
                      <a16:colId xmlns:a16="http://schemas.microsoft.com/office/drawing/2014/main" val="2054760027"/>
                    </a:ext>
                  </a:extLst>
                </a:gridCol>
                <a:gridCol w="794009">
                  <a:extLst>
                    <a:ext uri="{9D8B030D-6E8A-4147-A177-3AD203B41FA5}">
                      <a16:colId xmlns:a16="http://schemas.microsoft.com/office/drawing/2014/main" val="1334203733"/>
                    </a:ext>
                  </a:extLst>
                </a:gridCol>
                <a:gridCol w="3893206">
                  <a:extLst>
                    <a:ext uri="{9D8B030D-6E8A-4147-A177-3AD203B41FA5}">
                      <a16:colId xmlns:a16="http://schemas.microsoft.com/office/drawing/2014/main" val="3055280903"/>
                    </a:ext>
                  </a:extLst>
                </a:gridCol>
                <a:gridCol w="1622169">
                  <a:extLst>
                    <a:ext uri="{9D8B030D-6E8A-4147-A177-3AD203B41FA5}">
                      <a16:colId xmlns:a16="http://schemas.microsoft.com/office/drawing/2014/main" val="1551666072"/>
                    </a:ext>
                  </a:extLst>
                </a:gridCol>
                <a:gridCol w="1494106">
                  <a:extLst>
                    <a:ext uri="{9D8B030D-6E8A-4147-A177-3AD203B41FA5}">
                      <a16:colId xmlns:a16="http://schemas.microsoft.com/office/drawing/2014/main" val="2797400242"/>
                    </a:ext>
                  </a:extLst>
                </a:gridCol>
              </a:tblGrid>
              <a:tr h="428767">
                <a:tc>
                  <a:txBody>
                    <a:bodyPr/>
                    <a:lstStyle/>
                    <a:p>
                      <a:r>
                        <a:rPr lang="en-US" sz="1200" dirty="0"/>
                        <a:t>Working package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number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 item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Person in charge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Status</a:t>
                      </a:r>
                    </a:p>
                    <a:p>
                      <a:pPr algn="ctr"/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3371170"/>
                  </a:ext>
                </a:extLst>
              </a:tr>
              <a:tr h="349715">
                <a:tc rowSpan="4"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In-coming test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1" indent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None/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Readout information of shock sensor and vacuum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Akira, Han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 close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8634632"/>
                  </a:ext>
                </a:extLst>
              </a:tr>
              <a:tr h="256708">
                <a:tc vMerge="1"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1" indent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None/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Visual checking of 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Han, Akira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close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5025018"/>
                  </a:ext>
                </a:extLst>
              </a:tr>
              <a:tr h="336876">
                <a:tc vMerge="1"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Cavity frequency at room temperature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 close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5392272"/>
                  </a:ext>
                </a:extLst>
              </a:tr>
              <a:tr h="252845">
                <a:tc vMerge="1"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Sensor/cable continuity (test box)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Akira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close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8791666"/>
                  </a:ext>
                </a:extLst>
              </a:tr>
              <a:tr h="312696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System Installation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install cavity vacuum pump group on one side</a:t>
                      </a:r>
                    </a:p>
                  </a:txBody>
                  <a:tcPr/>
                </a:tc>
                <a:tc rowSpan="6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Lars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close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3647015"/>
                  </a:ext>
                </a:extLst>
              </a:tr>
              <a:tr h="184557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2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FPC and doorknob installation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close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8144327"/>
                  </a:ext>
                </a:extLst>
              </a:tr>
              <a:tr h="229019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2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move cryomodule into bunker</a:t>
                      </a:r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close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9750142"/>
                  </a:ext>
                </a:extLst>
              </a:tr>
              <a:tr h="19798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2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install cryogenics connection</a:t>
                      </a:r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close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4435283"/>
                  </a:ext>
                </a:extLst>
              </a:tr>
              <a:tr h="301164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2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install cavity vacuum pump group on other side</a:t>
                      </a:r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close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0464615"/>
                  </a:ext>
                </a:extLst>
              </a:tr>
              <a:tr h="201336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2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install insulation vacuum pumps</a:t>
                      </a:r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close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8595051"/>
                  </a:ext>
                </a:extLst>
              </a:tr>
              <a:tr h="195464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Signal calibration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>
                          <a:solidFill>
                            <a:schemeClr val="tx1"/>
                          </a:solidFill>
                        </a:rPr>
                        <a:t>Calibration of the pressure sensors/MKS</a:t>
                      </a:r>
                      <a:endParaRPr lang="en-US" sz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Konrad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close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1960874"/>
                  </a:ext>
                </a:extLst>
              </a:tr>
              <a:tr h="195464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cabling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Connect all cables to the interconnection box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Akira, Han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close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6889226"/>
                  </a:ext>
                </a:extLst>
              </a:tr>
              <a:tr h="336876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Prototype 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Shipping back to 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close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1082545"/>
                  </a:ext>
                </a:extLst>
              </a:tr>
            </a:tbl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id="{6380124C-3E89-4A88-AA03-C11467A5B3F3}"/>
              </a:ext>
            </a:extLst>
          </p:cNvPr>
          <p:cNvSpPr/>
          <p:nvPr/>
        </p:nvSpPr>
        <p:spPr>
          <a:xfrm>
            <a:off x="651545" y="1688559"/>
            <a:ext cx="2485489" cy="375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742950" marR="0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dirty="0"/>
              <a:t>After CM arrival:</a:t>
            </a:r>
          </a:p>
        </p:txBody>
      </p:sp>
    </p:spTree>
    <p:extLst>
      <p:ext uri="{BB962C8B-B14F-4D97-AF65-F5344CB8AC3E}">
        <p14:creationId xmlns:p14="http://schemas.microsoft.com/office/powerpoint/2010/main" val="27533725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4">
            <a:extLst>
              <a:ext uri="{FF2B5EF4-FFF2-40B4-BE49-F238E27FC236}">
                <a16:creationId xmlns:a16="http://schemas.microsoft.com/office/drawing/2014/main" id="{D8C9325C-8CEE-442E-B81B-A62C4912FA3C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1524000" y="20520"/>
            <a:ext cx="9143280" cy="1404360"/>
          </a:xfrm>
          <a:prstGeom prst="rect">
            <a:avLst/>
          </a:prstGeom>
          <a:ln>
            <a:noFill/>
          </a:ln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404220" y="620785"/>
            <a:ext cx="2692866" cy="593853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/>
              <a:t>Series CM</a:t>
            </a:r>
            <a:endParaRPr kumimoji="1" lang="ja-JP" altLang="en-US" dirty="0"/>
          </a:p>
        </p:txBody>
      </p:sp>
      <p:pic>
        <p:nvPicPr>
          <p:cNvPr id="9" name="Picture 13">
            <a:extLst>
              <a:ext uri="{FF2B5EF4-FFF2-40B4-BE49-F238E27FC236}">
                <a16:creationId xmlns:a16="http://schemas.microsoft.com/office/drawing/2014/main" id="{4CAE66E4-95E6-41C4-95E4-48EC000799A3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7896360" y="74520"/>
            <a:ext cx="2591640" cy="1266120"/>
          </a:xfrm>
          <a:prstGeom prst="rect">
            <a:avLst/>
          </a:prstGeom>
          <a:ln>
            <a:noFill/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9ABCA8A-FDC3-421A-AFBA-90A7A908C330}"/>
              </a:ext>
            </a:extLst>
          </p:cNvPr>
          <p:cNvSpPr/>
          <p:nvPr/>
        </p:nvSpPr>
        <p:spPr>
          <a:xfrm>
            <a:off x="5285064" y="2236111"/>
            <a:ext cx="6096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Re-test with Orsay’s test box</a:t>
            </a:r>
          </a:p>
          <a:p>
            <a:r>
              <a:rPr lang="en-US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Confirm that one temperature sensor (TT12) is dead.</a:t>
            </a:r>
          </a:p>
          <a:p>
            <a:endParaRPr lang="en-US" dirty="0"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Closer the bunker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Install water cooling system for FPC </a:t>
            </a:r>
          </a:p>
          <a:p>
            <a:endParaRPr lang="en-US" dirty="0"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Interlock system checking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Start first FPC warm conditioning simultaneously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9009811-3431-4B99-86D3-113E81E1BE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277" y="2013357"/>
            <a:ext cx="3267630" cy="435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3769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CustomShape 2"/>
          <p:cNvSpPr/>
          <p:nvPr/>
        </p:nvSpPr>
        <p:spPr>
          <a:xfrm>
            <a:off x="8077080" y="6356520"/>
            <a:ext cx="213300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fld id="{24FF75ED-CF10-4DA3-B992-44D14195FE57}" type="slidenum">
              <a:rPr lang="sv-SE" sz="1200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3</a:t>
            </a:fld>
            <a:endParaRPr/>
          </a:p>
        </p:txBody>
      </p:sp>
      <p:pic>
        <p:nvPicPr>
          <p:cNvPr id="169" name="Picture 14"/>
          <p:cNvPicPr/>
          <p:nvPr/>
        </p:nvPicPr>
        <p:blipFill>
          <a:blip r:embed="rId2"/>
          <a:stretch/>
        </p:blipFill>
        <p:spPr>
          <a:xfrm>
            <a:off x="1524000" y="0"/>
            <a:ext cx="9143280" cy="1404360"/>
          </a:xfrm>
          <a:prstGeom prst="rect">
            <a:avLst/>
          </a:prstGeom>
          <a:ln>
            <a:noFill/>
          </a:ln>
        </p:spPr>
      </p:pic>
      <p:sp>
        <p:nvSpPr>
          <p:cNvPr id="170" name="CustomShape 3"/>
          <p:cNvSpPr/>
          <p:nvPr/>
        </p:nvSpPr>
        <p:spPr>
          <a:xfrm>
            <a:off x="3551339" y="413460"/>
            <a:ext cx="3606840" cy="577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kumimoji="1" lang="sv-SE" sz="4000" dirty="0">
                <a:latin typeface="+mj-lt"/>
                <a:ea typeface="+mj-ea"/>
                <a:cs typeface="+mj-cs"/>
              </a:rPr>
              <a:t>Coupler conditioning</a:t>
            </a:r>
            <a:endParaRPr kumimoji="1" sz="4000" dirty="0">
              <a:latin typeface="+mj-lt"/>
              <a:ea typeface="+mj-ea"/>
              <a:cs typeface="+mj-cs"/>
            </a:endParaRPr>
          </a:p>
        </p:txBody>
      </p:sp>
      <p:pic>
        <p:nvPicPr>
          <p:cNvPr id="171" name="Picture 13"/>
          <p:cNvPicPr/>
          <p:nvPr/>
        </p:nvPicPr>
        <p:blipFill>
          <a:blip r:embed="rId3"/>
          <a:stretch/>
        </p:blipFill>
        <p:spPr>
          <a:xfrm>
            <a:off x="7896360" y="74520"/>
            <a:ext cx="2591640" cy="1266120"/>
          </a:xfrm>
          <a:prstGeom prst="rect">
            <a:avLst/>
          </a:prstGeom>
          <a:ln>
            <a:noFill/>
          </a:ln>
        </p:spPr>
      </p:pic>
      <p:sp>
        <p:nvSpPr>
          <p:cNvPr id="172" name="CustomShape 4"/>
          <p:cNvSpPr/>
          <p:nvPr/>
        </p:nvSpPr>
        <p:spPr>
          <a:xfrm>
            <a:off x="1962150" y="1224210"/>
            <a:ext cx="8152560" cy="151899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720"/>
            <a:endParaRPr lang="sv-SE" sz="16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r>
              <a:rPr lang="en-US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Conditioning program&gt;</a:t>
            </a:r>
            <a:endParaRPr lang="en-US" sz="1600" dirty="0"/>
          </a:p>
          <a:p>
            <a:pPr marL="285840" indent="-285120">
              <a:buFont typeface="Wingdings" charset="2"/>
              <a:buChar char=""/>
            </a:pPr>
            <a:r>
              <a:rPr lang="sv-SE" sz="16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Use</a:t>
            </a:r>
            <a:r>
              <a:rPr lang="sv-SE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sv-SE" sz="16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arc</a:t>
            </a:r>
            <a:r>
              <a:rPr lang="sv-SE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sv-SE" sz="16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detector</a:t>
            </a:r>
            <a:r>
              <a:rPr lang="sv-SE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and e- pick up .</a:t>
            </a:r>
          </a:p>
          <a:p>
            <a:pPr marL="285840" indent="-285120">
              <a:buFont typeface="Wingdings" charset="2"/>
              <a:buChar char=""/>
            </a:pPr>
            <a:r>
              <a:rPr lang="sv-SE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Frequency using for off resonance conditioning at warm: 353 MHz</a:t>
            </a:r>
          </a:p>
          <a:p>
            <a:pPr marL="285840" indent="-285120">
              <a:buFont typeface="Wingdings" charset="2"/>
              <a:buChar char=""/>
            </a:pPr>
            <a:r>
              <a:rPr lang="sv-SE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Auto-conditioning 24/7</a:t>
            </a:r>
            <a:endParaRPr lang="en-US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ea typeface="DejaVu Sans"/>
            </a:endParaRPr>
          </a:p>
          <a:p>
            <a:pPr marL="285840" indent="-285120">
              <a:buFont typeface="Wingdings" charset="2"/>
              <a:buChar char=""/>
            </a:pPr>
            <a:endParaRPr lang="en-US" dirty="0"/>
          </a:p>
          <a:p>
            <a:pPr marL="285840" indent="-285120">
              <a:buFont typeface="Wingdings" charset="2"/>
              <a:buChar char=""/>
            </a:pPr>
            <a:endParaRPr lang="en-US" dirty="0"/>
          </a:p>
          <a:p>
            <a:pPr marL="720"/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495800" y="6107465"/>
            <a:ext cx="289572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119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indent="114300"/>
            <a:r>
              <a:rPr lang="en-GB" altLang="sv-SE" sz="1000" dirty="0">
                <a:latin typeface="Times New Roman" pitchFamily="18" charset="0"/>
                <a:ea typeface="Times"/>
                <a:cs typeface="Times New Roman" pitchFamily="18" charset="0"/>
              </a:rPr>
              <a:t>Main Parameters of Spoke FPC Conditioning </a:t>
            </a:r>
            <a:endParaRPr lang="sv-SE" altLang="sv-SE" sz="600" dirty="0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4504147"/>
              </p:ext>
            </p:extLst>
          </p:nvPr>
        </p:nvGraphicFramePr>
        <p:xfrm>
          <a:off x="2438400" y="2752725"/>
          <a:ext cx="6477150" cy="32606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045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725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indent="118745"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Parameter</a:t>
                      </a:r>
                      <a:endParaRPr lang="sv-SE" sz="16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18745" algn="ctr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value</a:t>
                      </a:r>
                      <a:endParaRPr lang="sv-SE" sz="16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552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Loop control time (s)</a:t>
                      </a:r>
                      <a:endParaRPr lang="sv-SE" sz="1600" dirty="0">
                        <a:effectLst/>
                        <a:latin typeface="Times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18745" algn="ctr"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sv-SE" sz="160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5528">
                <a:tc>
                  <a:txBody>
                    <a:bodyPr/>
                    <a:lstStyle/>
                    <a:p>
                      <a:pPr indent="118745" algn="l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Pulse repeat rate (Hz)</a:t>
                      </a:r>
                      <a:endParaRPr lang="sv-SE" sz="16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18745" algn="ctr"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</a:rPr>
                        <a:t>14</a:t>
                      </a:r>
                      <a:endParaRPr lang="sv-SE" sz="160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 indent="118745" algn="l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Vacuum upper limit (mbar)</a:t>
                      </a:r>
                      <a:endParaRPr lang="sv-SE" sz="16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18745"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</a:rPr>
                        <a:t>5e-6</a:t>
                      </a:r>
                      <a:endParaRPr lang="sv-SE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5528">
                <a:tc>
                  <a:txBody>
                    <a:bodyPr/>
                    <a:lstStyle/>
                    <a:p>
                      <a:pPr indent="118745" algn="l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Vacuum lower limit (mbar)</a:t>
                      </a:r>
                      <a:endParaRPr lang="sv-SE" sz="16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18745"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</a:rPr>
                        <a:t>1e-6</a:t>
                      </a:r>
                      <a:endParaRPr lang="sv-SE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5528">
                <a:tc>
                  <a:txBody>
                    <a:bodyPr/>
                    <a:lstStyle/>
                    <a:p>
                      <a:pPr indent="118745" algn="l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Initial pulse length (µs)</a:t>
                      </a:r>
                      <a:endParaRPr lang="sv-SE" sz="16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18745"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endParaRPr lang="sv-SE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79120">
                <a:tc>
                  <a:txBody>
                    <a:bodyPr/>
                    <a:lstStyle/>
                    <a:p>
                      <a:pPr indent="118745" algn="l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pulse length step</a:t>
                      </a:r>
                      <a:endParaRPr lang="sv-SE" sz="16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18745"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</a:rPr>
                        <a:t>50 µs, 100µs, 250µs,500 µs, 1ms, 2 ms,3.5ms</a:t>
                      </a:r>
                      <a:endParaRPr lang="sv-SE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93640">
                <a:tc>
                  <a:txBody>
                    <a:bodyPr/>
                    <a:lstStyle/>
                    <a:p>
                      <a:pPr marL="0" marR="0" indent="11874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effectLst/>
                        </a:rPr>
                        <a:t>Vacuum hardware interlock (mbar)</a:t>
                      </a:r>
                      <a:endParaRPr lang="sv-SE" sz="1600" dirty="0">
                        <a:effectLst/>
                        <a:latin typeface="Times New Roman"/>
                        <a:ea typeface="SimSun"/>
                      </a:endParaRPr>
                    </a:p>
                    <a:p>
                      <a:pPr indent="118745" algn="l">
                        <a:spcAft>
                          <a:spcPts val="0"/>
                        </a:spcAft>
                      </a:pPr>
                      <a:endParaRPr lang="sv-SE" sz="16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18745" algn="ctr">
                        <a:spcAft>
                          <a:spcPts val="0"/>
                        </a:spcAft>
                      </a:pPr>
                      <a:r>
                        <a:rPr lang="sv-SE" sz="16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SimSun"/>
                        </a:rPr>
                        <a:t>1e-5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marL="0" marR="0" indent="11874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effectLst/>
                        </a:rPr>
                        <a:t>e-</a:t>
                      </a:r>
                      <a:r>
                        <a:rPr lang="en-GB" sz="1600" baseline="0" dirty="0">
                          <a:effectLst/>
                        </a:rPr>
                        <a:t> pickup</a:t>
                      </a:r>
                      <a:r>
                        <a:rPr lang="en-GB" sz="1600" dirty="0">
                          <a:effectLst/>
                        </a:rPr>
                        <a:t> interlock (mA)</a:t>
                      </a:r>
                      <a:endParaRPr lang="sv-SE" sz="1600" dirty="0">
                        <a:effectLst/>
                        <a:latin typeface="Times New Roman"/>
                        <a:ea typeface="SimSun"/>
                      </a:endParaRPr>
                    </a:p>
                    <a:p>
                      <a:pPr indent="118745" algn="l">
                        <a:spcAft>
                          <a:spcPts val="0"/>
                        </a:spcAft>
                      </a:pPr>
                      <a:endParaRPr lang="sv-SE" sz="16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18745" algn="ctr">
                        <a:spcAft>
                          <a:spcPts val="0"/>
                        </a:spcAft>
                      </a:pPr>
                      <a:r>
                        <a:rPr lang="sv-SE" sz="16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SimSun"/>
                        </a:rPr>
                        <a:t>2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597734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7FE1D19-BA97-43BD-ACDF-6EB7A2AC59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477" y="0"/>
            <a:ext cx="1135404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3811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4">
            <a:extLst>
              <a:ext uri="{FF2B5EF4-FFF2-40B4-BE49-F238E27FC236}">
                <a16:creationId xmlns:a16="http://schemas.microsoft.com/office/drawing/2014/main" id="{E3B43E36-E12B-484E-ACFA-29ED22BE366F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1524000" y="20520"/>
            <a:ext cx="9143280" cy="1404360"/>
          </a:xfrm>
          <a:prstGeom prst="rect">
            <a:avLst/>
          </a:prstGeom>
          <a:ln>
            <a:noFill/>
          </a:ln>
        </p:spPr>
      </p:pic>
      <p:pic>
        <p:nvPicPr>
          <p:cNvPr id="4" name="Picture 13">
            <a:extLst>
              <a:ext uri="{FF2B5EF4-FFF2-40B4-BE49-F238E27FC236}">
                <a16:creationId xmlns:a16="http://schemas.microsoft.com/office/drawing/2014/main" id="{E9E3926C-FFD1-4134-99E3-5E88B5E0DDE7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7896360" y="74520"/>
            <a:ext cx="2591640" cy="1266120"/>
          </a:xfrm>
          <a:prstGeom prst="rect">
            <a:avLst/>
          </a:prstGeom>
          <a:ln>
            <a:noFill/>
          </a:ln>
        </p:spPr>
      </p:pic>
      <p:sp>
        <p:nvSpPr>
          <p:cNvPr id="6" name="タイトル 1">
            <a:extLst>
              <a:ext uri="{FF2B5EF4-FFF2-40B4-BE49-F238E27FC236}">
                <a16:creationId xmlns:a16="http://schemas.microsoft.com/office/drawing/2014/main" id="{1AAA51C3-24C6-4A49-9183-B8115F8B00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5203" y="606912"/>
            <a:ext cx="4764947" cy="517213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/>
              <a:t>Preliminary time plan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806FE797-1A8F-43AC-B7DE-870ADFAE89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8480419"/>
              </p:ext>
            </p:extLst>
          </p:nvPr>
        </p:nvGraphicFramePr>
        <p:xfrm>
          <a:off x="894106" y="1193655"/>
          <a:ext cx="10019973" cy="5491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59683">
                  <a:extLst>
                    <a:ext uri="{9D8B030D-6E8A-4147-A177-3AD203B41FA5}">
                      <a16:colId xmlns:a16="http://schemas.microsoft.com/office/drawing/2014/main" val="3389654602"/>
                    </a:ext>
                  </a:extLst>
                </a:gridCol>
                <a:gridCol w="2794300">
                  <a:extLst>
                    <a:ext uri="{9D8B030D-6E8A-4147-A177-3AD203B41FA5}">
                      <a16:colId xmlns:a16="http://schemas.microsoft.com/office/drawing/2014/main" val="1662226714"/>
                    </a:ext>
                  </a:extLst>
                </a:gridCol>
                <a:gridCol w="3665990">
                  <a:extLst>
                    <a:ext uri="{9D8B030D-6E8A-4147-A177-3AD203B41FA5}">
                      <a16:colId xmlns:a16="http://schemas.microsoft.com/office/drawing/2014/main" val="30334897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Test item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time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comment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02961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CM installation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26</a:t>
                      </a:r>
                      <a:r>
                        <a:rPr lang="en-US" sz="1600" baseline="30000" dirty="0"/>
                        <a:t>th</a:t>
                      </a:r>
                      <a:r>
                        <a:rPr lang="en-US" sz="1600" dirty="0"/>
                        <a:t>-30</a:t>
                      </a:r>
                      <a:r>
                        <a:rPr lang="en-US" sz="1600" baseline="30000" dirty="0"/>
                        <a:t>th</a:t>
                      </a:r>
                      <a:r>
                        <a:rPr lang="en-US" sz="1600" dirty="0"/>
                        <a:t> Oct.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937685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600" dirty="0"/>
                        <a:t>Preparation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aseline="0" dirty="0"/>
                        <a:t>2</a:t>
                      </a:r>
                      <a:r>
                        <a:rPr lang="en-US" sz="1600" baseline="30000" dirty="0"/>
                        <a:t>nd</a:t>
                      </a:r>
                      <a:r>
                        <a:rPr lang="en-US" sz="1600" baseline="0" dirty="0"/>
                        <a:t> – 4</a:t>
                      </a:r>
                      <a:r>
                        <a:rPr lang="en-US" sz="1600" baseline="30000" dirty="0"/>
                        <a:t>th</a:t>
                      </a:r>
                      <a:r>
                        <a:rPr lang="en-US" sz="1600" baseline="0" dirty="0"/>
                        <a:t> Nov.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Install cavity vacuum pump group /water cooling system</a:t>
                      </a:r>
                      <a:endParaRPr lang="en-US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9601587"/>
                  </a:ext>
                </a:extLst>
              </a:tr>
              <a:tr h="190493">
                <a:tc>
                  <a:txBody>
                    <a:bodyPr/>
                    <a:lstStyle/>
                    <a:p>
                      <a:r>
                        <a:rPr lang="en-US" sz="1600" dirty="0"/>
                        <a:t>FPC warm conditioning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5</a:t>
                      </a:r>
                      <a:r>
                        <a:rPr lang="en-US" sz="1600" baseline="30000" dirty="0"/>
                        <a:t>nd</a:t>
                      </a:r>
                      <a:r>
                        <a:rPr lang="en-US" sz="1600" baseline="0" dirty="0"/>
                        <a:t>-13</a:t>
                      </a:r>
                      <a:r>
                        <a:rPr lang="en-US" sz="1600" baseline="30000" dirty="0"/>
                        <a:t>th    </a:t>
                      </a:r>
                      <a:r>
                        <a:rPr lang="en-US" sz="1600" baseline="0" dirty="0"/>
                        <a:t>Nov.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1) Simultaneously</a:t>
                      </a:r>
                    </a:p>
                    <a:p>
                      <a:r>
                        <a:rPr lang="en-US" sz="1600" dirty="0"/>
                        <a:t>2) Could be prolonged depended on the progressing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73641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CM cooldown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16</a:t>
                      </a:r>
                      <a:r>
                        <a:rPr lang="en-US" sz="1600" baseline="30000" dirty="0"/>
                        <a:t>th</a:t>
                      </a:r>
                      <a:r>
                        <a:rPr lang="en-US" sz="1600" dirty="0"/>
                        <a:t>-18</a:t>
                      </a:r>
                      <a:r>
                        <a:rPr lang="en-US" sz="1600" baseline="30000" dirty="0"/>
                        <a:t>th</a:t>
                      </a:r>
                      <a:r>
                        <a:rPr lang="en-US" sz="1600" dirty="0"/>
                        <a:t>  </a:t>
                      </a:r>
                      <a:r>
                        <a:rPr lang="en-US" sz="1600" baseline="0" dirty="0"/>
                        <a:t>Nov.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Based on the prototype experience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42158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FPC cold conditioning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19</a:t>
                      </a:r>
                      <a:r>
                        <a:rPr lang="en-US" sz="1600" baseline="30000" dirty="0"/>
                        <a:t>th</a:t>
                      </a:r>
                      <a:r>
                        <a:rPr lang="en-US" sz="1600" dirty="0"/>
                        <a:t> -20</a:t>
                      </a:r>
                      <a:r>
                        <a:rPr lang="en-US" sz="1600" baseline="30000" dirty="0"/>
                        <a:t>th</a:t>
                      </a:r>
                      <a:r>
                        <a:rPr lang="en-US" sz="1600" dirty="0"/>
                        <a:t> </a:t>
                      </a:r>
                      <a:r>
                        <a:rPr lang="en-US" sz="1600" baseline="0" dirty="0"/>
                        <a:t>Nov.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Simultaneously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62352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Cavity tuning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23</a:t>
                      </a:r>
                      <a:r>
                        <a:rPr lang="en-US" sz="1600" baseline="30000" dirty="0"/>
                        <a:t>rd</a:t>
                      </a:r>
                      <a:r>
                        <a:rPr lang="en-US" sz="1600" dirty="0"/>
                        <a:t> -24</a:t>
                      </a:r>
                      <a:r>
                        <a:rPr lang="en-US" sz="1600" baseline="30000" dirty="0"/>
                        <a:t>th</a:t>
                      </a:r>
                      <a:r>
                        <a:rPr lang="en-US" sz="1600" dirty="0"/>
                        <a:t>  </a:t>
                      </a:r>
                      <a:r>
                        <a:rPr lang="en-US" sz="1600" baseline="0" dirty="0"/>
                        <a:t>Nov.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CTS measurement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39855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Cavity conditioning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 (on resonance) 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US" sz="1600" dirty="0"/>
                        <a:t>25</a:t>
                      </a:r>
                      <a:r>
                        <a:rPr lang="en-US" sz="1600" baseline="30000" dirty="0"/>
                        <a:t>th</a:t>
                      </a:r>
                      <a:r>
                        <a:rPr lang="en-US" sz="1600" dirty="0"/>
                        <a:t> -27</a:t>
                      </a:r>
                      <a:r>
                        <a:rPr lang="en-US" sz="1600" baseline="30000" dirty="0"/>
                        <a:t>th</a:t>
                      </a:r>
                      <a:r>
                        <a:rPr lang="en-US" sz="1600" dirty="0"/>
                        <a:t> </a:t>
                      </a:r>
                      <a:r>
                        <a:rPr lang="en-US" sz="1600" baseline="0" dirty="0"/>
                        <a:t>Nov.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Open loop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440513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Heat load/Q measurement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1)Each cavity</a:t>
                      </a:r>
                    </a:p>
                    <a:p>
                      <a:r>
                        <a:rPr lang="en-US" sz="1600" dirty="0"/>
                        <a:t>2) PID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40010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Long-term stability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30</a:t>
                      </a:r>
                      <a:r>
                        <a:rPr lang="en-US" sz="1600" baseline="30000" dirty="0"/>
                        <a:t>th</a:t>
                      </a:r>
                      <a:r>
                        <a:rPr lang="en-US" sz="1600" dirty="0"/>
                        <a:t>  Nov.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27604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Piezo compensation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</a:t>
                      </a:r>
                      <a:r>
                        <a:rPr lang="en-US" sz="1600" baseline="30000" dirty="0"/>
                        <a:t>st</a:t>
                      </a:r>
                      <a:r>
                        <a:rPr lang="en-US" sz="1600" dirty="0"/>
                        <a:t>  – 3</a:t>
                      </a:r>
                      <a:r>
                        <a:rPr lang="en-US" sz="1600" baseline="30000" dirty="0"/>
                        <a:t>rd</a:t>
                      </a:r>
                      <a:r>
                        <a:rPr lang="en-US" sz="1600" dirty="0"/>
                        <a:t>  Dec.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First CM only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838902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Warm up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4</a:t>
                      </a:r>
                      <a:r>
                        <a:rPr lang="en-US" sz="1600" baseline="30000" dirty="0"/>
                        <a:t>th</a:t>
                      </a:r>
                      <a:r>
                        <a:rPr lang="en-US" sz="1600" dirty="0"/>
                        <a:t> Dec.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63540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48745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4">
            <a:extLst>
              <a:ext uri="{FF2B5EF4-FFF2-40B4-BE49-F238E27FC236}">
                <a16:creationId xmlns:a16="http://schemas.microsoft.com/office/drawing/2014/main" id="{54149AD1-8CE7-45AB-A47E-BBD1B118CBE9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1524000" y="20520"/>
            <a:ext cx="9143280" cy="1404360"/>
          </a:xfrm>
          <a:prstGeom prst="rect">
            <a:avLst/>
          </a:prstGeom>
          <a:ln>
            <a:noFill/>
          </a:ln>
        </p:spPr>
      </p:pic>
      <p:pic>
        <p:nvPicPr>
          <p:cNvPr id="4" name="Picture 13">
            <a:extLst>
              <a:ext uri="{FF2B5EF4-FFF2-40B4-BE49-F238E27FC236}">
                <a16:creationId xmlns:a16="http://schemas.microsoft.com/office/drawing/2014/main" id="{0AFC6E10-237D-4DF1-BC71-26408AFB20C2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7896360" y="74520"/>
            <a:ext cx="2591640" cy="1266120"/>
          </a:xfrm>
          <a:prstGeom prst="rect">
            <a:avLst/>
          </a:prstGeom>
          <a:ln>
            <a:noFill/>
          </a:ln>
        </p:spPr>
      </p:pic>
      <p:sp>
        <p:nvSpPr>
          <p:cNvPr id="5" name="タイトル 1">
            <a:extLst>
              <a:ext uri="{FF2B5EF4-FFF2-40B4-BE49-F238E27FC236}">
                <a16:creationId xmlns:a16="http://schemas.microsoft.com/office/drawing/2014/main" id="{65E44559-1D87-4563-8BC0-486021B43699}"/>
              </a:ext>
            </a:extLst>
          </p:cNvPr>
          <p:cNvSpPr txBox="1">
            <a:spLocks/>
          </p:cNvSpPr>
          <p:nvPr/>
        </p:nvSpPr>
        <p:spPr>
          <a:xfrm>
            <a:off x="4110606" y="623690"/>
            <a:ext cx="3263318" cy="5172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1" lang="en-US" altLang="ja-JP" dirty="0"/>
              <a:t>Shift for CM test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9076A7A-5388-4DEE-A5C8-3550B4E7F42A}"/>
              </a:ext>
            </a:extLst>
          </p:cNvPr>
          <p:cNvSpPr/>
          <p:nvPr/>
        </p:nvSpPr>
        <p:spPr>
          <a:xfrm>
            <a:off x="1319364" y="1826606"/>
            <a:ext cx="782463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6470" indent="-285750">
              <a:buFont typeface="Wingdings" panose="05000000000000000000" pitchFamily="2" charset="2"/>
              <a:buChar char="Ø"/>
            </a:pPr>
            <a:r>
              <a:rPr lang="sv-S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Operation </a:t>
            </a:r>
            <a:r>
              <a:rPr lang="sv-S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related</a:t>
            </a:r>
            <a:r>
              <a:rPr lang="sv-S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 to FPC conditioning: Auto-conditioning 24/7</a:t>
            </a:r>
          </a:p>
          <a:p>
            <a:pPr marL="286470" indent="-285750">
              <a:buFont typeface="Wingdings" panose="05000000000000000000" pitchFamily="2" charset="2"/>
              <a:buChar char="Ø"/>
            </a:pPr>
            <a:r>
              <a:rPr lang="sv-S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Operation </a:t>
            </a:r>
            <a:r>
              <a:rPr lang="sv-S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related</a:t>
            </a:r>
            <a:r>
              <a:rPr lang="sv-S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 to </a:t>
            </a:r>
            <a:r>
              <a:rPr lang="sv-S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cavity</a:t>
            </a:r>
            <a:r>
              <a:rPr lang="sv-S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 RF test at </a:t>
            </a:r>
            <a:r>
              <a:rPr lang="sv-S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cold</a:t>
            </a:r>
            <a:r>
              <a:rPr lang="sv-S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 :  </a:t>
            </a:r>
            <a:r>
              <a:rPr lang="sv-S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only</a:t>
            </a:r>
            <a:r>
              <a:rPr lang="sv-S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 </a:t>
            </a:r>
            <a:r>
              <a:rPr lang="sv-S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during</a:t>
            </a:r>
            <a:r>
              <a:rPr lang="sv-S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 </a:t>
            </a:r>
            <a:r>
              <a:rPr lang="sv-S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working</a:t>
            </a:r>
            <a:r>
              <a:rPr lang="sv-S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 </a:t>
            </a:r>
            <a:r>
              <a:rPr lang="sv-S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hour</a:t>
            </a:r>
            <a:endParaRPr lang="sv-S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ea typeface="DejaVu Sans"/>
            </a:endParaRPr>
          </a:p>
          <a:p>
            <a:pPr marL="720"/>
            <a:endParaRPr lang="sv-S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ea typeface="DejaVu Sans"/>
            </a:endParaRPr>
          </a:p>
          <a:p>
            <a:pPr marL="286470" indent="-285750">
              <a:buFont typeface="Wingdings" panose="05000000000000000000" pitchFamily="2" charset="2"/>
              <a:buChar char="Ø"/>
            </a:pPr>
            <a:r>
              <a:rPr lang="sv-S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Two</a:t>
            </a:r>
            <a:r>
              <a:rPr lang="sv-S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 </a:t>
            </a:r>
            <a:r>
              <a:rPr lang="sv-S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shifts</a:t>
            </a:r>
            <a:r>
              <a:rPr lang="sv-S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 </a:t>
            </a:r>
            <a:r>
              <a:rPr lang="sv-S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are</a:t>
            </a:r>
            <a:r>
              <a:rPr lang="sv-S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 </a:t>
            </a:r>
            <a:r>
              <a:rPr lang="sv-S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need</a:t>
            </a:r>
            <a:r>
              <a:rPr lang="sv-S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? From 8 a.m. to 8 p.m. ?</a:t>
            </a:r>
          </a:p>
          <a:p>
            <a:pPr marL="743670" lvl="1" indent="-285750">
              <a:buFont typeface="Wingdings" panose="05000000000000000000" pitchFamily="2" charset="2"/>
              <a:buChar char="ü"/>
            </a:pPr>
            <a:r>
              <a:rPr lang="sv-S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8 a.m. to 4 </a:t>
            </a:r>
            <a:r>
              <a:rPr lang="sv-S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p.m</a:t>
            </a:r>
            <a:r>
              <a:rPr lang="sv-S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?</a:t>
            </a:r>
          </a:p>
          <a:p>
            <a:pPr marL="743670" lvl="1" indent="-285750">
              <a:buFont typeface="Wingdings" panose="05000000000000000000" pitchFamily="2" charset="2"/>
              <a:buChar char="ü"/>
            </a:pPr>
            <a:r>
              <a:rPr lang="sv-S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1 p.m. to 8 </a:t>
            </a:r>
            <a:r>
              <a:rPr lang="sv-S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p.m</a:t>
            </a:r>
            <a:r>
              <a:rPr lang="sv-S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?</a:t>
            </a:r>
          </a:p>
          <a:p>
            <a:pPr marL="743670" lvl="1" indent="-285750">
              <a:buFont typeface="Wingdings" panose="05000000000000000000" pitchFamily="2" charset="2"/>
              <a:buChar char="ü"/>
            </a:pPr>
            <a:r>
              <a:rPr lang="sv-S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On call?</a:t>
            </a:r>
          </a:p>
          <a:p>
            <a:pPr marL="286470" indent="-285750">
              <a:buFont typeface="Wingdings" panose="05000000000000000000" pitchFamily="2" charset="2"/>
              <a:buChar char="Ø"/>
            </a:pPr>
            <a:endParaRPr lang="sv-S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ea typeface="DejaVu Sans"/>
            </a:endParaRPr>
          </a:p>
          <a:p>
            <a:pPr marL="286470" indent="-285750">
              <a:buFont typeface="Wingdings" panose="05000000000000000000" pitchFamily="2" charset="2"/>
              <a:buChar char="Ø"/>
            </a:pPr>
            <a:r>
              <a:rPr lang="en-US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Each shift need at least : </a:t>
            </a:r>
          </a:p>
          <a:p>
            <a:pPr marL="743670" lvl="1" indent="-285750">
              <a:buFont typeface="Wingdings" panose="05000000000000000000" pitchFamily="2" charset="2"/>
              <a:buChar char="ü"/>
            </a:pPr>
            <a:r>
              <a:rPr lang="sv-S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RF expert  × 1</a:t>
            </a:r>
          </a:p>
          <a:p>
            <a:pPr marL="743670" lvl="1" indent="-285750">
              <a:buFont typeface="Wingdings" panose="05000000000000000000" pitchFamily="2" charset="2"/>
              <a:buChar char="ü"/>
            </a:pPr>
            <a:r>
              <a:rPr lang="sv-S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LLRF expert × 1</a:t>
            </a:r>
          </a:p>
          <a:p>
            <a:pPr marL="743670" lvl="1" indent="-285750">
              <a:buFont typeface="Wingdings" panose="05000000000000000000" pitchFamily="2" charset="2"/>
              <a:buChar char="ü"/>
            </a:pPr>
            <a:r>
              <a:rPr lang="sv-S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High</a:t>
            </a:r>
            <a:r>
              <a:rPr lang="sv-S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 </a:t>
            </a:r>
            <a:r>
              <a:rPr lang="sv-S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power</a:t>
            </a:r>
            <a:r>
              <a:rPr lang="sv-S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 station expert  × 1</a:t>
            </a:r>
          </a:p>
          <a:p>
            <a:pPr marL="743670" lvl="1" indent="-285750">
              <a:buFont typeface="Wingdings" panose="05000000000000000000" pitchFamily="2" charset="2"/>
              <a:buChar char="ü"/>
            </a:pPr>
            <a:r>
              <a:rPr lang="sv-S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Cryogenic</a:t>
            </a:r>
            <a:r>
              <a:rPr lang="sv-S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 operator × 1</a:t>
            </a:r>
          </a:p>
          <a:p>
            <a:pPr marL="743670" lvl="1" indent="-285750">
              <a:buFont typeface="Wingdings" panose="05000000000000000000" pitchFamily="2" charset="2"/>
              <a:buChar char="ü"/>
            </a:pPr>
            <a:endParaRPr lang="sv-S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ea typeface="DejaVu Sans"/>
            </a:endParaRPr>
          </a:p>
          <a:p>
            <a:pPr marL="286470" indent="-285750">
              <a:buFont typeface="Wingdings" panose="05000000000000000000" pitchFamily="2" charset="2"/>
              <a:buChar char="Ø"/>
            </a:pPr>
            <a:r>
              <a:rPr lang="sv-S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Preference</a:t>
            </a:r>
            <a:r>
              <a:rPr lang="sv-S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 for the </a:t>
            </a:r>
            <a:r>
              <a:rPr lang="sv-S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shift</a:t>
            </a:r>
            <a:r>
              <a:rPr lang="sv-S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?</a:t>
            </a:r>
          </a:p>
          <a:p>
            <a:pPr marL="286470" indent="-285750">
              <a:buFont typeface="Wingdings" panose="05000000000000000000" pitchFamily="2" charset="2"/>
              <a:buChar char="Ø"/>
            </a:pPr>
            <a:endParaRPr lang="sv-S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ea typeface="DejaVu Sans"/>
            </a:endParaRPr>
          </a:p>
        </p:txBody>
      </p:sp>
    </p:spTree>
    <p:extLst>
      <p:ext uri="{BB962C8B-B14F-4D97-AF65-F5344CB8AC3E}">
        <p14:creationId xmlns:p14="http://schemas.microsoft.com/office/powerpoint/2010/main" val="16330722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12666</TotalTime>
  <Words>497</Words>
  <Application>Microsoft Office PowerPoint</Application>
  <PresentationFormat>Widescreen</PresentationFormat>
  <Paragraphs>157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7" baseType="lpstr">
      <vt:lpstr>DejaVu Sans</vt:lpstr>
      <vt:lpstr>DengXian</vt:lpstr>
      <vt:lpstr>SimSun</vt:lpstr>
      <vt:lpstr>游ゴシック Light</vt:lpstr>
      <vt:lpstr>Arial</vt:lpstr>
      <vt:lpstr>Calibri</vt:lpstr>
      <vt:lpstr>Calibri Light</vt:lpstr>
      <vt:lpstr>Times</vt:lpstr>
      <vt:lpstr>Times New Roman</vt:lpstr>
      <vt:lpstr>Wingdings</vt:lpstr>
      <vt:lpstr>Office Theme</vt:lpstr>
      <vt:lpstr> To do list</vt:lpstr>
      <vt:lpstr>Series CM</vt:lpstr>
      <vt:lpstr>PowerPoint Presentation</vt:lpstr>
      <vt:lpstr>PowerPoint Presentation</vt:lpstr>
      <vt:lpstr>Preliminary time plan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RF test result of   the prototype spoke CM</dc:title>
  <dc:creator>Han Li</dc:creator>
  <cp:lastModifiedBy>Han Li</cp:lastModifiedBy>
  <cp:revision>117</cp:revision>
  <dcterms:created xsi:type="dcterms:W3CDTF">2019-07-23T13:08:18Z</dcterms:created>
  <dcterms:modified xsi:type="dcterms:W3CDTF">2020-11-05T12:52:45Z</dcterms:modified>
</cp:coreProperties>
</file>