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76" r:id="rId4"/>
    <p:sldId id="263" r:id="rId5"/>
    <p:sldId id="351" r:id="rId6"/>
    <p:sldId id="266" r:id="rId7"/>
    <p:sldId id="267" r:id="rId8"/>
    <p:sldId id="343" r:id="rId9"/>
    <p:sldId id="352" r:id="rId10"/>
    <p:sldId id="348" r:id="rId11"/>
    <p:sldId id="262" r:id="rId12"/>
    <p:sldId id="349" r:id="rId13"/>
    <p:sldId id="324" r:id="rId14"/>
    <p:sldId id="321" r:id="rId15"/>
    <p:sldId id="353" r:id="rId16"/>
    <p:sldId id="354" r:id="rId17"/>
    <p:sldId id="273" r:id="rId18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FF0000"/>
    <a:srgbClr val="EAEAEA"/>
    <a:srgbClr val="990000"/>
    <a:srgbClr val="808080"/>
    <a:srgbClr val="CC6600"/>
    <a:srgbClr val="666666"/>
    <a:srgbClr val="96969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7" autoAdjust="0"/>
  </p:normalViewPr>
  <p:slideViewPr>
    <p:cSldViewPr snapToGrid="0">
      <p:cViewPr varScale="1">
        <p:scale>
          <a:sx n="88" d="100"/>
          <a:sy n="88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4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7F84A2-DAB2-4A1B-AEF8-BA332DB53D02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D2AAAE-21D9-4D4A-A02F-12509D3B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84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04E969-0D75-43DD-9C0A-EE3F0955D41A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4C62D-8EB2-4CA5-9EC1-10B529959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99612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0D1BB-5FC8-4BF5-99A4-8577D322604C}" type="slidenum">
              <a:rPr lang="sv-SE" smtClean="0">
                <a:latin typeface="Arial" pitchFamily="34" charset="0"/>
              </a:rPr>
              <a:pPr/>
              <a:t>1</a:t>
            </a:fld>
            <a:endParaRPr lang="sv-SE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42724EF-2E8A-4BAD-9D41-6AF557C1F26F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E0D8908-3B12-416F-AFBE-55C6DFAC1875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75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E218EC1-09B3-460A-9A8A-C8105BBA20BE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655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DDAB1A7-98F0-4241-9ABA-A9D69F4B2A45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8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4E4DA35-DBA9-456E-A852-7C2C6983A331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7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5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514D2A-2853-4941-9AE8-F9B8998F96D4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78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E058BCA-1128-4515-B5F4-22937378C02A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69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F2BC2EB-BC85-40A8-AED3-C92A1AC01C4D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35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E45C4C-30CE-41C0-9609-3690C6B1D325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62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3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4B83067-23A6-455C-8573-0205F1153D83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14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013E092-348C-41C3-9ECC-877CC3C8C5F3}" type="datetime3">
              <a:rPr lang="en-US" smtClean="0"/>
              <a:t>10 November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57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" y="3429000"/>
            <a:ext cx="5430929" cy="342900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775" y="2663825"/>
            <a:ext cx="3451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8126"/>
            <a:ext cx="7772400" cy="1092200"/>
          </a:xfrm>
        </p:spPr>
        <p:txBody>
          <a:bodyPr anchor="ctr" anchorCtr="1"/>
          <a:lstStyle>
            <a:lvl1pPr>
              <a:defRPr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2942"/>
            <a:ext cx="6400800" cy="2836190"/>
          </a:xfrm>
        </p:spPr>
        <p:txBody>
          <a:bodyPr/>
          <a:lstStyle>
            <a:lvl1pPr marL="0" indent="0" algn="ctr">
              <a:buFontTx/>
              <a:buNone/>
              <a:defRPr sz="2800" smtClean="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120775" cy="268287"/>
          </a:xfrm>
        </p:spPr>
        <p:txBody>
          <a:bodyPr/>
          <a:lstStyle>
            <a:lvl1pPr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10-Nov-2020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6584" y="6453188"/>
            <a:ext cx="6535236" cy="268287"/>
          </a:xfrm>
        </p:spPr>
        <p:txBody>
          <a:bodyPr/>
          <a:lstStyle>
            <a:lvl1pPr algn="ctr"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>
                <a:ln w="3175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96B9800-FFB1-49BB-894A-B8FD25B1420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Picture 13" descr="FREIA_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903" y="0"/>
            <a:ext cx="2850340" cy="1394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520521"/>
            <a:ext cx="7772400" cy="1500187"/>
          </a:xfrm>
        </p:spPr>
        <p:txBody>
          <a:bodyPr anchor="t"/>
          <a:lstStyle>
            <a:lvl1pPr marL="0" indent="0">
              <a:buNone/>
              <a:defRPr sz="3200" b="1" cap="all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3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10-Nov-2020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705C-5BB8-482B-909E-E63E63959B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933793"/>
            <a:ext cx="4123630" cy="504056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437849"/>
            <a:ext cx="4127747" cy="4871471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933793"/>
            <a:ext cx="4060334" cy="504056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437849"/>
            <a:ext cx="4060334" cy="4871471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AF3A-B3B3-4722-8E5E-C6C15FFB59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4714-94E1-4128-9837-EF88BF2624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B188-573B-438A-8008-D3FCB513CF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DEF2-3B40-4EBD-A75F-93512DC75E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10-Nov-2020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Roger Ruber - The FREIA Laboratory - Infrastructure and Resources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1" name="Picture 10" descr="FREIA_logo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9388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5349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720725" indent="-1857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898525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10297"/>
            <a:ext cx="7772400" cy="1211132"/>
          </a:xfrm>
          <a:noFill/>
        </p:spPr>
        <p:txBody>
          <a:bodyPr anchorCtr="0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FREIA Laboratory</a:t>
            </a:r>
            <a:br>
              <a:rPr lang="en-US" dirty="0"/>
            </a:br>
            <a:r>
              <a:rPr lang="en-US" sz="1800" b="1" dirty="0">
                <a:solidFill>
                  <a:schemeClr val="tx1"/>
                </a:solidFill>
              </a:rPr>
              <a:t>Facility for Research Instrumentation and Accelerator Development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Department of Physics and Astronomy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6077" y="2863312"/>
            <a:ext cx="8872695" cy="1739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b="1" dirty="0">
                <a:solidFill>
                  <a:srgbClr val="0000FF"/>
                </a:solidFill>
              </a:rPr>
              <a:t>Overview of</a:t>
            </a:r>
          </a:p>
          <a:p>
            <a:pPr>
              <a:lnSpc>
                <a:spcPct val="90000"/>
              </a:lnSpc>
            </a:pPr>
            <a:r>
              <a:rPr lang="en-GB" sz="4000" b="1" dirty="0">
                <a:solidFill>
                  <a:srgbClr val="0000FF"/>
                </a:solidFill>
              </a:rPr>
              <a:t>Infrastructure and Resources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36076" y="4326904"/>
            <a:ext cx="8872695" cy="15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5000"/>
              </a:spcBef>
              <a:spcAft>
                <a:spcPct val="0"/>
              </a:spcAft>
              <a:buFontTx/>
              <a:buNone/>
              <a:defRPr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810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44613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0815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kern="0" dirty="0">
                <a:solidFill>
                  <a:srgbClr val="808080"/>
                </a:solidFill>
              </a:rPr>
              <a:t>Roger Ruber</a:t>
            </a:r>
          </a:p>
          <a:p>
            <a:pPr>
              <a:lnSpc>
                <a:spcPct val="90000"/>
              </a:lnSpc>
            </a:pPr>
            <a:r>
              <a:rPr lang="en-US" b="1" kern="0" dirty="0">
                <a:solidFill>
                  <a:srgbClr val="808080"/>
                </a:solidFill>
              </a:rPr>
              <a:t>for the FREIA Team </a:t>
            </a:r>
          </a:p>
          <a:p>
            <a:pPr>
              <a:lnSpc>
                <a:spcPct val="90000"/>
              </a:lnSpc>
            </a:pPr>
            <a:r>
              <a:rPr lang="en-US" i="1" kern="0" dirty="0">
                <a:solidFill>
                  <a:srgbClr val="990000"/>
                </a:solidFill>
              </a:rPr>
              <a:t>Uppsala, 10 November 2020</a:t>
            </a:r>
          </a:p>
          <a:p>
            <a:pPr>
              <a:lnSpc>
                <a:spcPct val="90000"/>
              </a:lnSpc>
            </a:pPr>
            <a:r>
              <a:rPr lang="sv-SE" i="1" kern="0" dirty="0">
                <a:solidFill>
                  <a:srgbClr val="990000"/>
                </a:solidFill>
              </a:rPr>
              <a:t>SAC meeting on Ångström FEL</a:t>
            </a:r>
            <a:endParaRPr lang="en-US" i="1" kern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Cryomodule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FF"/>
                </a:solidFill>
              </a:rPr>
              <a:t>ESS Prototype cryomodule (2019)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RF conditioning</a:t>
            </a:r>
          </a:p>
          <a:p>
            <a:pPr lvl="2"/>
            <a:r>
              <a:rPr lang="en-GB" dirty="0"/>
              <a:t>~3 days/cavity at warm</a:t>
            </a:r>
          </a:p>
          <a:p>
            <a:pPr lvl="2"/>
            <a:r>
              <a:rPr lang="en-US" dirty="0"/>
              <a:t>MP bands were consistent with HNOSS test</a:t>
            </a:r>
          </a:p>
          <a:p>
            <a:pPr lvl="3"/>
            <a:r>
              <a:rPr lang="en-US" sz="1400" dirty="0"/>
              <a:t>strength depends on pulse length, </a:t>
            </a:r>
          </a:p>
          <a:p>
            <a:pPr lvl="3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/2</a:t>
            </a:r>
            <a:r>
              <a:rPr lang="en-US" sz="1400" baseline="30000" dirty="0"/>
              <a:t>nd</a:t>
            </a:r>
            <a:r>
              <a:rPr lang="en-US" sz="1400" dirty="0"/>
              <a:t> conditioning</a:t>
            </a:r>
            <a:r>
              <a:rPr lang="mr-IN" sz="1400" dirty="0"/>
              <a:t>…</a:t>
            </a:r>
            <a:endParaRPr lang="en-GB" sz="1400" dirty="0"/>
          </a:p>
          <a:p>
            <a:pPr lvl="2"/>
            <a:r>
              <a:rPr lang="en-GB" dirty="0"/>
              <a:t>no activity at cold</a:t>
            </a:r>
            <a:endParaRPr lang="en-US" dirty="0"/>
          </a:p>
          <a:p>
            <a:pPr lvl="1"/>
            <a:r>
              <a:rPr lang="en-GB" dirty="0">
                <a:solidFill>
                  <a:srgbClr val="0000FF"/>
                </a:solidFill>
              </a:rPr>
              <a:t>Cavity performance</a:t>
            </a:r>
          </a:p>
          <a:p>
            <a:pPr lvl="2"/>
            <a:r>
              <a:rPr lang="en-GB" dirty="0" err="1"/>
              <a:t>multipacting</a:t>
            </a:r>
            <a:r>
              <a:rPr lang="en-GB" dirty="0"/>
              <a:t> regions similar as test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Hnoss</a:t>
            </a:r>
            <a:r>
              <a:rPr lang="en-GB" dirty="0"/>
              <a:t>:</a:t>
            </a:r>
          </a:p>
          <a:p>
            <a:pPr lvl="3"/>
            <a:r>
              <a:rPr lang="en-GB" sz="1400" dirty="0"/>
              <a:t>2-3; 4-5; 7-8 MV/m</a:t>
            </a:r>
          </a:p>
          <a:p>
            <a:pPr lvl="2"/>
            <a:r>
              <a:rPr lang="en-GB" dirty="0"/>
              <a:t>Q0 higher than ESS goal</a:t>
            </a:r>
          </a:p>
          <a:p>
            <a:pPr lvl="2"/>
            <a:r>
              <a:rPr lang="en-GB" dirty="0"/>
              <a:t>frequency sensitivity 28 Hz/mbar</a:t>
            </a:r>
          </a:p>
          <a:p>
            <a:r>
              <a:rPr lang="en-GB" b="1" dirty="0">
                <a:solidFill>
                  <a:srgbClr val="0000FF"/>
                </a:solidFill>
              </a:rPr>
              <a:t>ESS Series cryomodules (2020-2022)</a:t>
            </a:r>
          </a:p>
          <a:p>
            <a:pPr lvl="1"/>
            <a:r>
              <a:rPr lang="en-GB" dirty="0"/>
              <a:t>13 cryomodules, </a:t>
            </a:r>
            <a:r>
              <a:rPr lang="en-GB" dirty="0">
                <a:highlight>
                  <a:srgbClr val="FFFF00"/>
                </a:highlight>
              </a:rPr>
              <a:t>1</a:t>
            </a:r>
            <a:r>
              <a:rPr lang="en-GB" baseline="30000" dirty="0">
                <a:highlight>
                  <a:srgbClr val="FFFF00"/>
                </a:highlight>
              </a:rPr>
              <a:t>st</a:t>
            </a:r>
            <a:r>
              <a:rPr lang="en-GB" dirty="0">
                <a:highlight>
                  <a:srgbClr val="FFFF00"/>
                </a:highlight>
              </a:rPr>
              <a:t> arrived 19-Oct</a:t>
            </a:r>
          </a:p>
          <a:p>
            <a:pPr lvl="1"/>
            <a:r>
              <a:rPr lang="en-GB" dirty="0"/>
              <a:t>6-8 weeks turn-over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534" y="981075"/>
            <a:ext cx="3459206" cy="2594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BC7C3-9D43-4B8F-B8D3-716DC7422A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330" y="3719943"/>
            <a:ext cx="3852207" cy="249988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0C27EF7-1BA9-4AE0-B331-5B6BE15B5CF2}"/>
              </a:ext>
            </a:extLst>
          </p:cNvPr>
          <p:cNvGrpSpPr/>
          <p:nvPr/>
        </p:nvGrpSpPr>
        <p:grpSpPr>
          <a:xfrm>
            <a:off x="3602465" y="2745416"/>
            <a:ext cx="1831504" cy="683584"/>
            <a:chOff x="76199" y="3697066"/>
            <a:chExt cx="4419600" cy="774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4C89C8-F6AA-4B94-98C4-8D75DFD76339}"/>
                </a:ext>
              </a:extLst>
            </p:cNvPr>
            <p:cNvSpPr txBox="1"/>
            <p:nvPr/>
          </p:nvSpPr>
          <p:spPr>
            <a:xfrm>
              <a:off x="76201" y="3697066"/>
              <a:ext cx="4419598" cy="77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H. Li et al, </a:t>
              </a:r>
            </a:p>
            <a:p>
              <a:r>
                <a:rPr lang="sv-SE" sz="1000" dirty="0"/>
                <a:t>FREIA </a:t>
              </a:r>
              <a:r>
                <a:rPr lang="sv-SE" sz="1000" dirty="0" err="1"/>
                <a:t>Report</a:t>
              </a:r>
              <a:r>
                <a:rPr lang="sv-SE" sz="1000" dirty="0"/>
                <a:t> 2019/08</a:t>
              </a:r>
            </a:p>
            <a:p>
              <a:r>
                <a:rPr lang="en-GB" sz="1000" dirty="0"/>
                <a:t>urn:nbn:se:uu:diva-409815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4A3D33-086A-4516-9869-99D328F267A6}"/>
                </a:ext>
              </a:extLst>
            </p:cNvPr>
            <p:cNvSpPr/>
            <p:nvPr/>
          </p:nvSpPr>
          <p:spPr>
            <a:xfrm>
              <a:off x="76199" y="3705024"/>
              <a:ext cx="4419600" cy="629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2" descr="File:ESS Logo Frugal Blue cmyk.png">
            <a:extLst>
              <a:ext uri="{FF2B5EF4-FFF2-40B4-BE49-F238E27FC236}">
                <a16:creationId xmlns:a16="http://schemas.microsoft.com/office/drawing/2014/main" id="{A3BBFC74-B10C-4AFA-B28B-66F198E7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327" y="114175"/>
            <a:ext cx="1305758" cy="7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8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Power RF Amplifiers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4750317"/>
            <a:ext cx="4307307" cy="1559002"/>
          </a:xfrm>
        </p:spPr>
        <p:txBody>
          <a:bodyPr/>
          <a:lstStyle/>
          <a:p>
            <a:r>
              <a:rPr lang="en-GB" b="1" dirty="0"/>
              <a:t>400 kW pulsed (352 MHz)</a:t>
            </a:r>
          </a:p>
          <a:p>
            <a:pPr lvl="1"/>
            <a:r>
              <a:rPr lang="en-GB" dirty="0"/>
              <a:t>2 stations, each 2 tetrodes TH595(A)</a:t>
            </a:r>
          </a:p>
          <a:p>
            <a:pPr lvl="1"/>
            <a:r>
              <a:rPr lang="en-GB" dirty="0"/>
              <a:t>3.5 </a:t>
            </a:r>
            <a:r>
              <a:rPr lang="en-GB" dirty="0" err="1"/>
              <a:t>ms</a:t>
            </a:r>
            <a:r>
              <a:rPr lang="en-GB" dirty="0"/>
              <a:t>, 14-28 Hz</a:t>
            </a:r>
          </a:p>
          <a:p>
            <a:pPr lvl="1"/>
            <a:r>
              <a:rPr lang="en-GB" dirty="0"/>
              <a:t>developed for ESS project</a:t>
            </a:r>
            <a:endParaRPr lang="en-GB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0D8C563-5049-4416-8E83-348AF795E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40" y="3035423"/>
            <a:ext cx="2119632" cy="3235034"/>
          </a:xfrm>
          <a:ln w="12700">
            <a:solidFill>
              <a:schemeClr val="bg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1705C-5BB8-482B-909E-E63E63959BD2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pic>
        <p:nvPicPr>
          <p:cNvPr id="8" name="Picture 2" descr="http://ess-rf-systems.web.cern.ch/ess-rf-systems/photos/20150627/P10103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76" y="933822"/>
            <a:ext cx="2939662" cy="19508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181" y="2667103"/>
            <a:ext cx="2985819" cy="19390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pic>
        <p:nvPicPr>
          <p:cNvPr id="18" name="Picture 3" descr="U:\Freia\freia-drop\08 Equipment\RFsource01_Electrosys\07 Installation FREIA\Acceptance Test\P101036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3924" y="3951171"/>
            <a:ext cx="1620000" cy="143359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194" y="927966"/>
            <a:ext cx="2475730" cy="18567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180" y="1675158"/>
            <a:ext cx="2868325" cy="2151243"/>
          </a:xfrm>
          <a:prstGeom prst="rect">
            <a:avLst/>
          </a:prstGeom>
        </p:spPr>
      </p:pic>
      <p:pic>
        <p:nvPicPr>
          <p:cNvPr id="14" name="Picture 2" descr="File:ESS Logo Frugal Blue cmyk.png">
            <a:extLst>
              <a:ext uri="{FF2B5EF4-FFF2-40B4-BE49-F238E27FC236}">
                <a16:creationId xmlns:a16="http://schemas.microsoft.com/office/drawing/2014/main" id="{8533F8C9-CA6F-4508-9C02-176BE9FF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327" y="114175"/>
            <a:ext cx="1305758" cy="7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3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61748-250F-425E-AF83-8A3FF53A4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Transistor Amplifiers 352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78625-F2C6-41F5-BB44-9DA05088E8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8 modules, 10.5 kW</a:t>
            </a:r>
          </a:p>
          <a:p>
            <a:r>
              <a:rPr lang="en-US" dirty="0"/>
              <a:t>69% efficiency </a:t>
            </a:r>
          </a:p>
          <a:p>
            <a:pPr lvl="1"/>
            <a:r>
              <a:rPr lang="en-US" dirty="0"/>
              <a:t>pulsed 14 Hz, 3.5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ACECF-6980-4E1C-9D02-464BD249B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Compact Combiners 352 MHz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80DB19-6953-4F43-B635-FE0C388EEC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Cavity combiner</a:t>
            </a:r>
          </a:p>
          <a:p>
            <a:pPr lvl="1"/>
            <a:r>
              <a:rPr lang="en-US" dirty="0"/>
              <a:t>200 kW, 12 input ports</a:t>
            </a:r>
          </a:p>
          <a:p>
            <a:pPr lvl="1"/>
            <a:r>
              <a:rPr lang="en-US" dirty="0"/>
              <a:t>0.2% insertion loss</a:t>
            </a:r>
          </a:p>
          <a:p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</a:t>
            </a:r>
            <a:r>
              <a:rPr lang="en-US"/>
              <a:t>lanar Gysel combiner</a:t>
            </a:r>
          </a:p>
          <a:p>
            <a:pPr lvl="1"/>
            <a:r>
              <a:rPr lang="en-US" dirty="0"/>
              <a:t>10 kW, 8 inputs </a:t>
            </a:r>
          </a:p>
          <a:p>
            <a:pPr lvl="1"/>
            <a:r>
              <a:rPr lang="en-US" dirty="0"/>
              <a:t>line coupling </a:t>
            </a:r>
            <a:br>
              <a:rPr lang="en-US" dirty="0"/>
            </a:br>
            <a:r>
              <a:rPr lang="en-US" dirty="0"/>
              <a:t>compensates </a:t>
            </a:r>
            <a:br>
              <a:rPr lang="en-US" dirty="0"/>
            </a:br>
            <a:r>
              <a:rPr lang="en-US" dirty="0"/>
              <a:t>parasitic coupling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BD4134-97A2-4C16-998B-FC9025FC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RF Amplifier R&amp;D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EBBB0-68BD-4753-A22E-DAFB301A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A97AD-003B-449A-AC1F-CA2C18C3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D7128-9164-47D0-8552-005BBED7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FAF3A-B3B3-4722-8E5E-C6C15FFB5979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pic>
        <p:nvPicPr>
          <p:cNvPr id="10" name="Picture 9" descr="C:\DATA\WORK\UU\- FREIA\6 power - 10kW\16 05 15 - mounting the amplifier\20160513_184000.jpg">
            <a:extLst>
              <a:ext uri="{FF2B5EF4-FFF2-40B4-BE49-F238E27FC236}">
                <a16:creationId xmlns:a16="http://schemas.microsoft.com/office/drawing/2014/main" id="{60AD2C1A-362C-4389-B1E3-E65F2238F6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0144" y="3894669"/>
            <a:ext cx="2924114" cy="2192924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10" descr="C:\DATA\WORK\UU\- FREIA\Picture1.jpg">
            <a:extLst>
              <a:ext uri="{FF2B5EF4-FFF2-40B4-BE49-F238E27FC236}">
                <a16:creationId xmlns:a16="http://schemas.microsoft.com/office/drawing/2014/main" id="{C0EBD482-FFAE-42C5-9C52-5524EFF71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4138" y="2725853"/>
            <a:ext cx="1925885" cy="257943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7427DA-AD1D-4FBA-ABF9-958B13E0C0A5}"/>
              </a:ext>
            </a:extLst>
          </p:cNvPr>
          <p:cNvGrpSpPr/>
          <p:nvPr/>
        </p:nvGrpSpPr>
        <p:grpSpPr>
          <a:xfrm>
            <a:off x="3048264" y="5401119"/>
            <a:ext cx="1553650" cy="553999"/>
            <a:chOff x="76200" y="3697069"/>
            <a:chExt cx="4419600" cy="9078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D8A55C-5277-4B50-A781-B6398726FE5E}"/>
                </a:ext>
              </a:extLst>
            </p:cNvPr>
            <p:cNvSpPr txBox="1"/>
            <p:nvPr/>
          </p:nvSpPr>
          <p:spPr>
            <a:xfrm>
              <a:off x="76200" y="3697069"/>
              <a:ext cx="4419600" cy="90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L. Hoang Duc et al. </a:t>
              </a:r>
              <a:br>
                <a:rPr lang="en-GB" sz="1000"/>
              </a:br>
              <a:r>
                <a:rPr lang="en-US" sz="1000"/>
                <a:t>Rev. </a:t>
              </a:r>
              <a:r>
                <a:rPr lang="en-US" sz="1000" dirty="0"/>
                <a:t>Sci. Instr. Vol. 90, </a:t>
              </a:r>
              <a:br>
                <a:rPr lang="en-US" sz="1000" dirty="0"/>
              </a:br>
              <a:r>
                <a:rPr lang="en-US" sz="1000" dirty="0"/>
                <a:t>2019 (104707).</a:t>
              </a:r>
              <a:endParaRPr lang="en-GB" sz="10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EAD4C-2A80-4374-8A0A-E8478A4666AC}"/>
                </a:ext>
              </a:extLst>
            </p:cNvPr>
            <p:cNvSpPr/>
            <p:nvPr/>
          </p:nvSpPr>
          <p:spPr>
            <a:xfrm>
              <a:off x="76200" y="3705022"/>
              <a:ext cx="4343400" cy="8999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47D6C9E-41BA-4145-8611-B651E19BFF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5" t="8705" r="10345" b="4157"/>
          <a:stretch/>
        </p:blipFill>
        <p:spPr>
          <a:xfrm>
            <a:off x="250825" y="2499481"/>
            <a:ext cx="2392502" cy="1972765"/>
          </a:xfrm>
          <a:prstGeom prst="rect">
            <a:avLst/>
          </a:prstGeom>
        </p:spPr>
      </p:pic>
      <p:pic>
        <p:nvPicPr>
          <p:cNvPr id="17" name="Picture 16" descr="\\wbi.nxp.com\Users3\nlv03802\data\BLF188XR\Yppsala university\Files for report\P1100198.JPG">
            <a:extLst>
              <a:ext uri="{FF2B5EF4-FFF2-40B4-BE49-F238E27FC236}">
                <a16:creationId xmlns:a16="http://schemas.microsoft.com/office/drawing/2014/main" id="{F9FC97B5-E396-4425-A1A8-E1BFF0F04019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1224" y="1552715"/>
            <a:ext cx="1639725" cy="98017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8" name="Picture 2" descr="C:\Science\backup_laptop\Paper&amp;IREdocs\2016\IEEE_combiner\IEEE_letters\manuscript_combiner\fig_2.jpg">
            <a:extLst>
              <a:ext uri="{FF2B5EF4-FFF2-40B4-BE49-F238E27FC236}">
                <a16:creationId xmlns:a16="http://schemas.microsoft.com/office/drawing/2014/main" id="{C43B90D7-2D5D-414E-90B9-926078CD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884" y="2307165"/>
            <a:ext cx="2289294" cy="19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C731C0-43DE-410C-86B3-A13394BC34FF}"/>
              </a:ext>
            </a:extLst>
          </p:cNvPr>
          <p:cNvGrpSpPr/>
          <p:nvPr/>
        </p:nvGrpSpPr>
        <p:grpSpPr>
          <a:xfrm>
            <a:off x="5004475" y="3650575"/>
            <a:ext cx="2101167" cy="564482"/>
            <a:chOff x="76200" y="3697068"/>
            <a:chExt cx="4419600" cy="6377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87896A-BA3E-4985-A3A0-69DFB1102416}"/>
                </a:ext>
              </a:extLst>
            </p:cNvPr>
            <p:cNvSpPr txBox="1"/>
            <p:nvPr/>
          </p:nvSpPr>
          <p:spPr>
            <a:xfrm>
              <a:off x="76200" y="3697068"/>
              <a:ext cx="4419600" cy="44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V. A. Goryashko et al.</a:t>
              </a:r>
              <a:br>
                <a:rPr lang="en-GB" sz="1000" dirty="0"/>
              </a:br>
              <a:r>
                <a:rPr lang="en-US" sz="1000" dirty="0"/>
                <a:t>IEEE Microwave and wireless components Letts, vol. 28, 2018.</a:t>
              </a:r>
              <a:endParaRPr lang="en-GB" sz="1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D89301-3BCF-4533-A5AE-AAAF49D01684}"/>
                </a:ext>
              </a:extLst>
            </p:cNvPr>
            <p:cNvSpPr/>
            <p:nvPr/>
          </p:nvSpPr>
          <p:spPr>
            <a:xfrm>
              <a:off x="76200" y="3705022"/>
              <a:ext cx="4343400" cy="629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A574F4-932B-43FA-921B-5A3713450C31}"/>
              </a:ext>
            </a:extLst>
          </p:cNvPr>
          <p:cNvGrpSpPr/>
          <p:nvPr/>
        </p:nvGrpSpPr>
        <p:grpSpPr>
          <a:xfrm>
            <a:off x="4887844" y="2434022"/>
            <a:ext cx="2177086" cy="1077929"/>
            <a:chOff x="1705494" y="3152577"/>
            <a:chExt cx="4648200" cy="2301438"/>
          </a:xfrm>
        </p:grpSpPr>
        <p:pic>
          <p:nvPicPr>
            <p:cNvPr id="23" name="Picture 2" descr="C:\Science\backup_laptop\Paper&amp;IREdocs\2016\IEEE_combiner\IEEE_letters\manuscript_combiner\fig_1.png">
              <a:extLst>
                <a:ext uri="{FF2B5EF4-FFF2-40B4-BE49-F238E27FC236}">
                  <a16:creationId xmlns:a16="http://schemas.microsoft.com/office/drawing/2014/main" id="{007691FB-B863-4AE6-BB57-83822F8AB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3153320"/>
              <a:ext cx="4648200" cy="216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ight Arrow 10">
              <a:extLst>
                <a:ext uri="{FF2B5EF4-FFF2-40B4-BE49-F238E27FC236}">
                  <a16:creationId xmlns:a16="http://schemas.microsoft.com/office/drawing/2014/main" id="{79B303AE-8761-40FC-BF1F-53452F049D70}"/>
                </a:ext>
              </a:extLst>
            </p:cNvPr>
            <p:cNvSpPr/>
            <p:nvPr/>
          </p:nvSpPr>
          <p:spPr>
            <a:xfrm rot="17040000">
              <a:off x="3840923" y="3593232"/>
              <a:ext cx="602829" cy="3593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3591EF-D301-4C5C-BB9F-B672EEDC9944}"/>
                </a:ext>
              </a:extLst>
            </p:cNvPr>
            <p:cNvSpPr txBox="1"/>
            <p:nvPr/>
          </p:nvSpPr>
          <p:spPr>
            <a:xfrm rot="900981">
              <a:off x="2882696" y="4912908"/>
              <a:ext cx="2148708" cy="35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FF"/>
                  </a:solidFill>
                </a:rPr>
                <a:t>Input RF power</a:t>
              </a:r>
              <a:endParaRPr lang="en-GB" sz="1000" dirty="0">
                <a:solidFill>
                  <a:srgbClr val="0000FF"/>
                </a:solidFill>
              </a:endParaRPr>
            </a:p>
          </p:txBody>
        </p:sp>
        <p:sp>
          <p:nvSpPr>
            <p:cNvPr id="26" name="Right Arrow 12">
              <a:extLst>
                <a:ext uri="{FF2B5EF4-FFF2-40B4-BE49-F238E27FC236}">
                  <a16:creationId xmlns:a16="http://schemas.microsoft.com/office/drawing/2014/main" id="{820998C9-B4F1-4109-A7F6-6A40C74E1DF6}"/>
                </a:ext>
              </a:extLst>
            </p:cNvPr>
            <p:cNvSpPr/>
            <p:nvPr/>
          </p:nvSpPr>
          <p:spPr>
            <a:xfrm rot="17040000">
              <a:off x="5280976" y="5277767"/>
              <a:ext cx="277678" cy="74818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13">
              <a:extLst>
                <a:ext uri="{FF2B5EF4-FFF2-40B4-BE49-F238E27FC236}">
                  <a16:creationId xmlns:a16="http://schemas.microsoft.com/office/drawing/2014/main" id="{2841FBC9-C053-4FF5-8409-4A26ACD141E4}"/>
                </a:ext>
              </a:extLst>
            </p:cNvPr>
            <p:cNvSpPr/>
            <p:nvPr/>
          </p:nvSpPr>
          <p:spPr>
            <a:xfrm rot="17040000">
              <a:off x="2069485" y="4363367"/>
              <a:ext cx="277678" cy="74818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DFFFB4-BCDE-4636-A3A9-383C7D358CDD}"/>
                </a:ext>
              </a:extLst>
            </p:cNvPr>
            <p:cNvSpPr txBox="1"/>
            <p:nvPr/>
          </p:nvSpPr>
          <p:spPr>
            <a:xfrm rot="903367">
              <a:off x="3073044" y="3152577"/>
              <a:ext cx="2413085" cy="35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Output RF power</a:t>
              </a:r>
              <a:endParaRPr lang="en-GB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9" name="Picture 3" descr="C:\Main\FREIA\Photos\2016-03-14\P1020005.JPG">
            <a:extLst>
              <a:ext uri="{FF2B5EF4-FFF2-40B4-BE49-F238E27FC236}">
                <a16:creationId xmlns:a16="http://schemas.microsoft.com/office/drawing/2014/main" id="{A3E4E5D5-1CF8-4403-B150-8C0AC5EA9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625"/>
                    </a14:imgEffect>
                    <a14:imgEffect>
                      <a14:saturation sat="49000"/>
                    </a14:imgEffect>
                    <a14:imgEffect>
                      <a14:brightnessContrast bright="4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7131" y="4583943"/>
            <a:ext cx="2001047" cy="173056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1937669-3237-45ED-B3B9-376759BA8998}"/>
              </a:ext>
            </a:extLst>
          </p:cNvPr>
          <p:cNvGrpSpPr/>
          <p:nvPr/>
        </p:nvGrpSpPr>
        <p:grpSpPr>
          <a:xfrm>
            <a:off x="4982952" y="5870192"/>
            <a:ext cx="2774895" cy="456251"/>
            <a:chOff x="76199" y="3697069"/>
            <a:chExt cx="4419601" cy="6377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3B24AC-01D4-4089-B11A-1FAE38C93131}"/>
                </a:ext>
              </a:extLst>
            </p:cNvPr>
            <p:cNvSpPr txBox="1"/>
            <p:nvPr/>
          </p:nvSpPr>
          <p:spPr>
            <a:xfrm>
              <a:off x="76200" y="3697069"/>
              <a:ext cx="4419600" cy="523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M. Jobs et al. </a:t>
              </a:r>
              <a:r>
                <a:rPr lang="en-US" sz="1000" dirty="0"/>
                <a:t>IEEE Trans. Components, Packaging Manufacturing Tech., vol. 8, 2018.</a:t>
              </a:r>
              <a:endParaRPr lang="en-GB" sz="1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6CFA73-CA1A-4F7D-809C-EE38D9DC2630}"/>
                </a:ext>
              </a:extLst>
            </p:cNvPr>
            <p:cNvSpPr/>
            <p:nvPr/>
          </p:nvSpPr>
          <p:spPr>
            <a:xfrm>
              <a:off x="76199" y="3705024"/>
              <a:ext cx="4419600" cy="629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077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Signal Driven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2 ADC inputs at 250 </a:t>
            </a:r>
            <a:r>
              <a:rPr lang="en-GB" dirty="0" err="1"/>
              <a:t>Msps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(*) analogue bandwidth of 750 MHz </a:t>
            </a:r>
          </a:p>
          <a:p>
            <a:r>
              <a:rPr lang="en-GB" dirty="0"/>
              <a:t>2 DAC outputs at 500 </a:t>
            </a:r>
            <a:r>
              <a:rPr lang="en-GB" dirty="0" err="1"/>
              <a:t>Msps</a:t>
            </a:r>
            <a:endParaRPr lang="en-GB" dirty="0"/>
          </a:p>
          <a:p>
            <a:r>
              <a:rPr lang="en-GB" dirty="0"/>
              <a:t>Digital </a:t>
            </a:r>
            <a:r>
              <a:rPr lang="en-GB" dirty="0" err="1"/>
              <a:t>downconversion</a:t>
            </a:r>
            <a:r>
              <a:rPr lang="en-GB" dirty="0"/>
              <a:t> to baseband 0 Hz, no </a:t>
            </a:r>
            <a:r>
              <a:rPr lang="en-GB" dirty="0" err="1"/>
              <a:t>analog</a:t>
            </a:r>
            <a:r>
              <a:rPr lang="en-GB" dirty="0"/>
              <a:t> mixers</a:t>
            </a:r>
          </a:p>
          <a:p>
            <a:pPr lvl="1"/>
            <a:r>
              <a:rPr lang="en-GB" dirty="0" err="1"/>
              <a:t>downconverted</a:t>
            </a:r>
            <a:r>
              <a:rPr lang="en-GB" dirty="0"/>
              <a:t> signal at 10 </a:t>
            </a:r>
            <a:r>
              <a:rPr lang="en-GB" dirty="0" err="1"/>
              <a:t>Msps</a:t>
            </a:r>
            <a:r>
              <a:rPr lang="en-GB" dirty="0"/>
              <a:t> or 1 </a:t>
            </a:r>
            <a:r>
              <a:rPr lang="en-GB" dirty="0" err="1"/>
              <a:t>Msps</a:t>
            </a:r>
            <a:r>
              <a:rPr lang="en-GB" dirty="0"/>
              <a:t>, selectable</a:t>
            </a:r>
          </a:p>
          <a:p>
            <a:r>
              <a:rPr lang="en-GB" dirty="0" err="1"/>
              <a:t>undersampling</a:t>
            </a:r>
            <a:r>
              <a:rPr lang="en-GB" dirty="0"/>
              <a:t> to operate at any frequency from 10 to 750 MHz*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Self-excited Loop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CW or </a:t>
            </a:r>
          </a:p>
          <a:p>
            <a:r>
              <a:rPr lang="en-GB" dirty="0"/>
              <a:t>pulsed mode</a:t>
            </a:r>
          </a:p>
          <a:p>
            <a:pPr lvl="1"/>
            <a:r>
              <a:rPr lang="en-GB" dirty="0"/>
              <a:t>switch closes the loop for a duration of 2.86 </a:t>
            </a:r>
            <a:r>
              <a:rPr lang="en-GB" dirty="0" err="1"/>
              <a:t>ms</a:t>
            </a:r>
            <a:r>
              <a:rPr lang="en-GB" dirty="0"/>
              <a:t>,  repetition rate of 14 Hz.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LLRF Development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1705C-5BB8-482B-909E-E63E63959BD2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263" y="2791832"/>
            <a:ext cx="4301755" cy="2332206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617263" y="6088063"/>
            <a:ext cx="1295400" cy="365125"/>
            <a:chOff x="7004050" y="5972724"/>
            <a:chExt cx="1295400" cy="365125"/>
          </a:xfrm>
        </p:grpSpPr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7004050" y="5972724"/>
              <a:ext cx="1295400" cy="365125"/>
            </a:xfrm>
            <a:prstGeom prst="rect">
              <a:avLst/>
            </a:prstGeom>
            <a:solidFill>
              <a:srgbClr val="66CCFF">
                <a:alpha val="50000"/>
              </a:srgbClr>
            </a:solidFill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7004050" y="6006061"/>
              <a:ext cx="1239838" cy="236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100" dirty="0"/>
                <a:t>Code in the FPGA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4355094"/>
            <a:ext cx="4245727" cy="2098094"/>
          </a:xfrm>
          <a:prstGeom prst="rect">
            <a:avLst/>
          </a:prstGeom>
        </p:spPr>
      </p:pic>
      <p:pic>
        <p:nvPicPr>
          <p:cNvPr id="71" name="Picture 2" descr="X:\My Documents\documents of Han Li\Self-exited-loop for low power measurement\IMG_20180608_13000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4700" y="4796445"/>
            <a:ext cx="1715045" cy="16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3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Cryogenic DC Spark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0824" y="981075"/>
            <a:ext cx="4851603" cy="5327650"/>
          </a:xfrm>
        </p:spPr>
        <p:txBody>
          <a:bodyPr/>
          <a:lstStyle/>
          <a:p>
            <a:r>
              <a:rPr lang="en-US" sz="1800" dirty="0"/>
              <a:t>Field emission and BDR as a function of temperature</a:t>
            </a:r>
          </a:p>
          <a:p>
            <a:r>
              <a:rPr lang="en-US" sz="1800" dirty="0"/>
              <a:t>Complement to RF tests</a:t>
            </a:r>
          </a:p>
          <a:p>
            <a:pPr lvl="1"/>
            <a:r>
              <a:rPr lang="en-US" sz="1600" dirty="0"/>
              <a:t>very high repetition rate, pulsed DC</a:t>
            </a:r>
          </a:p>
          <a:p>
            <a:pPr lvl="1"/>
            <a:r>
              <a:rPr lang="en-US" sz="1600" dirty="0"/>
              <a:t>simple geometry (large planar electrodes)</a:t>
            </a:r>
          </a:p>
          <a:p>
            <a:pPr lvl="1"/>
            <a:r>
              <a:rPr lang="en-US" sz="1600" dirty="0"/>
              <a:t>similar high-field behavior in RF and pulsed DC</a:t>
            </a:r>
          </a:p>
          <a:p>
            <a:pPr lvl="1"/>
            <a:r>
              <a:rPr lang="en-US" sz="1600" dirty="0"/>
              <a:t>allows in depth studies of the fundamental physics of high-fields (e.g. material and surface science)</a:t>
            </a:r>
          </a:p>
          <a:p>
            <a:pPr lvl="1"/>
            <a:r>
              <a:rPr lang="en-US" sz="1600" dirty="0"/>
              <a:t>possibility to find new and potentially important connections between the high-gradient NC and SC fields.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5-Jun-2019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Roger Ruber - The FREIA Laboratory and Accelerator Development in Uppsala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1705C-5BB8-482B-909E-E63E63959BD2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AB3E4-F79A-48D4-A005-F25ABB79D6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908" y="4360126"/>
            <a:ext cx="2245801" cy="1989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567A24-E62F-48FD-9D6F-81410DC3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10" y="4530424"/>
            <a:ext cx="1971070" cy="1585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7719" y="5549959"/>
            <a:ext cx="219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/>
              <a:t>OFE-Cu electrodes</a:t>
            </a:r>
          </a:p>
          <a:p>
            <a:pPr algn="r"/>
            <a:r>
              <a:rPr lang="pt-BR" sz="1600" dirty="0"/>
              <a:t>50 mm diameter</a:t>
            </a:r>
          </a:p>
          <a:p>
            <a:pPr algn="r"/>
            <a:r>
              <a:rPr lang="pt-BR" sz="1600" dirty="0"/>
              <a:t>60 μm gap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095" y="116402"/>
            <a:ext cx="700828" cy="702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FCCF23-93F3-4179-9161-13C5EE4EDF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991" y="3800197"/>
            <a:ext cx="3279404" cy="24595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75107" y="4845978"/>
            <a:ext cx="1929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Field emission at 300K and 30K</a:t>
            </a:r>
          </a:p>
          <a:p>
            <a:r>
              <a:rPr lang="en-GB" sz="1400" dirty="0"/>
              <a:t>starts at higher field at 30 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978B73-8830-4586-8281-CC56398F3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749" y="1612697"/>
            <a:ext cx="3690646" cy="20609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83580" y="1012532"/>
            <a:ext cx="2923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Electrodes at 30K reached almost 20% higher field gradient than at 300 K.</a:t>
            </a:r>
          </a:p>
        </p:txBody>
      </p:sp>
      <p:sp>
        <p:nvSpPr>
          <p:cNvPr id="22" name="TextBox 21"/>
          <p:cNvSpPr txBox="1"/>
          <p:nvPr/>
        </p:nvSpPr>
        <p:spPr>
          <a:xfrm rot="18936103">
            <a:off x="5756375" y="3224197"/>
            <a:ext cx="320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558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69D6E4-75EA-4623-9BBC-9A69A5AA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Establishing a New Laser Lab</a:t>
            </a:r>
            <a:endParaRPr lang="en-US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FCC4C00F-32A1-40B2-BBB5-1828B744F5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FF"/>
                </a:solidFill>
              </a:rPr>
              <a:t>Existing</a:t>
            </a:r>
          </a:p>
          <a:p>
            <a:pPr lvl="1"/>
            <a:r>
              <a:rPr lang="en-GB" dirty="0"/>
              <a:t>800 nm laser from Eng. Dept.</a:t>
            </a:r>
            <a:br>
              <a:rPr lang="en-GB" dirty="0"/>
            </a:br>
            <a:r>
              <a:rPr lang="en-GB" dirty="0"/>
              <a:t>used for THz experiments</a:t>
            </a:r>
            <a:br>
              <a:rPr lang="en-GB" dirty="0"/>
            </a:br>
            <a:r>
              <a:rPr lang="en-GB" dirty="0"/>
              <a:t>(higher harmonic at 270 nm)</a:t>
            </a:r>
          </a:p>
          <a:p>
            <a:r>
              <a:rPr lang="en-GB" b="1" dirty="0">
                <a:solidFill>
                  <a:srgbClr val="0000FF"/>
                </a:solidFill>
              </a:rPr>
              <a:t>Acquire</a:t>
            </a:r>
          </a:p>
          <a:p>
            <a:pPr lvl="1"/>
            <a:r>
              <a:rPr lang="en-GB" dirty="0"/>
              <a:t>100 kV DC photo-gun (Cu-cath.)</a:t>
            </a:r>
          </a:p>
          <a:p>
            <a:pPr lvl="1"/>
            <a:r>
              <a:rPr lang="en-GB" dirty="0"/>
              <a:t>280 nm laser / amplifier (</a:t>
            </a:r>
            <a:r>
              <a:rPr lang="en-GB" dirty="0" err="1"/>
              <a:t>tbd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pulse picker for laser</a:t>
            </a:r>
            <a:endParaRPr lang="en-GB" dirty="0"/>
          </a:p>
          <a:p>
            <a:r>
              <a:rPr lang="en-GB" b="1" dirty="0">
                <a:solidFill>
                  <a:srgbClr val="0000FF"/>
                </a:solidFill>
              </a:rPr>
              <a:t>Hire</a:t>
            </a:r>
          </a:p>
          <a:p>
            <a:pPr lvl="1"/>
            <a:r>
              <a:rPr lang="en-GB" dirty="0"/>
              <a:t>laser expert</a:t>
            </a:r>
          </a:p>
          <a:p>
            <a:endParaRPr lang="en-GB" dirty="0"/>
          </a:p>
          <a:p>
            <a:r>
              <a:rPr lang="en-GB" b="1" dirty="0"/>
              <a:t>Total area: 39 m</a:t>
            </a:r>
            <a:r>
              <a:rPr lang="en-GB" b="1" baseline="30000" dirty="0"/>
              <a:t>2</a:t>
            </a:r>
            <a:endParaRPr lang="en-GB" b="1" dirty="0"/>
          </a:p>
          <a:p>
            <a:pPr lvl="1"/>
            <a:r>
              <a:rPr lang="en-GB" dirty="0"/>
              <a:t>8.28 m x 4.73 m</a:t>
            </a:r>
            <a:endParaRPr lang="en-GB" baseline="30000" dirty="0"/>
          </a:p>
          <a:p>
            <a:pPr lvl="1"/>
            <a:r>
              <a:rPr lang="en-GB" dirty="0"/>
              <a:t>RF lab: 3.48 x 4.73 = 16.5 m</a:t>
            </a:r>
            <a:r>
              <a:rPr lang="en-GB" baseline="30000" dirty="0"/>
              <a:t>2</a:t>
            </a:r>
          </a:p>
          <a:p>
            <a:pPr lvl="1"/>
            <a:r>
              <a:rPr lang="en-GB" dirty="0"/>
              <a:t>El. lab: 2.28 x 4.73 = 10.8 m</a:t>
            </a:r>
            <a:r>
              <a:rPr lang="en-GB" baseline="30000" dirty="0"/>
              <a:t>2</a:t>
            </a:r>
            <a:r>
              <a:rPr lang="en-GB" dirty="0"/>
              <a:t> (x2)</a:t>
            </a:r>
            <a:endParaRPr lang="en-GB" baseline="30000" dirty="0"/>
          </a:p>
          <a:p>
            <a:endParaRPr lang="en-GB" b="1" baseline="30000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72329-0591-4679-90D3-235EBC94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85AEB-51A7-4A21-ACE1-B177791F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13D27-B380-476E-9918-39645E71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FAF3A-B3B3-4722-8E5E-C6C15FFB5979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F7EBE9-68E5-4DB6-876B-11A128DE6A47}"/>
              </a:ext>
            </a:extLst>
          </p:cNvPr>
          <p:cNvSpPr txBox="1"/>
          <p:nvPr/>
        </p:nvSpPr>
        <p:spPr>
          <a:xfrm>
            <a:off x="7372708" y="3626739"/>
            <a:ext cx="1113323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Laser Lab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37D21-DEF8-4FF7-BD7E-57892E5EF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138" y="2020798"/>
            <a:ext cx="4203921" cy="1554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5499AB-1E44-4A67-9699-7289CEED12A0}"/>
              </a:ext>
            </a:extLst>
          </p:cNvPr>
          <p:cNvSpPr txBox="1"/>
          <p:nvPr/>
        </p:nvSpPr>
        <p:spPr>
          <a:xfrm>
            <a:off x="8000087" y="1598557"/>
            <a:ext cx="84238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RF lab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A8EA2-2DF8-420B-8AAE-55E4D532A65D}"/>
              </a:ext>
            </a:extLst>
          </p:cNvPr>
          <p:cNvSpPr txBox="1"/>
          <p:nvPr/>
        </p:nvSpPr>
        <p:spPr>
          <a:xfrm>
            <a:off x="6297242" y="1362184"/>
            <a:ext cx="1641704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Electronics lab storage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6A144-9B66-45AF-A757-812A9A0DE0C2}"/>
              </a:ext>
            </a:extLst>
          </p:cNvPr>
          <p:cNvSpPr txBox="1"/>
          <p:nvPr/>
        </p:nvSpPr>
        <p:spPr>
          <a:xfrm>
            <a:off x="4781936" y="1108411"/>
            <a:ext cx="1430585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“clean” room</a:t>
            </a:r>
          </a:p>
          <a:p>
            <a:r>
              <a:rPr lang="en-GB" sz="1600" dirty="0" err="1"/>
              <a:t>cryoDC</a:t>
            </a:r>
            <a:r>
              <a:rPr lang="en-GB" sz="1600" dirty="0"/>
              <a:t> spark </a:t>
            </a:r>
          </a:p>
          <a:p>
            <a:r>
              <a:rPr lang="en-GB" sz="1600" dirty="0"/>
              <a:t>3D printer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6E974-8F62-4054-B58C-6A893BD7DB82}"/>
              </a:ext>
            </a:extLst>
          </p:cNvPr>
          <p:cNvSpPr txBox="1"/>
          <p:nvPr/>
        </p:nvSpPr>
        <p:spPr>
          <a:xfrm>
            <a:off x="7528957" y="2703194"/>
            <a:ext cx="1322379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control room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D79DD-B368-452B-8E08-93463492B6EA}"/>
              </a:ext>
            </a:extLst>
          </p:cNvPr>
          <p:cNvSpPr txBox="1"/>
          <p:nvPr/>
        </p:nvSpPr>
        <p:spPr>
          <a:xfrm>
            <a:off x="4809051" y="2621207"/>
            <a:ext cx="1306992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mechanics workshop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6321C-FBC1-4320-8AAF-95777F17A8FD}"/>
              </a:ext>
            </a:extLst>
          </p:cNvPr>
          <p:cNvSpPr/>
          <p:nvPr/>
        </p:nvSpPr>
        <p:spPr bwMode="auto">
          <a:xfrm>
            <a:off x="6266871" y="2588742"/>
            <a:ext cx="1111257" cy="596796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90843C-305C-475C-A107-F43D5AE2A4BE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>
            <a:off x="6706501" y="1946959"/>
            <a:ext cx="411593" cy="775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8934A4-56CB-4919-ADE8-4DF9A8306AC7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5497229" y="1939408"/>
            <a:ext cx="926613" cy="782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615476-2073-46C6-ABDA-EDD95088A5C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7112020" y="1937111"/>
            <a:ext cx="1309260" cy="756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F56DBA7-1728-4AE1-A471-EE57432D7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527" y="4049880"/>
            <a:ext cx="3796376" cy="239346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D03789-7E8A-4B8B-8E90-B3FB779FE373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 flipH="1">
            <a:off x="6975022" y="3796016"/>
            <a:ext cx="397686" cy="674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A32DD8-500C-406D-A08F-B0DF5CCDD164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 flipH="1" flipV="1">
            <a:off x="6793046" y="3041748"/>
            <a:ext cx="579662" cy="754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DD8418FF-52CF-4365-9C30-F39B90862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363" y="3418882"/>
            <a:ext cx="2005682" cy="19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EC93-ECFE-48D1-ABF1-3C884C09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Personnel Resources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604A72-B55E-4CF4-BEB6-E17943B0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FF"/>
                </a:solidFill>
              </a:rPr>
              <a:t>About 30 staff and 4 PhD student</a:t>
            </a:r>
          </a:p>
          <a:p>
            <a:pPr lvl="1"/>
            <a:r>
              <a:rPr lang="en-GB" dirty="0"/>
              <a:t>3 professor/lecturer (instrumentation, accelerators, electronics/RF)</a:t>
            </a:r>
          </a:p>
          <a:p>
            <a:pPr lvl="2"/>
            <a:r>
              <a:rPr lang="en-GB" dirty="0"/>
              <a:t>ongoing recruitment: </a:t>
            </a:r>
            <a:r>
              <a:rPr lang="en-US" dirty="0"/>
              <a:t>Associate Professor in Physics with </a:t>
            </a:r>
            <a:r>
              <a:rPr lang="en-US" dirty="0" err="1"/>
              <a:t>specialisation</a:t>
            </a:r>
            <a:r>
              <a:rPr lang="en-US" dirty="0"/>
              <a:t> in Photon and Charged Particle Beams</a:t>
            </a:r>
            <a:endParaRPr lang="en-GB" dirty="0"/>
          </a:p>
          <a:p>
            <a:pPr lvl="1"/>
            <a:r>
              <a:rPr lang="en-GB" dirty="0"/>
              <a:t>13 researcher/post-doctoral</a:t>
            </a:r>
          </a:p>
          <a:p>
            <a:pPr lvl="1"/>
            <a:r>
              <a:rPr lang="en-GB" dirty="0"/>
              <a:t>15 engineer/technician</a:t>
            </a:r>
          </a:p>
          <a:p>
            <a:r>
              <a:rPr lang="en-GB" b="1" dirty="0">
                <a:solidFill>
                  <a:srgbClr val="0000FF"/>
                </a:solidFill>
              </a:rPr>
              <a:t>Core competence areas</a:t>
            </a:r>
          </a:p>
          <a:p>
            <a:pPr lvl="1"/>
            <a:r>
              <a:rPr lang="en-GB" dirty="0"/>
              <a:t>accelerators</a:t>
            </a:r>
          </a:p>
          <a:p>
            <a:pPr lvl="1"/>
            <a:r>
              <a:rPr lang="en-GB" dirty="0"/>
              <a:t>beam lines and end stations</a:t>
            </a:r>
          </a:p>
          <a:p>
            <a:pPr lvl="1"/>
            <a:r>
              <a:rPr lang="en-GB" dirty="0"/>
              <a:t>instruments and methods</a:t>
            </a:r>
          </a:p>
          <a:p>
            <a:pPr lvl="1"/>
            <a:r>
              <a:rPr lang="en-GB" dirty="0"/>
              <a:t>engineering for accelerators and instruments</a:t>
            </a:r>
          </a:p>
          <a:p>
            <a:pPr lvl="1"/>
            <a:r>
              <a:rPr lang="en-GB" dirty="0"/>
              <a:t>coordination and project management</a:t>
            </a:r>
          </a:p>
          <a:p>
            <a:r>
              <a:rPr lang="en-GB" b="1" dirty="0">
                <a:solidFill>
                  <a:srgbClr val="0000FF"/>
                </a:solidFill>
              </a:rPr>
              <a:t>Moderate or lack of competence</a:t>
            </a:r>
          </a:p>
          <a:p>
            <a:pPr lvl="1"/>
            <a:r>
              <a:rPr lang="en-GB" dirty="0"/>
              <a:t>lasers and photo cathodes</a:t>
            </a:r>
          </a:p>
          <a:p>
            <a:pPr lvl="1"/>
            <a:r>
              <a:rPr lang="en-GB" dirty="0"/>
              <a:t>decided last week to open a recruitment process</a:t>
            </a: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F91E0-6728-4584-A4ED-90A23DE9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F5E71-CF0E-4B37-A436-298AEAAD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835D0-FA40-4160-B6DE-9C915F48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1705C-5BB8-482B-909E-E63E63959BD2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67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Uppsala University &amp; FREIA Laboratory actively developing accelerator and instrumentation technology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FF"/>
                </a:solidFill>
              </a:rPr>
              <a:t>Technology Development</a:t>
            </a:r>
          </a:p>
          <a:p>
            <a:r>
              <a:rPr lang="en-GB" dirty="0"/>
              <a:t>SRF cavities</a:t>
            </a:r>
          </a:p>
          <a:p>
            <a:r>
              <a:rPr lang="en-GB" dirty="0"/>
              <a:t>SC magnets</a:t>
            </a:r>
          </a:p>
          <a:p>
            <a:r>
              <a:rPr lang="en-GB" dirty="0"/>
              <a:t>RF power generation</a:t>
            </a:r>
          </a:p>
          <a:p>
            <a:r>
              <a:rPr lang="en-GB" dirty="0"/>
              <a:t>LLRF and controls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FF"/>
                </a:solidFill>
              </a:rPr>
              <a:t>Physics Research</a:t>
            </a:r>
          </a:p>
          <a:p>
            <a:r>
              <a:rPr lang="en-GB" dirty="0"/>
              <a:t>high brilliance beams</a:t>
            </a:r>
          </a:p>
          <a:p>
            <a:r>
              <a:rPr lang="en-GB" dirty="0"/>
              <a:t>superconducting RF</a:t>
            </a:r>
          </a:p>
          <a:p>
            <a:r>
              <a:rPr lang="en-GB" dirty="0"/>
              <a:t>RF breakdown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FF"/>
                </a:solidFill>
              </a:rPr>
              <a:t>Academic Teaching</a:t>
            </a:r>
          </a:p>
          <a:p>
            <a:r>
              <a:rPr lang="en-GB" dirty="0"/>
              <a:t>accelerators and photonics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1705C-5BB8-482B-909E-E63E63959BD2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231" y="2407056"/>
            <a:ext cx="3921049" cy="39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8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Uppsala Accelerator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solidFill>
                  <a:srgbClr val="0000FF"/>
                </a:solidFill>
              </a:rPr>
              <a:t>1477: Uppsala University, oldest in Scandinavia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25'000 students, 7'000 staff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historical profiles: </a:t>
            </a:r>
            <a:r>
              <a:rPr lang="en-GB" sz="1800" dirty="0" err="1"/>
              <a:t>Linné</a:t>
            </a:r>
            <a:r>
              <a:rPr lang="en-GB" sz="1800" dirty="0"/>
              <a:t>, </a:t>
            </a:r>
            <a:r>
              <a:rPr lang="en-GB" sz="1800" dirty="0" err="1"/>
              <a:t>Rudbeck</a:t>
            </a:r>
            <a:r>
              <a:rPr lang="en-GB" sz="1800" dirty="0"/>
              <a:t>, Celsius, </a:t>
            </a:r>
            <a:r>
              <a:rPr lang="en-GB" sz="1800" dirty="0" err="1"/>
              <a:t>Ångström</a:t>
            </a:r>
            <a:r>
              <a:rPr lang="en-GB" sz="1800" dirty="0"/>
              <a:t>, Svedberg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solidFill>
                  <a:srgbClr val="0000FF"/>
                </a:solidFill>
              </a:rPr>
              <a:t>1940's: The(</a:t>
            </a:r>
            <a:r>
              <a:rPr lang="en-GB" b="1" dirty="0" err="1">
                <a:solidFill>
                  <a:srgbClr val="0000FF"/>
                </a:solidFill>
              </a:rPr>
              <a:t>odore</a:t>
            </a:r>
            <a:r>
              <a:rPr lang="en-GB" b="1" dirty="0">
                <a:solidFill>
                  <a:srgbClr val="0000FF"/>
                </a:solidFill>
              </a:rPr>
              <a:t>) Svedberg builds a cyclotron</a:t>
            </a:r>
          </a:p>
          <a:p>
            <a:pPr>
              <a:spcBef>
                <a:spcPts val="600"/>
              </a:spcBef>
            </a:pPr>
            <a:r>
              <a:rPr lang="en-GB" sz="1800" dirty="0" err="1"/>
              <a:t>Gustaf</a:t>
            </a:r>
            <a:r>
              <a:rPr lang="en-GB" sz="1800" dirty="0"/>
              <a:t> Werner synchro-cyclotron (1947 - 2016)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nuclear physics &amp; oncology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CELSIUS ring (1984 - 2005)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nuclear &amp; particle physics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solidFill>
                  <a:srgbClr val="0000FF"/>
                </a:solidFill>
              </a:rPr>
              <a:t>2000's: External projects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sz="1800" dirty="0"/>
              <a:t>CTF3/CLIC (since 2005)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FLASH/XFEL (since 2006)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ESS (since 2009)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solidFill>
                  <a:srgbClr val="0000FF"/>
                </a:solidFill>
              </a:rPr>
              <a:t>2010's: New ventures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sz="1800" dirty="0"/>
              <a:t>FREIA laboratory (est. 2011)</a:t>
            </a:r>
          </a:p>
          <a:p>
            <a:pPr>
              <a:spcBef>
                <a:spcPts val="600"/>
              </a:spcBef>
            </a:pPr>
            <a:r>
              <a:rPr lang="en-GB" sz="1800" dirty="0" err="1"/>
              <a:t>Skandion</a:t>
            </a:r>
            <a:r>
              <a:rPr lang="en-GB" sz="1800" dirty="0"/>
              <a:t> clinic (est. 2015)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388" y="2894077"/>
            <a:ext cx="2813877" cy="21183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W:\FREIA\Freia-drop\03 Photos\ExperimentHall\2016_05_11 FREIA nice views\P102014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4450" y="4685122"/>
            <a:ext cx="3256697" cy="169526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137" y="893319"/>
            <a:ext cx="1729822" cy="18027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161" y="2894077"/>
            <a:ext cx="2313441" cy="188520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0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Research &amp;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4714-94E1-4128-9837-EF88BF262489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grpSp>
        <p:nvGrpSpPr>
          <p:cNvPr id="40" name="Group 39"/>
          <p:cNvGrpSpPr/>
          <p:nvPr/>
        </p:nvGrpSpPr>
        <p:grpSpPr>
          <a:xfrm>
            <a:off x="6082335" y="972877"/>
            <a:ext cx="2628243" cy="2060838"/>
            <a:chOff x="3873168" y="972877"/>
            <a:chExt cx="2628243" cy="20608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84" b="31529"/>
            <a:stretch/>
          </p:blipFill>
          <p:spPr>
            <a:xfrm>
              <a:off x="3873168" y="1280654"/>
              <a:ext cx="1908100" cy="1046591"/>
            </a:xfrm>
            <a:prstGeom prst="rect">
              <a:avLst/>
            </a:prstGeom>
          </p:spPr>
        </p:pic>
        <p:pic>
          <p:nvPicPr>
            <p:cNvPr id="13" name="Picture 3" descr="C:\Users\ruber\Documents\Work\20160418\FREIAposter2016\0708002_01-A4-at-144-dpi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012" y="1954455"/>
              <a:ext cx="1612399" cy="1079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73168" y="972877"/>
              <a:ext cx="2628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00FF"/>
                  </a:solidFill>
                </a:rPr>
                <a:t>High Intensity Proton Beams</a:t>
              </a:r>
              <a:endParaRPr lang="en-GB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0826" y="972876"/>
            <a:ext cx="2757664" cy="2022526"/>
            <a:chOff x="250826" y="972876"/>
            <a:chExt cx="2757664" cy="2022526"/>
          </a:xfrm>
        </p:grpSpPr>
        <p:sp>
          <p:nvSpPr>
            <p:cNvPr id="15" name="TextBox 14"/>
            <p:cNvSpPr txBox="1"/>
            <p:nvPr/>
          </p:nvSpPr>
          <p:spPr>
            <a:xfrm>
              <a:off x="250826" y="972876"/>
              <a:ext cx="2757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00FF"/>
                  </a:solidFill>
                </a:rPr>
                <a:t>Ultra Bright Electron Beams</a:t>
              </a:r>
              <a:endParaRPr lang="en-GB" sz="1400" dirty="0">
                <a:solidFill>
                  <a:srgbClr val="0000FF"/>
                </a:solidFill>
              </a:endParaRPr>
            </a:p>
          </p:txBody>
        </p:sp>
        <p:pic>
          <p:nvPicPr>
            <p:cNvPr id="17" name="Picture 2" descr="http://ctf3-tbts.web.cern.ch/ctf3-tbts/images/ctf3-tbts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39" y="1245417"/>
              <a:ext cx="2012431" cy="1341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vitgo630\Downloads\Picture1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5978" y="2111649"/>
              <a:ext cx="1830112" cy="883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296161" y="3630729"/>
            <a:ext cx="2666994" cy="2655153"/>
            <a:chOff x="427199" y="3630729"/>
            <a:chExt cx="2666994" cy="2655153"/>
          </a:xfrm>
        </p:grpSpPr>
        <p:sp>
          <p:nvSpPr>
            <p:cNvPr id="7" name="TextBox 6"/>
            <p:cNvSpPr txBox="1"/>
            <p:nvPr/>
          </p:nvSpPr>
          <p:spPr>
            <a:xfrm>
              <a:off x="427199" y="3630729"/>
              <a:ext cx="2666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00FF"/>
                  </a:solidFill>
                </a:rPr>
                <a:t>SC Cavities &amp; Magnets</a:t>
              </a:r>
              <a:endParaRPr lang="en-GB" sz="1400" dirty="0">
                <a:solidFill>
                  <a:srgbClr val="0000FF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777" y="3938506"/>
              <a:ext cx="1682744" cy="1682744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948" y="4571992"/>
              <a:ext cx="1181245" cy="83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6196" y="5406451"/>
              <a:ext cx="1537997" cy="762142"/>
            </a:xfrm>
            <a:prstGeom prst="rect">
              <a:avLst/>
            </a:prstGeom>
          </p:spPr>
        </p:pic>
        <p:pic>
          <p:nvPicPr>
            <p:cNvPr id="23" name="Picture 2" descr="C:\Users\ruber\Documents\Work\20180312\20180308_103000_25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9" y="5406451"/>
              <a:ext cx="1172575" cy="879431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158577" y="3630729"/>
            <a:ext cx="2734598" cy="2551350"/>
            <a:chOff x="3561300" y="3630729"/>
            <a:chExt cx="2734598" cy="2551350"/>
          </a:xfrm>
        </p:grpSpPr>
        <p:sp>
          <p:nvSpPr>
            <p:cNvPr id="19" name="TextBox 18"/>
            <p:cNvSpPr txBox="1"/>
            <p:nvPr/>
          </p:nvSpPr>
          <p:spPr>
            <a:xfrm>
              <a:off x="3561300" y="3630729"/>
              <a:ext cx="273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00FF"/>
                  </a:solidFill>
                </a:rPr>
                <a:t>RF Generation &amp; Control</a:t>
              </a:r>
              <a:endParaRPr lang="en-GB" sz="1400" dirty="0">
                <a:solidFill>
                  <a:srgbClr val="0000FF"/>
                </a:solidFill>
              </a:endParaRPr>
            </a:p>
          </p:txBody>
        </p:sp>
        <p:pic>
          <p:nvPicPr>
            <p:cNvPr id="25" name="Picture 3" descr="C:\Users\ruber\Documents\Work\20180326\P1040596_25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300" y="3894833"/>
              <a:ext cx="1778023" cy="133382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ruber\Documents\Work\20150126\photo_combiner\DSC00961_25.jp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859" y="5052751"/>
              <a:ext cx="999377" cy="749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M:\Photos\FREIA_Teddy_pictures\FREIA lab nov 2013 036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825" y="5217961"/>
              <a:ext cx="1269377" cy="9641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C:\DATA\WORK\UU\- FREIA\Picture1.jpg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6461" y="3890001"/>
              <a:ext cx="1009437" cy="135198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120774" y="2334592"/>
            <a:ext cx="2712603" cy="2307260"/>
            <a:chOff x="3120774" y="2652311"/>
            <a:chExt cx="2712603" cy="230726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774" y="2960088"/>
              <a:ext cx="2107809" cy="118564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3" name="Picture 3" descr="E:\Users\Scratch\Photos\Untitled Export\FREIA febr 2014 047.jpg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96078" y="3552879"/>
              <a:ext cx="1637299" cy="140669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388573" y="2652311"/>
              <a:ext cx="2444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00FF"/>
                  </a:solidFill>
                </a:rPr>
                <a:t>Cryogenics &amp; Test Stands</a:t>
              </a:r>
              <a:endParaRPr lang="en-GB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83281" y="1280653"/>
            <a:ext cx="211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8573" y="5205751"/>
            <a:ext cx="211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43781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7472" y="1714164"/>
            <a:ext cx="7040392" cy="4598337"/>
            <a:chOff x="1952370" y="1648175"/>
            <a:chExt cx="7040392" cy="4598337"/>
          </a:xfrm>
        </p:grpSpPr>
        <p:grpSp>
          <p:nvGrpSpPr>
            <p:cNvPr id="9" name="Group 8"/>
            <p:cNvGrpSpPr/>
            <p:nvPr/>
          </p:nvGrpSpPr>
          <p:grpSpPr>
            <a:xfrm>
              <a:off x="1952370" y="1648175"/>
              <a:ext cx="7040392" cy="4598337"/>
              <a:chOff x="1977084" y="1755269"/>
              <a:chExt cx="7040392" cy="4598337"/>
            </a:xfrm>
          </p:grpSpPr>
          <p:pic>
            <p:nvPicPr>
              <p:cNvPr id="10" name="Picture 3" descr="\\cern.ch\dfs\Users\r\ruber\Documents\FREIA\Documentation\Illustrations\Hall\freia-hall-layout-20140319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084" y="1755269"/>
                <a:ext cx="7040392" cy="459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67599" y="2391471"/>
                <a:ext cx="1401159" cy="671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cryogenics</a:t>
                </a:r>
              </a:p>
              <a:p>
                <a:r>
                  <a:rPr lang="en-GB" sz="1200" dirty="0"/>
                  <a:t>- liquid helium</a:t>
                </a:r>
              </a:p>
              <a:p>
                <a:r>
                  <a:rPr lang="en-GB" sz="1200" dirty="0"/>
                  <a:t>- liquid nitrogen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90286" y="2400622"/>
                <a:ext cx="1653491" cy="671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control room</a:t>
                </a:r>
              </a:p>
              <a:p>
                <a:r>
                  <a:rPr lang="en-GB" sz="1200" dirty="0"/>
                  <a:t>- equipment controls</a:t>
                </a:r>
              </a:p>
              <a:p>
                <a:r>
                  <a:rPr lang="en-GB" sz="1200" dirty="0"/>
                  <a:t>- data acquisition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65062" y="5859360"/>
                <a:ext cx="16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radio-frequency (RF) power sources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283" y="5489311"/>
                <a:ext cx="1557823" cy="671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200" dirty="0"/>
                  <a:t>3 bunkers</a:t>
                </a:r>
              </a:p>
              <a:p>
                <a:pPr algn="r"/>
                <a:r>
                  <a:rPr lang="en-GB" sz="1200" dirty="0"/>
                  <a:t>with test stands</a:t>
                </a:r>
              </a:p>
              <a:p>
                <a:pPr algn="r"/>
                <a:r>
                  <a:rPr lang="en-GB" sz="1200" dirty="0"/>
                  <a:t>horizontal cryostat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84757" y="5147656"/>
                <a:ext cx="1557823" cy="27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vertical cryostat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255432" y="2010465"/>
              <a:ext cx="2954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/>
                <a:t>State-of-the-art Equipment</a:t>
              </a:r>
              <a:endParaRPr lang="en-GB" sz="140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FREIA Laboratory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895F4-1E1F-4DBB-AD3D-655666BD427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373711" y="868544"/>
            <a:ext cx="851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Facility for Research Instrumentation and Accelerator Development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5180" y="1164957"/>
            <a:ext cx="28552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00FF"/>
                </a:solidFill>
              </a:rPr>
              <a:t>Funded by </a:t>
            </a:r>
            <a:br>
              <a:rPr lang="en-GB" sz="1800" b="1" dirty="0">
                <a:solidFill>
                  <a:srgbClr val="0000FF"/>
                </a:solidFill>
              </a:rPr>
            </a:br>
            <a:r>
              <a:rPr lang="en-GB" sz="1800" b="1" dirty="0">
                <a:solidFill>
                  <a:srgbClr val="0000FF"/>
                </a:solidFill>
              </a:rPr>
              <a:t>KAWS, Government, Uppsala Univ.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10" y="1278081"/>
            <a:ext cx="3090257" cy="151225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89532" y="3116872"/>
            <a:ext cx="29543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Competent and motivated staff</a:t>
            </a:r>
            <a:endParaRPr lang="en-GB" sz="1400" dirty="0"/>
          </a:p>
          <a:p>
            <a:r>
              <a:rPr lang="en-GB" sz="1200" dirty="0"/>
              <a:t>collaboration of physics (IFA)</a:t>
            </a:r>
            <a:br>
              <a:rPr lang="en-GB" sz="1200" dirty="0"/>
            </a:br>
            <a:r>
              <a:rPr lang="en-GB" sz="1200" dirty="0"/>
              <a:t>and engineering (</a:t>
            </a:r>
            <a:r>
              <a:rPr lang="en-GB" sz="1200" dirty="0" err="1"/>
              <a:t>Teknikum</a:t>
            </a:r>
            <a:r>
              <a:rPr lang="en-GB" sz="1200" dirty="0"/>
              <a:t>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10" y="3817714"/>
            <a:ext cx="2227587" cy="22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0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Cryogenics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19513" y="1052736"/>
            <a:ext cx="4772967" cy="5256584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Helium liquefaction</a:t>
            </a:r>
          </a:p>
          <a:p>
            <a:pPr lvl="1"/>
            <a:r>
              <a:rPr lang="en-US" dirty="0"/>
              <a:t>150 l/h at 4.5K (LN2 pre-cooling)</a:t>
            </a:r>
          </a:p>
          <a:p>
            <a:pPr lvl="1"/>
            <a:r>
              <a:rPr lang="en-US" dirty="0"/>
              <a:t>2000 l </a:t>
            </a:r>
            <a:r>
              <a:rPr lang="en-US" dirty="0" err="1"/>
              <a:t>LHe</a:t>
            </a:r>
            <a:r>
              <a:rPr lang="en-US" dirty="0"/>
              <a:t> </a:t>
            </a:r>
            <a:r>
              <a:rPr lang="en-US" dirty="0" err="1"/>
              <a:t>dewar</a:t>
            </a:r>
            <a:r>
              <a:rPr lang="en-US" dirty="0"/>
              <a:t>/buffer, 3+1 outlets</a:t>
            </a:r>
          </a:p>
          <a:p>
            <a:pPr lvl="1"/>
            <a:r>
              <a:rPr lang="en-US" dirty="0"/>
              <a:t>cryostats connected in closed loop</a:t>
            </a:r>
          </a:p>
          <a:p>
            <a:r>
              <a:rPr lang="en-US" b="1" dirty="0">
                <a:solidFill>
                  <a:srgbClr val="0000FF"/>
                </a:solidFill>
              </a:rPr>
              <a:t>Gas recovery</a:t>
            </a:r>
          </a:p>
          <a:p>
            <a:pPr lvl="1"/>
            <a:r>
              <a:rPr lang="en-US" dirty="0"/>
              <a:t>100 m</a:t>
            </a:r>
            <a:r>
              <a:rPr lang="en-US" baseline="30000" dirty="0"/>
              <a:t>3</a:t>
            </a:r>
            <a:r>
              <a:rPr lang="en-US" dirty="0"/>
              <a:t> gasbag</a:t>
            </a:r>
          </a:p>
          <a:p>
            <a:pPr lvl="1"/>
            <a:r>
              <a:rPr lang="en-US" dirty="0"/>
              <a:t>3x 25 m</a:t>
            </a:r>
            <a:r>
              <a:rPr lang="en-US" baseline="30000" dirty="0"/>
              <a:t>3</a:t>
            </a:r>
            <a:r>
              <a:rPr lang="en-US" dirty="0"/>
              <a:t>/h compressor</a:t>
            </a:r>
          </a:p>
          <a:p>
            <a:pPr lvl="1"/>
            <a:r>
              <a:rPr lang="en-US" dirty="0"/>
              <a:t>10 m</a:t>
            </a:r>
            <a:r>
              <a:rPr lang="en-US" baseline="30000" dirty="0"/>
              <a:t>3</a:t>
            </a:r>
            <a:r>
              <a:rPr lang="en-US" dirty="0"/>
              <a:t> 200 bar storage</a:t>
            </a:r>
          </a:p>
          <a:p>
            <a:r>
              <a:rPr lang="en-US" b="1" dirty="0">
                <a:solidFill>
                  <a:srgbClr val="0000FF"/>
                </a:solidFill>
              </a:rPr>
              <a:t>2K Pumping</a:t>
            </a:r>
          </a:p>
          <a:p>
            <a:pPr lvl="1"/>
            <a:r>
              <a:rPr lang="en-US" dirty="0"/>
              <a:t>~3.2 g/s at 10 mbar</a:t>
            </a:r>
          </a:p>
          <a:p>
            <a:pPr lvl="1"/>
            <a:r>
              <a:rPr lang="en-US" dirty="0"/>
              <a:t>~4.3 g/s at 15 mbar</a:t>
            </a:r>
          </a:p>
          <a:p>
            <a:pPr lvl="1"/>
            <a:r>
              <a:rPr lang="en-US" dirty="0"/>
              <a:t>110(90)W at 2.0(1.8)K</a:t>
            </a:r>
          </a:p>
          <a:p>
            <a:r>
              <a:rPr lang="en-US" b="1" dirty="0">
                <a:solidFill>
                  <a:srgbClr val="0000FF"/>
                </a:solidFill>
              </a:rPr>
              <a:t>Liquid nitrogen</a:t>
            </a:r>
          </a:p>
          <a:p>
            <a:pPr lvl="1"/>
            <a:r>
              <a:rPr lang="en-US" dirty="0"/>
              <a:t>20 m</a:t>
            </a:r>
            <a:r>
              <a:rPr lang="en-US" baseline="30000" dirty="0"/>
              <a:t>3</a:t>
            </a:r>
            <a:r>
              <a:rPr lang="en-US" dirty="0"/>
              <a:t> LN2 tank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4714-94E1-4128-9837-EF88BF26248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38" y="3685297"/>
            <a:ext cx="1997765" cy="266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10" y="1045665"/>
            <a:ext cx="3515126" cy="249035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279" y="4694548"/>
            <a:ext cx="1735573" cy="171720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50" y="3328629"/>
            <a:ext cx="2927606" cy="185238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996138" y="5817025"/>
            <a:ext cx="19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Sub-atmospheric pumping station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651" y="4873240"/>
            <a:ext cx="2927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Helium gas recovery system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</p:spTree>
    <p:extLst>
      <p:ext uri="{BB962C8B-B14F-4D97-AF65-F5344CB8AC3E}">
        <p14:creationId xmlns:p14="http://schemas.microsoft.com/office/powerpoint/2010/main" val="374195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Hnoss</a:t>
            </a:r>
            <a:r>
              <a:rPr lang="en-GB" dirty="0"/>
              <a:t>” Horizontal Cryostat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rgbClr val="0000FF"/>
                </a:solidFill>
              </a:rPr>
              <a:t>Nordic mythology: </a:t>
            </a:r>
            <a:r>
              <a:rPr lang="en-GB" sz="1200" dirty="0" err="1">
                <a:solidFill>
                  <a:srgbClr val="0000FF"/>
                </a:solidFill>
              </a:rPr>
              <a:t>Hnoss</a:t>
            </a:r>
            <a:r>
              <a:rPr lang="en-GB" sz="1200" dirty="0">
                <a:solidFill>
                  <a:srgbClr val="0000FF"/>
                </a:solidFill>
              </a:rPr>
              <a:t> is one of Freia’s daughters</a:t>
            </a:r>
          </a:p>
          <a:p>
            <a:r>
              <a:rPr lang="en-GB" dirty="0"/>
              <a:t>Test of superconducting cavities/devices</a:t>
            </a:r>
          </a:p>
          <a:p>
            <a:pPr lvl="1"/>
            <a:r>
              <a:rPr lang="en-GB" dirty="0"/>
              <a:t>3240 x ø1200mm inner volume</a:t>
            </a:r>
          </a:p>
          <a:p>
            <a:pPr lvl="1"/>
            <a:r>
              <a:rPr lang="en-GB" dirty="0"/>
              <a:t>up to </a:t>
            </a:r>
            <a:r>
              <a:rPr lang="en-GB" dirty="0">
                <a:solidFill>
                  <a:srgbClr val="0000FF"/>
                </a:solidFill>
              </a:rPr>
              <a:t>two cavities </a:t>
            </a:r>
            <a:r>
              <a:rPr lang="en-GB" dirty="0"/>
              <a:t>simultaneously,</a:t>
            </a:r>
          </a:p>
          <a:p>
            <a:pPr lvl="1"/>
            <a:r>
              <a:rPr lang="en-GB" dirty="0"/>
              <a:t>each equipped with helium tank,</a:t>
            </a:r>
          </a:p>
          <a:p>
            <a:r>
              <a:rPr lang="en-GB" dirty="0"/>
              <a:t>Low or High power RF testing</a:t>
            </a:r>
          </a:p>
          <a:p>
            <a:pPr lvl="1"/>
            <a:r>
              <a:rPr lang="en-GB" dirty="0"/>
              <a:t>fundamental power coupler </a:t>
            </a:r>
            <a:r>
              <a:rPr lang="en-GB" dirty="0">
                <a:solidFill>
                  <a:srgbClr val="0000FF"/>
                </a:solidFill>
              </a:rPr>
              <a:t>(top, bottom, side)</a:t>
            </a:r>
          </a:p>
          <a:p>
            <a:pPr lvl="1"/>
            <a:r>
              <a:rPr lang="en-GB" dirty="0"/>
              <a:t>(cold) tuning system</a:t>
            </a:r>
          </a:p>
          <a:p>
            <a:r>
              <a:rPr lang="en-GB" dirty="0"/>
              <a:t>Operation in the range 1.8 to 4.5K.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Roger Ruber - The FREIA Laboratory - Infrastructure and Resources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377032"/>
            <a:ext cx="2938289" cy="20104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3360440" cy="189024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600" y="1052736"/>
            <a:ext cx="2916887" cy="4392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pic>
        <p:nvPicPr>
          <p:cNvPr id="10" name="Image 7" descr="Aries-Logo-std-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053" y="-3372"/>
            <a:ext cx="1226673" cy="861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938946">
            <a:off x="1167510" y="3473587"/>
            <a:ext cx="8054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Available as ARIES</a:t>
            </a:r>
          </a:p>
          <a:p>
            <a:pPr algn="ctr"/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Trans National Access Facility</a:t>
            </a:r>
          </a:p>
          <a:p>
            <a:pPr algn="ctr"/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cern.ch/</a:t>
            </a:r>
            <a:r>
              <a:rPr lang="en-GB" sz="32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aries</a:t>
            </a:r>
            <a:endParaRPr lang="en-GB" sz="32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3" name="Image 7" descr="Aries-Logo-std-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509" y="5526550"/>
            <a:ext cx="1226673" cy="8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Gersemi</a:t>
            </a:r>
            <a:r>
              <a:rPr lang="en-GB" dirty="0"/>
              <a:t>” Vertical Cryostat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>
                <a:solidFill>
                  <a:srgbClr val="0000FF"/>
                </a:solidFill>
              </a:rPr>
              <a:t>Nordic mythology: Gersemi is one of Freia’s daughters</a:t>
            </a:r>
          </a:p>
          <a:p>
            <a:r>
              <a:rPr lang="en-US"/>
              <a:t>Test </a:t>
            </a:r>
            <a:r>
              <a:rPr lang="en-US" dirty="0"/>
              <a:t>of SC cavities &amp; magnets (&lt;350kJ)</a:t>
            </a:r>
          </a:p>
          <a:p>
            <a:pPr lvl="1"/>
            <a:r>
              <a:rPr lang="en-US" dirty="0"/>
              <a:t>3.2m x ø1.1m total volume</a:t>
            </a:r>
          </a:p>
          <a:p>
            <a:pPr lvl="1"/>
            <a:r>
              <a:rPr lang="en-US" dirty="0"/>
              <a:t>2.65m x ø1.1m below lambda plate</a:t>
            </a:r>
          </a:p>
          <a:p>
            <a:pPr lvl="2"/>
            <a:r>
              <a:rPr lang="en-US" sz="1600" dirty="0"/>
              <a:t>design includes joint for lambda plate</a:t>
            </a:r>
            <a:endParaRPr lang="en-GB" dirty="0"/>
          </a:p>
          <a:p>
            <a:r>
              <a:rPr lang="en-US" dirty="0"/>
              <a:t>Three operation modes</a:t>
            </a:r>
          </a:p>
          <a:p>
            <a:pPr lvl="1"/>
            <a:r>
              <a:rPr lang="en-US" dirty="0"/>
              <a:t>vacuum; liquid bath; pressurized</a:t>
            </a:r>
            <a:br>
              <a:rPr lang="en-US" dirty="0"/>
            </a:br>
            <a:r>
              <a:rPr lang="en-US" dirty="0"/>
              <a:t>(bath with 2K heat exchanger)</a:t>
            </a:r>
          </a:p>
          <a:p>
            <a:r>
              <a:rPr lang="en-GB" dirty="0"/>
              <a:t>Operation in the range 1.8 to 4.5K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Roger Ruber - The FREIA Laboratory - Infrastructure and Resources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pic>
        <p:nvPicPr>
          <p:cNvPr id="13" name="Image 7" descr="Aries-Logo-std-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053" y="-3372"/>
            <a:ext cx="1226673" cy="861211"/>
          </a:xfrm>
          <a:prstGeom prst="rect">
            <a:avLst/>
          </a:prstGeom>
        </p:spPr>
      </p:pic>
      <p:pic>
        <p:nvPicPr>
          <p:cNvPr id="15" name="Picture 3" descr="C:\Users\ruber\Documents\Work\20190408 ARIES\IMG_20190408_1107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23548" y="1624402"/>
            <a:ext cx="4594217" cy="34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56" y="4242097"/>
            <a:ext cx="1642397" cy="2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ruber\Documents\Work\20190408 ARIES\IMG_20190408_11051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67663" y="4522312"/>
            <a:ext cx="2206717" cy="1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7995" y="4114799"/>
            <a:ext cx="1791759" cy="23271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4215" y="4598752"/>
            <a:ext cx="781122" cy="1843210"/>
            <a:chOff x="7093354" y="4588625"/>
            <a:chExt cx="781122" cy="1843210"/>
          </a:xfrm>
        </p:grpSpPr>
        <p:pic>
          <p:nvPicPr>
            <p:cNvPr id="19" name="Picture 2" descr="https://lh3.googleusercontent.com/ezsEhwjesznsgeIRznf-G6LKutNPvVEC56IzWe6hGOW44-4HrbRa9CY55SKhAuUH4OwOX04bcnlzs9zPymHENtTkTikR1sfqDR_ewmEjf_5rh4JUFL5hlZuOu67T7JD-6cBPV8jdJXK0kB2zgQcpv9T2gt-3_cv--yJaXHcB4C6N7BPcB4YeIzkvBd2tY_iKfphl6q3LE4I5UM5Ac1TXlosIPWzMLHtqbZymRtbtx0TvkcxMUejTpDbcRRJ6gocuhh5oA4TJTJo5h_pRw1Yoivtm2F4mOAwD2tbZRMCM5poCift6kBzO1-vjX2kAztoRnsS-2IjCRXPoZnRdar-jkNMMrUEh1re0yJo_bxipO0-TFXqUy34Y37vfejLy7RUpq9Gxo5VE1VnUC6aJE0SvgPe_TQUyYEuwMKBZEK_1dZthHM3vvoGdIlNIunmVwmidXn2Zg1dHaLLLxkWblgzgEmlKucqhzNmVPTU2RLgERhKT2oGA0bM6UBy34Byznr7k7sZ5FIVqbGm9KTOCnWihed4VJZ29tIbWd1eXZJBTy-aaYB0eLZCtbSaBxD70rZZdq_wQgTLkXjyUN2Crush2MIvuJm47eJ-V36yfqRA_gIa-ML_n2Xjzl-k8fRG5WPJPnc6N94Mw4FwnzBF_WBkSQyPk0Rwi7h-v=w703-h937-no">
              <a:extLst>
                <a:ext uri="{FF2B5EF4-FFF2-40B4-BE49-F238E27FC236}">
                  <a16:creationId xmlns:a16="http://schemas.microsoft.com/office/drawing/2014/main" id="{CE1F92C4-E4CE-468C-ACD8-1DB33F682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13922" y="4588625"/>
              <a:ext cx="760554" cy="180235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9DE9D5-7056-4C6C-9EC4-307BAAB995E3}"/>
                </a:ext>
              </a:extLst>
            </p:cNvPr>
            <p:cNvSpPr txBox="1"/>
            <p:nvPr/>
          </p:nvSpPr>
          <p:spPr>
            <a:xfrm>
              <a:off x="7093354" y="6185614"/>
              <a:ext cx="781122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x 2000 A</a:t>
              </a:r>
            </a:p>
          </p:txBody>
        </p:sp>
      </p:grpSp>
      <p:pic>
        <p:nvPicPr>
          <p:cNvPr id="21" name="Image 7" descr="Aries-Logo-std-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509" y="5526550"/>
            <a:ext cx="1226673" cy="861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938946">
            <a:off x="1167510" y="3473587"/>
            <a:ext cx="8054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Available as ARIES</a:t>
            </a:r>
          </a:p>
          <a:p>
            <a:pPr algn="ctr"/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Trans National Access Facility</a:t>
            </a:r>
          </a:p>
          <a:p>
            <a:pPr algn="ctr"/>
            <a:r>
              <a:rPr lang="en-GB" sz="32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cern.ch/</a:t>
            </a:r>
            <a:r>
              <a:rPr lang="en-GB" sz="32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aries</a:t>
            </a:r>
            <a:endParaRPr lang="en-GB" sz="32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ESS Double-spoke, 352 MHz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51353" y="1437849"/>
            <a:ext cx="4320647" cy="4871471"/>
          </a:xfrm>
        </p:spPr>
        <p:txBody>
          <a:bodyPr/>
          <a:lstStyle/>
          <a:p>
            <a:r>
              <a:rPr lang="en-GB" sz="2000" dirty="0"/>
              <a:t>Prototype cavity</a:t>
            </a:r>
          </a:p>
          <a:p>
            <a:pPr lvl="1"/>
            <a:r>
              <a:rPr lang="en-GB" sz="1800" dirty="0"/>
              <a:t>test </a:t>
            </a:r>
            <a:r>
              <a:rPr lang="en-GB" sz="1800" b="1" dirty="0"/>
              <a:t>without</a:t>
            </a:r>
            <a:r>
              <a:rPr lang="en-GB" sz="1800" dirty="0"/>
              <a:t> and </a:t>
            </a:r>
            <a:r>
              <a:rPr lang="en-GB" sz="1800" b="1" dirty="0"/>
              <a:t>with</a:t>
            </a:r>
            <a:r>
              <a:rPr lang="en-GB" sz="1800" dirty="0"/>
              <a:t> power coupler</a:t>
            </a:r>
          </a:p>
          <a:p>
            <a:pPr lvl="1"/>
            <a:r>
              <a:rPr lang="en-GB" sz="1800" dirty="0"/>
              <a:t>RF conditioning</a:t>
            </a:r>
          </a:p>
          <a:p>
            <a:pPr lvl="1"/>
            <a:r>
              <a:rPr lang="en-GB" sz="1800" dirty="0"/>
              <a:t>Q</a:t>
            </a:r>
            <a:r>
              <a:rPr lang="en-GB" sz="1800" baseline="-25000" dirty="0"/>
              <a:t>0</a:t>
            </a:r>
            <a:r>
              <a:rPr lang="en-GB" sz="1800" dirty="0"/>
              <a:t>, gradient, fill time, </a:t>
            </a:r>
          </a:p>
          <a:p>
            <a:pPr lvl="1"/>
            <a:r>
              <a:rPr lang="en-GB" sz="1800" dirty="0"/>
              <a:t>Lorentz force detuning, </a:t>
            </a:r>
            <a:r>
              <a:rPr lang="en-GB" sz="1800" dirty="0" err="1"/>
              <a:t>microphonics</a:t>
            </a:r>
            <a:endParaRPr lang="en-GB" sz="2000" dirty="0">
              <a:solidFill>
                <a:srgbClr val="0000FF"/>
              </a:solidFill>
            </a:endParaRPr>
          </a:p>
          <a:p>
            <a:pPr lvl="1"/>
            <a:r>
              <a:rPr lang="en-GB" sz="1800" dirty="0"/>
              <a:t>test LLRF, SEL, </a:t>
            </a:r>
          </a:p>
          <a:p>
            <a:pPr lvl="1"/>
            <a:r>
              <a:rPr lang="en-GB" sz="1800" dirty="0"/>
              <a:t>tuner operation</a:t>
            </a:r>
          </a:p>
          <a:p>
            <a:pPr lvl="1"/>
            <a:r>
              <a:rPr lang="en-GB" sz="1800" dirty="0"/>
              <a:t>nominal gradient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0000FF"/>
                </a:solidFill>
              </a:rPr>
              <a:t>HL-LHC Crab, 400 MHz</a:t>
            </a:r>
          </a:p>
          <a:p>
            <a:pPr lvl="1"/>
            <a:r>
              <a:rPr lang="en-GB" sz="1800" dirty="0"/>
              <a:t>prototype cavity, w/o He jacket</a:t>
            </a:r>
          </a:p>
          <a:p>
            <a:pPr lvl="1"/>
            <a:r>
              <a:rPr lang="en-GB" sz="1800" dirty="0"/>
              <a:t>double quarter wave (DQW)</a:t>
            </a:r>
          </a:p>
          <a:p>
            <a:pPr lvl="1"/>
            <a:r>
              <a:rPr lang="en-GB" sz="1800" dirty="0">
                <a:highlight>
                  <a:srgbClr val="FFFF00"/>
                </a:highlight>
              </a:rPr>
              <a:t>first cavity test in vertical cryostat</a:t>
            </a:r>
          </a:p>
          <a:p>
            <a:pPr lvl="2"/>
            <a:r>
              <a:rPr lang="en-GB" sz="1600" dirty="0">
                <a:highlight>
                  <a:srgbClr val="FFFF00"/>
                </a:highlight>
              </a:rPr>
              <a:t>successfully completed 8-Oct!</a:t>
            </a:r>
          </a:p>
          <a:p>
            <a:pPr lvl="1"/>
            <a:endParaRPr lang="en-GB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ESS Elliptical, 704 MHz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RF stations</a:t>
            </a:r>
          </a:p>
          <a:p>
            <a:pPr lvl="1"/>
            <a:r>
              <a:rPr lang="en-GB" dirty="0"/>
              <a:t>acceptance test of HV modulator for ESS local test stand</a:t>
            </a:r>
          </a:p>
          <a:p>
            <a:pPr lvl="1"/>
            <a:r>
              <a:rPr lang="en-GB" dirty="0"/>
              <a:t>test RF distribution (circulator, load)</a:t>
            </a:r>
          </a:p>
          <a:p>
            <a:r>
              <a:rPr lang="en-GB" dirty="0"/>
              <a:t>Prototype high beta elliptical</a:t>
            </a:r>
          </a:p>
          <a:p>
            <a:pPr lvl="1"/>
            <a:r>
              <a:rPr lang="en-GB" dirty="0"/>
              <a:t>with power coupler and tuner</a:t>
            </a:r>
          </a:p>
          <a:p>
            <a:pPr lvl="1"/>
            <a:r>
              <a:rPr lang="en-GB" dirty="0"/>
              <a:t>RF conditioning</a:t>
            </a:r>
          </a:p>
          <a:p>
            <a:pPr lvl="1"/>
            <a:r>
              <a:rPr lang="en-GB" dirty="0"/>
              <a:t>Q</a:t>
            </a:r>
            <a:r>
              <a:rPr lang="en-GB" baseline="-25000" dirty="0"/>
              <a:t>0</a:t>
            </a:r>
            <a:r>
              <a:rPr lang="en-GB" dirty="0"/>
              <a:t>, gradient, fill time, heat load</a:t>
            </a:r>
          </a:p>
          <a:p>
            <a:pPr lvl="1"/>
            <a:r>
              <a:rPr lang="en-GB" dirty="0"/>
              <a:t>Lorentz force detuning,</a:t>
            </a:r>
            <a:br>
              <a:rPr lang="en-GB" dirty="0"/>
            </a:br>
            <a:r>
              <a:rPr lang="en-GB" dirty="0" err="1"/>
              <a:t>microphonics</a:t>
            </a:r>
            <a:endParaRPr lang="en-GB" sz="1800" dirty="0">
              <a:solidFill>
                <a:srgbClr val="0000FF"/>
              </a:solidFill>
            </a:endParaRPr>
          </a:p>
          <a:p>
            <a:pPr lvl="1"/>
            <a:r>
              <a:rPr lang="en-GB" dirty="0"/>
              <a:t>test LLRF, SEL, </a:t>
            </a:r>
            <a:br>
              <a:rPr lang="en-GB" dirty="0"/>
            </a:br>
            <a:r>
              <a:rPr lang="en-GB" dirty="0"/>
              <a:t>tuner operation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Cavities Testing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1705C-5BB8-482B-909E-E63E63959BD2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pic>
        <p:nvPicPr>
          <p:cNvPr id="12" name="Picture 2" descr="P10208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566" y="3228022"/>
            <a:ext cx="2103712" cy="1354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047" y="4342752"/>
            <a:ext cx="1603931" cy="211043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D1B38-6CF6-4996-ABA2-A3CBE25691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341" y="5099049"/>
            <a:ext cx="1805517" cy="13541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6BDC692-1848-44D2-BCAB-70C332794DFF}"/>
              </a:ext>
            </a:extLst>
          </p:cNvPr>
          <p:cNvGrpSpPr/>
          <p:nvPr/>
        </p:nvGrpSpPr>
        <p:grpSpPr>
          <a:xfrm>
            <a:off x="3012017" y="2256887"/>
            <a:ext cx="1363133" cy="454047"/>
            <a:chOff x="76199" y="3697066"/>
            <a:chExt cx="4419600" cy="6377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F09FA9-C540-4E96-B255-08A3975F06CE}"/>
                </a:ext>
              </a:extLst>
            </p:cNvPr>
            <p:cNvSpPr txBox="1"/>
            <p:nvPr/>
          </p:nvSpPr>
          <p:spPr>
            <a:xfrm>
              <a:off x="76201" y="3697066"/>
              <a:ext cx="4419598" cy="453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H. Li et al, </a:t>
              </a:r>
            </a:p>
            <a:p>
              <a:r>
                <a:rPr lang="sv-SE" sz="1000" dirty="0"/>
                <a:t>NIM A927 (</a:t>
              </a:r>
              <a:r>
                <a:rPr lang="nl-NL" sz="1000" dirty="0"/>
                <a:t>2019) 63</a:t>
              </a:r>
              <a:endParaRPr lang="en-GB" sz="1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7E2A9D-DFF2-4E85-829E-EDE9ED91A50A}"/>
                </a:ext>
              </a:extLst>
            </p:cNvPr>
            <p:cNvSpPr/>
            <p:nvPr/>
          </p:nvSpPr>
          <p:spPr>
            <a:xfrm>
              <a:off x="76199" y="3705024"/>
              <a:ext cx="4419600" cy="629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12138E-137F-4F24-9207-92D6C84554A5}"/>
              </a:ext>
            </a:extLst>
          </p:cNvPr>
          <p:cNvGrpSpPr/>
          <p:nvPr/>
        </p:nvGrpSpPr>
        <p:grpSpPr>
          <a:xfrm>
            <a:off x="6108738" y="4978595"/>
            <a:ext cx="1002171" cy="714633"/>
            <a:chOff x="76199" y="3697066"/>
            <a:chExt cx="4419600" cy="7780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99E96-6E79-4275-B1F8-A02453CA0077}"/>
                </a:ext>
              </a:extLst>
            </p:cNvPr>
            <p:cNvSpPr txBox="1"/>
            <p:nvPr/>
          </p:nvSpPr>
          <p:spPr>
            <a:xfrm>
              <a:off x="76202" y="3697066"/>
              <a:ext cx="4419597" cy="77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H. Li et al, </a:t>
              </a:r>
            </a:p>
            <a:p>
              <a:r>
                <a:rPr lang="sv-SE" sz="1000" dirty="0"/>
                <a:t>LINAC 2018, THOP066</a:t>
              </a:r>
              <a:endParaRPr lang="en-GB" sz="1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3B42A8-2260-423E-9687-3D760FF2151B}"/>
                </a:ext>
              </a:extLst>
            </p:cNvPr>
            <p:cNvSpPr/>
            <p:nvPr/>
          </p:nvSpPr>
          <p:spPr>
            <a:xfrm>
              <a:off x="76199" y="3705024"/>
              <a:ext cx="4419600" cy="629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Image 7" descr="Aries-Logo-std-L.png">
            <a:extLst>
              <a:ext uri="{FF2B5EF4-FFF2-40B4-BE49-F238E27FC236}">
                <a16:creationId xmlns:a16="http://schemas.microsoft.com/office/drawing/2014/main" id="{A99C378C-B986-43DC-A9A2-50DF555627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053" y="-3372"/>
            <a:ext cx="1226673" cy="8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4F43-F751-44A5-9416-029DA391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 Magnet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5413-074A-4890-9637-202086E6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4771457" cy="5327650"/>
          </a:xfrm>
        </p:spPr>
        <p:txBody>
          <a:bodyPr/>
          <a:lstStyle/>
          <a:p>
            <a:r>
              <a:rPr lang="en-GB" dirty="0"/>
              <a:t>Preparing to commission </a:t>
            </a:r>
            <a:r>
              <a:rPr lang="en-GB" dirty="0" err="1"/>
              <a:t>Gersemi</a:t>
            </a:r>
            <a:r>
              <a:rPr lang="en-GB" dirty="0"/>
              <a:t> with a superconducting magnet</a:t>
            </a:r>
          </a:p>
          <a:p>
            <a:r>
              <a:rPr lang="en-GB" dirty="0"/>
              <a:t>Operation with “magnet insert”</a:t>
            </a:r>
          </a:p>
          <a:p>
            <a:pPr lvl="1"/>
            <a:r>
              <a:rPr lang="en-GB" dirty="0"/>
              <a:t>lambda plate to separate 2K pressurized helium from 4K helium</a:t>
            </a:r>
          </a:p>
          <a:p>
            <a:pPr lvl="1"/>
            <a:r>
              <a:rPr lang="en-GB" dirty="0"/>
              <a:t>heat exchanger with sub-atmospheric 2K helium to cool the pressurized 2K helium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0E015-2DFE-4E95-B831-486D347E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10-Nov-2020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284E5-454A-40FD-8108-023D2EF1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Roger Ruber - The FREIA Laboratory - Infrastructure and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1097-B2FC-4522-B2F9-3F874897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7409DF-FDAF-46AD-AF3A-543D592815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7134" y="1626224"/>
            <a:ext cx="5161189" cy="38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8997"/>
      </p:ext>
    </p:extLst>
  </p:cSld>
  <p:clrMapOvr>
    <a:masterClrMapping/>
  </p:clrMapOvr>
</p:sld>
</file>

<file path=ppt/theme/theme1.xml><?xml version="1.0" encoding="utf-8"?>
<a:theme xmlns:a="http://schemas.openxmlformats.org/drawingml/2006/main" name="RR004-UUgrabard-ESS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RR004-UUgrabard-ESS</Template>
  <TotalTime>28343</TotalTime>
  <Words>1620</Words>
  <Application>Microsoft Office PowerPoint</Application>
  <PresentationFormat>On-screen Show (4:3)</PresentationFormat>
  <Paragraphs>336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Noto Sans CJK SC Regular</vt:lpstr>
      <vt:lpstr>RR004-UUgrabard-ESS</vt:lpstr>
      <vt:lpstr>FREIA Laboratory Facility for Research Instrumentation and Accelerator Development Department of Physics and Astronomy</vt:lpstr>
      <vt:lpstr>Uppsala Accelerator History</vt:lpstr>
      <vt:lpstr>Accelerator Research &amp; Development</vt:lpstr>
      <vt:lpstr>FREIA Laboratory</vt:lpstr>
      <vt:lpstr>Cryogenics</vt:lpstr>
      <vt:lpstr>“Hnoss” Horizontal Cryostat</vt:lpstr>
      <vt:lpstr>“Gersemi” Vertical Cryostat</vt:lpstr>
      <vt:lpstr>SRF Cavities Testing</vt:lpstr>
      <vt:lpstr>SC Magnet Testing</vt:lpstr>
      <vt:lpstr>Cryomodule Testing</vt:lpstr>
      <vt:lpstr>High Power RF Amplifiers</vt:lpstr>
      <vt:lpstr>RF Amplifier R&amp;D</vt:lpstr>
      <vt:lpstr>Digital LLRF Development</vt:lpstr>
      <vt:lpstr>Cryogenic DC Spark System</vt:lpstr>
      <vt:lpstr>Establishing a New Laser Lab</vt:lpstr>
      <vt:lpstr>Personnel Resources</vt:lpstr>
      <vt:lpstr>Summary</vt:lpstr>
    </vt:vector>
  </TitlesOfParts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FREIA Laboratory Facility for Research Instrumentation and Accelerator Development</dc:title>
  <dc:creator>ruber</dc:creator>
  <cp:lastModifiedBy>cern\ruber</cp:lastModifiedBy>
  <cp:revision>515</cp:revision>
  <cp:lastPrinted>2015-01-29T11:56:53Z</cp:lastPrinted>
  <dcterms:created xsi:type="dcterms:W3CDTF">2010-02-24T17:17:31Z</dcterms:created>
  <dcterms:modified xsi:type="dcterms:W3CDTF">2020-11-10T08:50:08Z</dcterms:modified>
</cp:coreProperties>
</file>