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2" r:id="rId2"/>
    <p:sldId id="326" r:id="rId3"/>
    <p:sldId id="420" r:id="rId4"/>
    <p:sldId id="421" r:id="rId5"/>
    <p:sldId id="312" r:id="rId6"/>
    <p:sldId id="414" r:id="rId7"/>
    <p:sldId id="41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B85330-8EF9-4E10-B06F-FAB63191C82A}">
          <p14:sldIdLst/>
        </p14:section>
        <p14:section name="Default Section" id="{BFE8CC4B-41D5-4FFF-A3C6-BFDD7C938A6A}">
          <p14:sldIdLst>
            <p14:sldId id="422"/>
            <p14:sldId id="326"/>
            <p14:sldId id="420"/>
            <p14:sldId id="421"/>
            <p14:sldId id="312"/>
            <p14:sldId id="414"/>
            <p14:sldId id="4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9EBF5"/>
    <a:srgbClr val="CFD5EA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-Fs01.user.uu.se\D-I$\hanli725\My%20Documents\documents%20of%20Han%20Li\ESS%20spoke%20cryomodule\Series%20CM\Serise%20CM%202%23\RF%20station%20intervetion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-Fs01.user.uu.se\D-I$\hanli725\My%20Documents\documents%20of%20Han%20Li\ESS%20spoke%20cryomodule\Series%20CM\Serise%20CM%202%23\RF%20station%20intervetion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cause of RF station downtime</a:t>
            </a:r>
          </a:p>
        </c:rich>
      </c:tx>
      <c:layout>
        <c:manualLayout>
          <c:xMode val="edge"/>
          <c:yMode val="edge"/>
          <c:x val="0.20181392898120382"/>
          <c:y val="5.9393851897331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049648279463323"/>
          <c:y val="0.17795078976211429"/>
          <c:w val="0.66466768131442722"/>
          <c:h val="0.6599498696509131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3F-4AF4-A91E-F1F1FF2C67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3F-4AF4-A91E-F1F1FF2C67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3F-4AF4-A91E-F1F1FF2C67FF}"/>
              </c:ext>
            </c:extLst>
          </c:dPt>
          <c:dLbls>
            <c:dLbl>
              <c:idx val="0"/>
              <c:layout>
                <c:manualLayout>
                  <c:x val="-0.20334908762843806"/>
                  <c:y val="1.72250729852272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21176845794565"/>
                      <c:h val="0.193086596891936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3F-4AF4-A91E-F1F1FF2C67FF}"/>
                </c:ext>
              </c:extLst>
            </c:dLbl>
            <c:dLbl>
              <c:idx val="1"/>
              <c:layout>
                <c:manualLayout>
                  <c:x val="0.20824997496795075"/>
                  <c:y val="-0.170665999857707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06720243459247"/>
                      <c:h val="6.28451580316547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73F-4AF4-A91E-F1F1FF2C67FF}"/>
                </c:ext>
              </c:extLst>
            </c:dLbl>
            <c:dLbl>
              <c:idx val="2"/>
              <c:layout>
                <c:manualLayout>
                  <c:x val="0.18919649584139692"/>
                  <c:y val="0.187005537284495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580865009134639"/>
                      <c:h val="0.147120199293586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73F-4AF4-A91E-F1F1FF2C67F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Sheet1!$F$2:$H$2</c:f>
              <c:strCache>
                <c:ptCount val="3"/>
                <c:pt idx="0">
                  <c:v>Esys trip </c:v>
                </c:pt>
                <c:pt idx="1">
                  <c:v>DB trip</c:v>
                </c:pt>
                <c:pt idx="2">
                  <c:v>LLRF</c:v>
                </c:pt>
              </c:strCache>
            </c:strRef>
          </c:cat>
          <c:val>
            <c:numRef>
              <c:f>Sheet1!$F$28:$H$28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3F-4AF4-A91E-F1F1FF2C6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73640021076165"/>
          <c:y val="0.8750626381753781"/>
          <c:w val="0.55601168052867689"/>
          <c:h val="6.4158640439026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Cause</a:t>
            </a:r>
            <a:r>
              <a:rPr lang="en-US" sz="2000" baseline="0"/>
              <a:t> of downtime [h]</a:t>
            </a:r>
            <a:endParaRPr lang="en-US" sz="2000"/>
          </a:p>
        </c:rich>
      </c:tx>
      <c:layout>
        <c:manualLayout>
          <c:xMode val="edge"/>
          <c:yMode val="edge"/>
          <c:x val="0.28594887741688085"/>
          <c:y val="3.0666334590450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Sheet1!$A$33:$C$33</c:f>
              <c:strCache>
                <c:ptCount val="3"/>
                <c:pt idx="0">
                  <c:v>technical intervetion </c:v>
                </c:pt>
                <c:pt idx="1">
                  <c:v>RF station </c:v>
                </c:pt>
                <c:pt idx="2">
                  <c:v>circulator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A-425B-9E77-39EF8CFB59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A-425B-9E77-39EF8CFB59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BA-425B-9E77-39EF8CFB59AA}"/>
              </c:ext>
            </c:extLst>
          </c:dPt>
          <c:dLbls>
            <c:dLbl>
              <c:idx val="0"/>
              <c:layout>
                <c:manualLayout>
                  <c:x val="0.20304497521779175"/>
                  <c:y val="4.60092351260541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30012684714783"/>
                      <c:h val="9.61062779568481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ABA-425B-9E77-39EF8CFB59AA}"/>
                </c:ext>
              </c:extLst>
            </c:dLbl>
            <c:dLbl>
              <c:idx val="1"/>
              <c:layout>
                <c:manualLayout>
                  <c:x val="-0.144132548403201"/>
                  <c:y val="-0.233080613761395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BA-425B-9E77-39EF8CFB59AA}"/>
                </c:ext>
              </c:extLst>
            </c:dLbl>
            <c:dLbl>
              <c:idx val="2"/>
              <c:layout>
                <c:manualLayout>
                  <c:x val="0.12523787633890396"/>
                  <c:y val="0.137870387781403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BA-425B-9E77-39EF8CFB59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Sheet1!$A$33:$C$33</c:f>
              <c:strCache>
                <c:ptCount val="3"/>
                <c:pt idx="0">
                  <c:v>technical intervetion </c:v>
                </c:pt>
                <c:pt idx="1">
                  <c:v>RF station </c:v>
                </c:pt>
                <c:pt idx="2">
                  <c:v>circulator </c:v>
                </c:pt>
              </c:strCache>
            </c:strRef>
          </c:cat>
          <c:val>
            <c:numRef>
              <c:f>Sheet1!$A$34:$C$34</c:f>
              <c:numCache>
                <c:formatCode>General</c:formatCode>
                <c:ptCount val="3"/>
                <c:pt idx="0">
                  <c:v>0.5</c:v>
                </c:pt>
                <c:pt idx="1">
                  <c:v>25.5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BA-425B-9E77-39EF8CFB5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708775103677023E-2"/>
          <c:y val="0.86746529800217875"/>
          <c:w val="0.89999992237570703"/>
          <c:h val="6.4158640439026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1138D-DC14-47FF-85F9-BB9898ACD1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9EF76-5AD4-4A30-A45C-CC4B751A7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2A55-3C33-4CC9-9210-3D7BCD137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15487-BB03-4DB1-8997-9602EAE97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35C4E-3B26-405B-B6E5-E94FC2BC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83176-583C-4C66-8768-5AF9FDBA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B30C-83FB-47AD-8423-702E8A4C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9AD9-B075-4792-B26A-A9EF50CD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24444-21B9-4A79-ACBA-253A83B05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10D01-D6EC-4D39-A5C0-3779572B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4D04A-9026-43C9-B1D8-6A5706A5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4B57-038E-4A53-827B-E09127C3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DDEAD2-BC24-466C-8658-3D9899C51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96CFA-613D-4394-AA70-165E9023C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53DD8-3F51-4847-A918-BB17798F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B0DEB-E6D1-4FA5-B725-12A179A9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FA087-D6D0-4CEE-A656-601044E7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C0D1-7E00-4B49-9B97-ED3138A7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7E009-3012-4B4F-94F2-E4F44AD49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67CD-70FC-4647-8085-EB0EB839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232D4-3C41-40EA-9A0E-3DA4BA59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FF82C-47F3-4A96-8B5E-A8332A31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506-0A21-40BD-B963-24CE9889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15E6-5D1D-459C-9C99-D80886BA9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D89D0-853B-4840-83D7-9277300A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5526F-ACA4-4130-9638-9D6467A5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FE712-1A88-4E33-83A0-02F5A04F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0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24CB-4550-45AB-A453-73C2FA91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2C7-D6D3-4CB2-A153-2013C5131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827C5-5560-4BEF-AECE-0E698EA1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4109E-FC10-4C0F-BA89-CF5D59FB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76ACA-1640-4ECE-BAAC-5EEFC4A0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2FA97-A453-49C2-9140-A48B2F38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30AF-5640-4E9C-8159-DBFA568D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14C0E-990F-4958-A934-761E8DEDB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8D4DB-6EF9-407A-BBCE-05CD3CF52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E41B3-B454-4C03-8E6B-4AC0004A8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CDDAD-F0ED-4354-84EC-4B8A7C97B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D1CB4-0434-4C41-B4B5-B7575E1A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B939D-5FA4-44C2-85DF-24DEC1A4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50646-AFED-4826-9C85-9B003CB6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661D-1E62-43A1-9BAA-A05BE8F7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A255D-F613-4B5A-A464-B001E5D1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2137A-CDE3-40DB-8F91-304924E2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60E0B-4B79-47A4-BB16-F89F4E9B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C3EDF-BAB8-47B6-8263-1065F612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17F29-42A3-4E0A-A77A-80852717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FDE52-7C57-4A57-880D-89507B26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3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C2EA-C259-4D92-88F5-677B23D0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98CC2-05CF-46C3-8952-A48EAC4D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5DE30-A536-416A-9620-2481A091F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E9BFF-A415-42D3-8BE1-7D2411B3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7867D-1078-4D13-BB0B-9D80DDAA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0C793-35AA-43DA-AEE0-A90D7686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3D89-B090-4410-8EE0-461E6BF5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66F64-09ED-45E2-8881-4C712B162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D085-8ADB-4677-85C4-E0EFE5254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212DA-202F-4C1F-B8B1-11102AC4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3C18-AD63-464D-AF3E-79B884FCE72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29D83-D039-47F8-A49B-8649C9B3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DB9C8-7763-403C-BF57-50013738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0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258A2-DD50-4D9A-935B-0BFDB43D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CC3FA-B1A7-4750-937C-F86A3F5BF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9B9F-2FF1-4A8B-9CAE-F0C67200E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3C18-AD63-464D-AF3E-79B884FCE72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A3170-468B-4D20-9E10-2E2D1BD79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F1BAB-F611-4C8C-B168-117FBB2E5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A663-837C-4E60-8908-8CE9771C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1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F680AEFC-C2A6-4C50-9F65-2796BF7745C3}"/>
              </a:ext>
            </a:extLst>
          </p:cNvPr>
          <p:cNvSpPr/>
          <p:nvPr/>
        </p:nvSpPr>
        <p:spPr>
          <a:xfrm>
            <a:off x="3670211" y="1657044"/>
            <a:ext cx="36068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kumimoji="1" lang="sv-SE" sz="4000" dirty="0">
                <a:latin typeface="+mj-lt"/>
                <a:ea typeface="+mj-ea"/>
                <a:cs typeface="+mj-cs"/>
              </a:rPr>
              <a:t>ESS </a:t>
            </a:r>
            <a:r>
              <a:rPr kumimoji="1" lang="sv-SE" sz="4000" dirty="0" err="1">
                <a:latin typeface="+mj-lt"/>
                <a:ea typeface="+mj-ea"/>
                <a:cs typeface="+mj-cs"/>
              </a:rPr>
              <a:t>spoke</a:t>
            </a:r>
            <a:r>
              <a:rPr kumimoji="1" lang="sv-SE" sz="4000" dirty="0">
                <a:latin typeface="+mj-lt"/>
                <a:ea typeface="+mj-ea"/>
                <a:cs typeface="+mj-cs"/>
              </a:rPr>
              <a:t> CM02 </a:t>
            </a:r>
          </a:p>
          <a:p>
            <a:pPr algn="ctr">
              <a:lnSpc>
                <a:spcPct val="100000"/>
              </a:lnSpc>
            </a:pPr>
            <a:r>
              <a:rPr kumimoji="1" lang="sv-SE" sz="4000" dirty="0" err="1">
                <a:latin typeface="+mj-lt"/>
                <a:ea typeface="+mj-ea"/>
                <a:cs typeface="+mj-cs"/>
              </a:rPr>
              <a:t>weekly</a:t>
            </a:r>
            <a:r>
              <a:rPr kumimoji="1" lang="sv-SE" sz="4000" dirty="0">
                <a:latin typeface="+mj-lt"/>
                <a:ea typeface="+mj-ea"/>
                <a:cs typeface="+mj-cs"/>
              </a:rPr>
              <a:t> meeting</a:t>
            </a:r>
          </a:p>
          <a:p>
            <a:pPr algn="ctr">
              <a:lnSpc>
                <a:spcPct val="100000"/>
              </a:lnSpc>
            </a:pPr>
            <a:r>
              <a:rPr kumimoji="1" lang="sv-SE" sz="4000" dirty="0">
                <a:latin typeface="+mj-lt"/>
                <a:ea typeface="+mj-ea"/>
                <a:cs typeface="+mj-cs"/>
              </a:rPr>
              <a:t>20201102</a:t>
            </a:r>
          </a:p>
          <a:p>
            <a:pPr algn="ctr">
              <a:lnSpc>
                <a:spcPct val="100000"/>
              </a:lnSpc>
            </a:pPr>
            <a:r>
              <a:rPr kumimoji="1" lang="sv-SE" sz="4000" dirty="0">
                <a:latin typeface="+mj-lt"/>
                <a:ea typeface="+mj-ea"/>
                <a:cs typeface="+mj-cs"/>
              </a:rPr>
              <a:t>Han Li</a:t>
            </a:r>
          </a:p>
        </p:txBody>
      </p:sp>
    </p:spTree>
    <p:extLst>
      <p:ext uri="{BB962C8B-B14F-4D97-AF65-F5344CB8AC3E}">
        <p14:creationId xmlns:p14="http://schemas.microsoft.com/office/powerpoint/2010/main" val="114195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2"/>
          <p:cNvSpPr/>
          <p:nvPr/>
        </p:nvSpPr>
        <p:spPr>
          <a:xfrm>
            <a:off x="8077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4FF75ED-CF10-4DA3-B992-44D14195FE57}" type="slidenum">
              <a:rPr lang="sv-S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fld>
            <a:endParaRPr/>
          </a:p>
        </p:txBody>
      </p:sp>
      <p:pic>
        <p:nvPicPr>
          <p:cNvPr id="169" name="Picture 14"/>
          <p:cNvPicPr/>
          <p:nvPr/>
        </p:nvPicPr>
        <p:blipFill>
          <a:blip r:embed="rId2"/>
          <a:stretch/>
        </p:blipFill>
        <p:spPr>
          <a:xfrm>
            <a:off x="1524000" y="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3551339" y="413460"/>
            <a:ext cx="36068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kumimoji="1" lang="sv-SE" sz="4000" dirty="0">
                <a:latin typeface="+mj-lt"/>
                <a:ea typeface="+mj-ea"/>
                <a:cs typeface="+mj-cs"/>
              </a:rPr>
              <a:t>Coupler conditioning</a:t>
            </a:r>
            <a:endParaRPr kumimoji="1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171" name="Picture 13"/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172" name="CustomShape 4"/>
          <p:cNvSpPr/>
          <p:nvPr/>
        </p:nvSpPr>
        <p:spPr>
          <a:xfrm>
            <a:off x="1962150" y="1224210"/>
            <a:ext cx="8826092" cy="1518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/>
            <a:endParaRPr lang="sv-SE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Conditioning program&gt;</a:t>
            </a:r>
            <a:endParaRPr lang="en-US" sz="1600" dirty="0"/>
          </a:p>
          <a:p>
            <a:pPr marL="285840" indent="-285120">
              <a:buFont typeface="Wingdings" charset="2"/>
              <a:buChar char=""/>
            </a:pP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arc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detector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e- pick up .</a:t>
            </a:r>
          </a:p>
          <a:p>
            <a:pPr marL="285840" indent="-285120">
              <a:buFont typeface="Wingdings" charset="2"/>
              <a:buChar char=""/>
            </a:pP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Frequency using for off resonance conditioning at warm: 353 MHz</a:t>
            </a:r>
          </a:p>
          <a:p>
            <a:pPr marL="285840" indent="-285120">
              <a:buFont typeface="Wingdings" charset="2"/>
              <a:buChar char=""/>
            </a:pP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Auto-conditioning 24/7</a:t>
            </a:r>
          </a:p>
          <a:p>
            <a:pPr marL="285840" indent="-285120">
              <a:buFont typeface="Wingdings" charset="2"/>
              <a:buChar char=""/>
            </a:pP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Criteria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for FPC conditioning ready : </a:t>
            </a: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outgassing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lower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than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3 E-7 </a:t>
            </a: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mbar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(vacuum </a:t>
            </a: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baseline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1E-7 </a:t>
            </a:r>
            <a:r>
              <a:rPr lang="sv-SE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mbar</a:t>
            </a:r>
            <a:r>
              <a:rPr lang="sv-SE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)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285840" indent="-285120">
              <a:buFont typeface="Wingdings" charset="2"/>
              <a:buChar char=""/>
            </a:pPr>
            <a:endParaRPr lang="en-US" dirty="0"/>
          </a:p>
          <a:p>
            <a:pPr marL="285840" indent="-285120">
              <a:buFont typeface="Wingdings" charset="2"/>
              <a:buChar char=""/>
            </a:pPr>
            <a:endParaRPr lang="en-US" dirty="0"/>
          </a:p>
          <a:p>
            <a:pPr marL="720"/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95800" y="6107465"/>
            <a:ext cx="28957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9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114300"/>
            <a:r>
              <a:rPr lang="en-GB" altLang="sv-SE" sz="1000" dirty="0">
                <a:latin typeface="Times New Roman" pitchFamily="18" charset="0"/>
                <a:ea typeface="Times"/>
                <a:cs typeface="Times New Roman" pitchFamily="18" charset="0"/>
              </a:rPr>
              <a:t>Main Parameters of Spoke FPC Conditioning </a:t>
            </a:r>
            <a:endParaRPr lang="sv-SE" altLang="sv-SE" sz="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73988"/>
              </p:ext>
            </p:extLst>
          </p:nvPr>
        </p:nvGraphicFramePr>
        <p:xfrm>
          <a:off x="2497123" y="2795012"/>
          <a:ext cx="6477150" cy="32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Parameter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value</a:t>
                      </a:r>
                      <a:endParaRPr lang="sv-SE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Loop control time (s)</a:t>
                      </a:r>
                      <a:endParaRPr lang="sv-SE" sz="1600" dirty="0">
                        <a:effectLst/>
                        <a:latin typeface="Times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Pulse repeat rate (Hz)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Vacuum upper limit (mbar)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5e-6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Vacuum lower limit (mbar)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1e-6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28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Initial pulse length (µs)</a:t>
                      </a:r>
                      <a:endParaRPr lang="sv-SE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pulse length step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50 µs, 100µs, 250µs,500 µs, 1ms, 2 ms,3.5ms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640">
                <a:tc>
                  <a:txBody>
                    <a:bodyPr/>
                    <a:lstStyle/>
                    <a:p>
                      <a:pPr marL="0" marR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Vacuum hardware interlock (mbar)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indent="118745" algn="l"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</a:rPr>
                        <a:t>1e-5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e-</a:t>
                      </a:r>
                      <a:r>
                        <a:rPr lang="en-GB" sz="1600" baseline="0" dirty="0">
                          <a:effectLst/>
                        </a:rPr>
                        <a:t> pickup</a:t>
                      </a:r>
                      <a:r>
                        <a:rPr lang="en-GB" sz="1600" dirty="0">
                          <a:effectLst/>
                        </a:rPr>
                        <a:t> interlock (mA)</a:t>
                      </a: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indent="118745" algn="l"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773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08013"/>
              </p:ext>
            </p:extLst>
          </p:nvPr>
        </p:nvGraphicFramePr>
        <p:xfrm>
          <a:off x="3392423" y="1667693"/>
          <a:ext cx="4031834" cy="198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04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FPC1 &amp; 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Warm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04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Real time [h]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120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04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Intervention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zh-CN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04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Up time [h]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89.5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04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Down time [h]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30.5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249960" y="4038599"/>
            <a:ext cx="9238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Two FPCs are conditioned simultaneously with two pumping carts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Three MP bands: 70 dBm (10kW), 74 dBm and 76 dBm (40kW)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CM comparison:</a:t>
            </a:r>
          </a:p>
          <a:p>
            <a:pPr>
              <a:buClr>
                <a:srgbClr val="C00000"/>
              </a:buClr>
            </a:pPr>
            <a:r>
              <a:rPr lang="en-US" sz="1600" dirty="0"/>
              <a:t>     Total conditioning timing is about 4 weeks (real time), can be improved to 7 days (based on live time) or even 3 days if conditioning two couplers simultaneously</a:t>
            </a:r>
          </a:p>
          <a:p>
            <a:pPr>
              <a:buClr>
                <a:srgbClr val="C00000"/>
              </a:buClr>
            </a:pPr>
            <a:r>
              <a:rPr lang="en-US" sz="1600" dirty="0"/>
              <a:t>     </a:t>
            </a:r>
            <a:r>
              <a:rPr lang="en-US" sz="1600" dirty="0">
                <a:solidFill>
                  <a:srgbClr val="FF0000"/>
                </a:solidFill>
              </a:rPr>
              <a:t>2</a:t>
            </a:r>
            <a:r>
              <a:rPr lang="en-US" sz="1600" baseline="30000" dirty="0">
                <a:solidFill>
                  <a:srgbClr val="FF0000"/>
                </a:solidFill>
              </a:rPr>
              <a:t>nd</a:t>
            </a:r>
            <a:r>
              <a:rPr lang="en-US" sz="1600" dirty="0">
                <a:solidFill>
                  <a:srgbClr val="FF0000"/>
                </a:solidFill>
              </a:rPr>
              <a:t>  CM FPC warm conditioning last about 4 days</a:t>
            </a:r>
            <a:r>
              <a:rPr lang="en-US" sz="1600" dirty="0"/>
              <a:t>, is consistent with prototype estimation</a:t>
            </a: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E67EB39A-9562-4479-876E-EF0EECDFEDE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C29C6B1B-DB3C-4066-ADDC-047631B08F7E}"/>
              </a:ext>
            </a:extLst>
          </p:cNvPr>
          <p:cNvSpPr/>
          <p:nvPr/>
        </p:nvSpPr>
        <p:spPr>
          <a:xfrm>
            <a:off x="3249335" y="589628"/>
            <a:ext cx="36068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kumimoji="1" lang="sv-SE" sz="2800" dirty="0" err="1">
                <a:latin typeface="+mj-lt"/>
                <a:ea typeface="+mj-ea"/>
                <a:cs typeface="+mj-cs"/>
              </a:rPr>
              <a:t>Coupler</a:t>
            </a:r>
            <a:r>
              <a:rPr kumimoji="1" lang="sv-SE" sz="2800" dirty="0">
                <a:latin typeface="+mj-lt"/>
                <a:ea typeface="+mj-ea"/>
                <a:cs typeface="+mj-cs"/>
              </a:rPr>
              <a:t> conditioning </a:t>
            </a:r>
            <a:r>
              <a:rPr kumimoji="1" lang="sv-SE" sz="2800" dirty="0" err="1">
                <a:latin typeface="+mj-lt"/>
                <a:ea typeface="+mj-ea"/>
                <a:cs typeface="+mj-cs"/>
              </a:rPr>
              <a:t>conclusion</a:t>
            </a:r>
            <a:endParaRPr kumimoji="1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70EEABF-5B9B-456F-B828-26C49A46B5C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37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73683F-33FC-4BF9-BCDD-32E6292E6DD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11" name="CustomShape 3">
            <a:extLst>
              <a:ext uri="{FF2B5EF4-FFF2-40B4-BE49-F238E27FC236}">
                <a16:creationId xmlns:a16="http://schemas.microsoft.com/office/drawing/2014/main" id="{861B69AB-AA9F-4A12-9C33-8D1B16F2965E}"/>
              </a:ext>
            </a:extLst>
          </p:cNvPr>
          <p:cNvSpPr/>
          <p:nvPr/>
        </p:nvSpPr>
        <p:spPr>
          <a:xfrm>
            <a:off x="3335694" y="587338"/>
            <a:ext cx="36068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altLang="ja-JP" sz="3200" dirty="0">
                <a:latin typeface="+mj-lt"/>
                <a:ea typeface="+mj-ea"/>
                <a:cs typeface="+mj-cs"/>
              </a:rPr>
              <a:t>Investigation of downtimes</a:t>
            </a:r>
            <a:endParaRPr sz="3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077BDE-9519-4294-A01A-7BE1BB1E037E}"/>
              </a:ext>
            </a:extLst>
          </p:cNvPr>
          <p:cNvSpPr/>
          <p:nvPr/>
        </p:nvSpPr>
        <p:spPr>
          <a:xfrm>
            <a:off x="743548" y="1599991"/>
            <a:ext cx="7364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Major bottleneck: Stable operation of two RF stations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4B1A0BF-377A-4437-8FBD-A029C722C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386899"/>
              </p:ext>
            </p:extLst>
          </p:nvPr>
        </p:nvGraphicFramePr>
        <p:xfrm>
          <a:off x="5990209" y="2036821"/>
          <a:ext cx="4486943" cy="451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C63CE15-D199-45E3-B012-2DB4E4C18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563303"/>
              </p:ext>
            </p:extLst>
          </p:nvPr>
        </p:nvGraphicFramePr>
        <p:xfrm>
          <a:off x="743548" y="2152467"/>
          <a:ext cx="4803419" cy="451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13">
            <a:extLst>
              <a:ext uri="{FF2B5EF4-FFF2-40B4-BE49-F238E27FC236}">
                <a16:creationId xmlns:a16="http://schemas.microsoft.com/office/drawing/2014/main" id="{1DF54727-1B10-46E7-8552-C13AD9B2705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42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D8C9325C-8CEE-442E-B81B-A62C4912FA3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220" y="620785"/>
            <a:ext cx="2692866" cy="593853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/>
              <a:t>Cool</a:t>
            </a:r>
            <a:r>
              <a:rPr kumimoji="1" lang="sv-SE" altLang="zh-CN" dirty="0"/>
              <a:t> down</a:t>
            </a:r>
            <a:endParaRPr kumimoji="1" lang="ja-JP" altLang="en-US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4CAE66E4-95E6-41C4-95E4-48EC000799A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ABCA8A-FDC3-421A-AFBA-90A7A908C330}"/>
              </a:ext>
            </a:extLst>
          </p:cNvPr>
          <p:cNvSpPr/>
          <p:nvPr/>
        </p:nvSpPr>
        <p:spPr>
          <a:xfrm>
            <a:off x="5285064" y="22361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Control valve for safety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VB insolation vacuum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LN cooldown start from Wednesday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LHe</a:t>
            </a: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cooldown to 4 K</a:t>
            </a: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09811-3431-4B99-86D3-113E81E1B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7" y="2013357"/>
            <a:ext cx="3267630" cy="43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7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E3B43E36-E12B-484E-ACFA-29ED22BE366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E9E3926C-FFD1-4134-99E3-5E88B5E0DDE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1AAA51C3-24C6-4A49-9183-B8115F8B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03" y="606912"/>
            <a:ext cx="4764947" cy="5172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Preliminary time plan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6FE797-1A8F-43AC-B7DE-870ADFAE8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773870"/>
              </p:ext>
            </p:extLst>
          </p:nvPr>
        </p:nvGraphicFramePr>
        <p:xfrm>
          <a:off x="894106" y="1193655"/>
          <a:ext cx="10019973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683">
                  <a:extLst>
                    <a:ext uri="{9D8B030D-6E8A-4147-A177-3AD203B41FA5}">
                      <a16:colId xmlns:a16="http://schemas.microsoft.com/office/drawing/2014/main" val="3389654602"/>
                    </a:ext>
                  </a:extLst>
                </a:gridCol>
                <a:gridCol w="2794300">
                  <a:extLst>
                    <a:ext uri="{9D8B030D-6E8A-4147-A177-3AD203B41FA5}">
                      <a16:colId xmlns:a16="http://schemas.microsoft.com/office/drawing/2014/main" val="1662226714"/>
                    </a:ext>
                  </a:extLst>
                </a:gridCol>
                <a:gridCol w="3665990">
                  <a:extLst>
                    <a:ext uri="{9D8B030D-6E8A-4147-A177-3AD203B41FA5}">
                      <a16:colId xmlns:a16="http://schemas.microsoft.com/office/drawing/2014/main" val="3033489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Test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296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CM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-30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Oct.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37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Preparation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baseline="0" dirty="0"/>
                        <a:t> – 4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baseline="0" dirty="0"/>
                        <a:t> Nov.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 cavity vacuum pump group /water cooling system</a:t>
                      </a:r>
                      <a:endParaRPr lang="en-US" sz="1400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01587"/>
                  </a:ext>
                </a:extLst>
              </a:tr>
              <a:tr h="190493">
                <a:tc>
                  <a:txBody>
                    <a:bodyPr/>
                    <a:lstStyle/>
                    <a:p>
                      <a:r>
                        <a:rPr lang="en-US" sz="1400" dirty="0"/>
                        <a:t>FPC warm conditioning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baseline="0" dirty="0"/>
                        <a:t>-10</a:t>
                      </a:r>
                      <a:r>
                        <a:rPr lang="en-US" sz="1400" baseline="30000" dirty="0"/>
                        <a:t>th    </a:t>
                      </a:r>
                      <a:r>
                        <a:rPr lang="en-US" sz="1400" baseline="0" dirty="0"/>
                        <a:t>Nov.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1) Simultaneously</a:t>
                      </a:r>
                    </a:p>
                    <a:p>
                      <a:r>
                        <a:rPr lang="en-US" sz="1400" dirty="0"/>
                        <a:t>2) Could be prolonged depended on the progressing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36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CM cooldown to 4 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-12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 </a:t>
                      </a:r>
                      <a:r>
                        <a:rPr lang="en-US" sz="1400" baseline="0" dirty="0"/>
                        <a:t>Nov.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1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FPC cold conditioning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  <a:r>
                        <a:rPr lang="en-US" sz="1400" baseline="0" dirty="0"/>
                        <a:t>Nov.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Simultaneously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CM cooldown to 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 </a:t>
                      </a:r>
                      <a:r>
                        <a:rPr lang="en-US" sz="1400" baseline="0" dirty="0"/>
                        <a:t>Nov.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9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Cavity 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 </a:t>
                      </a:r>
                      <a:r>
                        <a:rPr lang="en-US" sz="1400" baseline="0" dirty="0"/>
                        <a:t>Nov.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CTS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985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Cavity conditioning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(on resonance)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18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-20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  <a:r>
                        <a:rPr lang="en-US" sz="1400" baseline="0" dirty="0"/>
                        <a:t>Nov.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 loop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05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Heat load/Q measurement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1)Each cavity</a:t>
                      </a:r>
                    </a:p>
                    <a:p>
                      <a:r>
                        <a:rPr lang="en-US" sz="1400" dirty="0"/>
                        <a:t>2) PID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0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Long-term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</a:t>
                      </a:r>
                      <a:r>
                        <a:rPr lang="en-US" sz="1400" baseline="30000" dirty="0"/>
                        <a:t>rd</a:t>
                      </a:r>
                      <a:r>
                        <a:rPr lang="en-US" sz="1400" dirty="0"/>
                        <a:t>  Nov.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76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Piezo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 – 27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 Nov.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First CM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389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Warm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Nov.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54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7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54149AD1-8CE7-45AB-A47E-BBD1B118CBE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24000" y="20520"/>
            <a:ext cx="9143280" cy="1404360"/>
          </a:xfrm>
          <a:prstGeom prst="rect">
            <a:avLst/>
          </a:prstGeom>
          <a:ln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0AFC6E10-237D-4DF1-BC71-26408AFB20C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896360" y="74520"/>
            <a:ext cx="2591640" cy="1266120"/>
          </a:xfrm>
          <a:prstGeom prst="rect">
            <a:avLst/>
          </a:prstGeom>
          <a:ln>
            <a:noFill/>
          </a:ln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65E44559-1D87-4563-8BC0-486021B43699}"/>
              </a:ext>
            </a:extLst>
          </p:cNvPr>
          <p:cNvSpPr txBox="1">
            <a:spLocks/>
          </p:cNvSpPr>
          <p:nvPr/>
        </p:nvSpPr>
        <p:spPr>
          <a:xfrm>
            <a:off x="4110606" y="623690"/>
            <a:ext cx="3263318" cy="517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/>
              <a:t>Shift for CM test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76A7A-5388-4DEE-A5C8-3550B4E7F42A}"/>
              </a:ext>
            </a:extLst>
          </p:cNvPr>
          <p:cNvSpPr/>
          <p:nvPr/>
        </p:nvSpPr>
        <p:spPr>
          <a:xfrm>
            <a:off x="1319364" y="1826606"/>
            <a:ext cx="782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470" indent="-285750">
              <a:buFont typeface="Wingdings" panose="05000000000000000000" pitchFamily="2" charset="2"/>
              <a:buChar char="Ø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Operation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related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to FPC conditioning: Auto-conditioning 24/7</a:t>
            </a:r>
          </a:p>
          <a:p>
            <a:pPr marL="286470" indent="-285750">
              <a:buFont typeface="Wingdings" panose="05000000000000000000" pitchFamily="2" charset="2"/>
              <a:buChar char="Ø"/>
            </a:pP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Operation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related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to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cavity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RF test at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cold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: 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only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during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working</a:t>
            </a:r>
            <a:r>
              <a:rPr lang="sv-S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sv-S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hour</a:t>
            </a:r>
            <a:endParaRPr lang="sv-S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58E134-BFE1-46CC-AA10-B9912BC07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78708"/>
              </p:ext>
            </p:extLst>
          </p:nvPr>
        </p:nvGraphicFramePr>
        <p:xfrm>
          <a:off x="1429027" y="2544120"/>
          <a:ext cx="8626476" cy="3887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203">
                  <a:extLst>
                    <a:ext uri="{9D8B030D-6E8A-4147-A177-3AD203B41FA5}">
                      <a16:colId xmlns:a16="http://schemas.microsoft.com/office/drawing/2014/main" val="2621883434"/>
                    </a:ext>
                  </a:extLst>
                </a:gridCol>
                <a:gridCol w="1826203">
                  <a:extLst>
                    <a:ext uri="{9D8B030D-6E8A-4147-A177-3AD203B41FA5}">
                      <a16:colId xmlns:a16="http://schemas.microsoft.com/office/drawing/2014/main" val="2493081381"/>
                    </a:ext>
                  </a:extLst>
                </a:gridCol>
                <a:gridCol w="1551054">
                  <a:extLst>
                    <a:ext uri="{9D8B030D-6E8A-4147-A177-3AD203B41FA5}">
                      <a16:colId xmlns:a16="http://schemas.microsoft.com/office/drawing/2014/main" val="1953616641"/>
                    </a:ext>
                  </a:extLst>
                </a:gridCol>
                <a:gridCol w="1711508">
                  <a:extLst>
                    <a:ext uri="{9D8B030D-6E8A-4147-A177-3AD203B41FA5}">
                      <a16:colId xmlns:a16="http://schemas.microsoft.com/office/drawing/2014/main" val="3145995592"/>
                    </a:ext>
                  </a:extLst>
                </a:gridCol>
                <a:gridCol w="1711508">
                  <a:extLst>
                    <a:ext uri="{9D8B030D-6E8A-4147-A177-3AD203B41FA5}">
                      <a16:colId xmlns:a16="http://schemas.microsoft.com/office/drawing/2014/main" val="484209080"/>
                    </a:ext>
                  </a:extLst>
                </a:gridCol>
              </a:tblGrid>
              <a:tr h="27749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Working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Candidate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              Preference working shift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52263"/>
                  </a:ext>
                </a:extLst>
              </a:tr>
              <a:tr h="555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Morning shift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(8 a.m. to 4 p.m.)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Afternoon shift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 p.m. to 8 p.m.)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Possible for on-call?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78404"/>
                  </a:ext>
                </a:extLst>
              </a:tr>
              <a:tr h="27749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 test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Han 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√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503897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Akira Miyazaki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509344"/>
                  </a:ext>
                </a:extLst>
              </a:tr>
              <a:tr h="277495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LLRF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Konrad Gajewski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100" dirty="0">
                          <a:effectLst/>
                        </a:rPr>
                        <a:t>√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5441557"/>
                  </a:ext>
                </a:extLst>
              </a:tr>
              <a:tr h="229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Kjell E. I. Fransson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737720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Tor Lofnes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734580"/>
                  </a:ext>
                </a:extLst>
              </a:tr>
              <a:tr h="277495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 power station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Rolf Wedberg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100" dirty="0">
                          <a:effectLst/>
                        </a:rPr>
                        <a:t>√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607381"/>
                  </a:ext>
                </a:extLst>
              </a:tr>
              <a:tr h="309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Mykhailo Zhovner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894364"/>
                  </a:ext>
                </a:extLst>
              </a:tr>
              <a:tr h="277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Tord Peterson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387583"/>
                  </a:ext>
                </a:extLst>
              </a:tr>
              <a:tr h="31559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Cryogenic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Lars Hermansson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3410011"/>
                  </a:ext>
                </a:extLst>
              </a:tr>
              <a:tr h="277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Esat Pehlivan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7406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07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12999</TotalTime>
  <Words>544</Words>
  <Application>Microsoft Office PowerPoint</Application>
  <PresentationFormat>Widescreen</PresentationFormat>
  <Paragraphs>164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DejaVu Sans</vt:lpstr>
      <vt:lpstr>DengXian</vt:lpstr>
      <vt:lpstr>等线 Light</vt:lpstr>
      <vt:lpstr>SimSun</vt:lpstr>
      <vt:lpstr>游ゴシック Light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Cool down</vt:lpstr>
      <vt:lpstr>Preliminary time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test result of   the prototype spoke CM</dc:title>
  <dc:creator>Han Li</dc:creator>
  <cp:lastModifiedBy>Han Li</cp:lastModifiedBy>
  <cp:revision>132</cp:revision>
  <dcterms:created xsi:type="dcterms:W3CDTF">2019-07-23T13:08:18Z</dcterms:created>
  <dcterms:modified xsi:type="dcterms:W3CDTF">2020-11-12T10:25:57Z</dcterms:modified>
</cp:coreProperties>
</file>