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2" r:id="rId2"/>
    <p:sldId id="423" r:id="rId3"/>
    <p:sldId id="312" r:id="rId4"/>
    <p:sldId id="414" r:id="rId5"/>
    <p:sldId id="41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B85330-8EF9-4E10-B06F-FAB63191C82A}">
          <p14:sldIdLst/>
        </p14:section>
        <p14:section name="Default Section" id="{BFE8CC4B-41D5-4FFF-A3C6-BFDD7C938A6A}">
          <p14:sldIdLst>
            <p14:sldId id="422"/>
            <p14:sldId id="423"/>
            <p14:sldId id="312"/>
            <p14:sldId id="414"/>
            <p14:sldId id="4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FFFF00"/>
    <a:srgbClr val="CFD5E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138D-DC14-47FF-85F9-BB9898ACD17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9EF76-5AD4-4A30-A45C-CC4B751A7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2A55-3C33-4CC9-9210-3D7BCD137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15487-BB03-4DB1-8997-9602EAE97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5C4E-3B26-405B-B6E5-E94FC2BC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83176-583C-4C66-8768-5AF9FDBA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B30C-83FB-47AD-8423-702E8A4C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9AD9-B075-4792-B26A-A9EF50CD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24444-21B9-4A79-ACBA-253A83B05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0D01-D6EC-4D39-A5C0-3779572B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4D04A-9026-43C9-B1D8-6A5706A5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4B57-038E-4A53-827B-E09127C3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DEAD2-BC24-466C-8658-3D9899C51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96CFA-613D-4394-AA70-165E9023C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53DD8-3F51-4847-A918-BB17798F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0DEB-E6D1-4FA5-B725-12A179A9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FA087-D6D0-4CEE-A656-601044E7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C0D1-7E00-4B49-9B97-ED3138A7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E009-3012-4B4F-94F2-E4F44AD49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67CD-70FC-4647-8085-EB0EB839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32D4-3C41-40EA-9A0E-3DA4BA59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FF82C-47F3-4A96-8B5E-A8332A31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506-0A21-40BD-B963-24CE9889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15E6-5D1D-459C-9C99-D80886BA9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89D0-853B-4840-83D7-9277300A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526F-ACA4-4130-9638-9D6467A5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FE712-1A88-4E33-83A0-02F5A04F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24CB-4550-45AB-A453-73C2FA91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2C7-D6D3-4CB2-A153-2013C5131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27C5-5560-4BEF-AECE-0E698EA1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4109E-FC10-4C0F-BA89-CF5D59FB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76ACA-1640-4ECE-BAAC-5EEFC4A0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2FA97-A453-49C2-9140-A48B2F38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30AF-5640-4E9C-8159-DBFA568D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14C0E-990F-4958-A934-761E8DED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8D4DB-6EF9-407A-BBCE-05CD3CF52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E41B3-B454-4C03-8E6B-4AC0004A8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CDDAD-F0ED-4354-84EC-4B8A7C97B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D1CB4-0434-4C41-B4B5-B7575E1A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B939D-5FA4-44C2-85DF-24DEC1A4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50646-AFED-4826-9C85-9B003CB6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661D-1E62-43A1-9BAA-A05BE8F7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A255D-F613-4B5A-A464-B001E5D1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2137A-CDE3-40DB-8F91-304924E2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60E0B-4B79-47A4-BB16-F89F4E9B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C3EDF-BAB8-47B6-8263-1065F612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17F29-42A3-4E0A-A77A-80852717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FDE52-7C57-4A57-880D-89507B26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3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C2EA-C259-4D92-88F5-677B23D0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8CC2-05CF-46C3-8952-A48EAC4D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5DE30-A536-416A-9620-2481A091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E9BFF-A415-42D3-8BE1-7D2411B3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7867D-1078-4D13-BB0B-9D80DDAA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0C793-35AA-43DA-AEE0-A90D7686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3D89-B090-4410-8EE0-461E6BF5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66F64-09ED-45E2-8881-4C712B16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D085-8ADB-4677-85C4-E0EFE5254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212DA-202F-4C1F-B8B1-11102AC4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29D83-D039-47F8-A49B-8649C9B3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DB9C8-7763-403C-BF57-50013738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258A2-DD50-4D9A-935B-0BFDB43D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CC3FA-B1A7-4750-937C-F86A3F5BF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9B9F-2FF1-4A8B-9CAE-F0C67200E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3C18-AD63-464D-AF3E-79B884FCE72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3170-468B-4D20-9E10-2E2D1BD79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1BAB-F611-4C8C-B168-117FBB2E5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F680AEFC-C2A6-4C50-9F65-2796BF7745C3}"/>
              </a:ext>
            </a:extLst>
          </p:cNvPr>
          <p:cNvSpPr/>
          <p:nvPr/>
        </p:nvSpPr>
        <p:spPr>
          <a:xfrm>
            <a:off x="3670211" y="1657044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kumimoji="1" lang="sv-SE" sz="4000" dirty="0">
                <a:latin typeface="+mj-lt"/>
                <a:ea typeface="+mj-ea"/>
                <a:cs typeface="+mj-cs"/>
              </a:rPr>
              <a:t>ESS </a:t>
            </a:r>
            <a:r>
              <a:rPr kumimoji="1" lang="sv-SE" sz="4000" dirty="0" err="1">
                <a:latin typeface="+mj-lt"/>
                <a:ea typeface="+mj-ea"/>
                <a:cs typeface="+mj-cs"/>
              </a:rPr>
              <a:t>spoke</a:t>
            </a:r>
            <a:r>
              <a:rPr kumimoji="1" lang="sv-SE" sz="4000" dirty="0">
                <a:latin typeface="+mj-lt"/>
                <a:ea typeface="+mj-ea"/>
                <a:cs typeface="+mj-cs"/>
              </a:rPr>
              <a:t> CM02 </a:t>
            </a:r>
          </a:p>
          <a:p>
            <a:pPr algn="ctr">
              <a:lnSpc>
                <a:spcPct val="100000"/>
              </a:lnSpc>
            </a:pPr>
            <a:r>
              <a:rPr kumimoji="1" lang="sv-SE" sz="4000" dirty="0" err="1">
                <a:latin typeface="+mj-lt"/>
                <a:ea typeface="+mj-ea"/>
                <a:cs typeface="+mj-cs"/>
              </a:rPr>
              <a:t>weekly</a:t>
            </a:r>
            <a:r>
              <a:rPr kumimoji="1" lang="sv-SE" sz="4000" dirty="0">
                <a:latin typeface="+mj-lt"/>
                <a:ea typeface="+mj-ea"/>
                <a:cs typeface="+mj-cs"/>
              </a:rPr>
              <a:t> meeting</a:t>
            </a:r>
          </a:p>
          <a:p>
            <a:pPr algn="ctr">
              <a:lnSpc>
                <a:spcPct val="100000"/>
              </a:lnSpc>
            </a:pPr>
            <a:r>
              <a:rPr kumimoji="1" lang="sv-SE" sz="4000" dirty="0">
                <a:latin typeface="+mj-lt"/>
                <a:ea typeface="+mj-ea"/>
                <a:cs typeface="+mj-cs"/>
              </a:rPr>
              <a:t>20201119</a:t>
            </a:r>
          </a:p>
          <a:p>
            <a:pPr algn="ctr">
              <a:lnSpc>
                <a:spcPct val="100000"/>
              </a:lnSpc>
            </a:pPr>
            <a:r>
              <a:rPr kumimoji="1" lang="sv-SE" sz="4000" dirty="0">
                <a:latin typeface="+mj-lt"/>
                <a:ea typeface="+mj-ea"/>
                <a:cs typeface="+mj-cs"/>
              </a:rPr>
              <a:t>Han Li</a:t>
            </a:r>
          </a:p>
        </p:txBody>
      </p:sp>
    </p:spTree>
    <p:extLst>
      <p:ext uri="{BB962C8B-B14F-4D97-AF65-F5344CB8AC3E}">
        <p14:creationId xmlns:p14="http://schemas.microsoft.com/office/powerpoint/2010/main" val="114195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8C9325C-8CEE-442E-B81B-A62C4912FA3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2733" y="612396"/>
            <a:ext cx="2885813" cy="59385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CM status</a:t>
            </a:r>
            <a:endParaRPr kumimoji="1" lang="ja-JP" altLang="en-US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CAE66E4-95E6-41C4-95E4-48EC000799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ABCA8A-FDC3-421A-AFBA-90A7A908C330}"/>
              </a:ext>
            </a:extLst>
          </p:cNvPr>
          <p:cNvSpPr/>
          <p:nvPr/>
        </p:nvSpPr>
        <p:spPr>
          <a:xfrm>
            <a:off x="5217953" y="179812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Warm up from about 140 K to room temperature took about 4 days ( from 13</a:t>
            </a:r>
            <a:r>
              <a:rPr lang="en-US" baseline="30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-16</a:t>
            </a:r>
            <a:r>
              <a:rPr lang="en-US" baseline="30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Nov.)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Window change (17</a:t>
            </a:r>
            <a:r>
              <a:rPr lang="en-US" baseline="30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Nov.)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LN cooldown start from Wednesday (18</a:t>
            </a:r>
            <a:r>
              <a:rPr lang="en-US" baseline="30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Nov.)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LHe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cooldown to 4 K</a:t>
            </a: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7AF62-7B00-451B-B224-84ECD0D8B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1" y="1798125"/>
            <a:ext cx="2615442" cy="3487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25AD91-A656-4DD8-AE2D-0E2FE4EC2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81" y="3142585"/>
            <a:ext cx="2526135" cy="33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4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8C9325C-8CEE-442E-B81B-A62C4912FA3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76594" y="629174"/>
            <a:ext cx="1659098" cy="593853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Issue</a:t>
            </a:r>
            <a:endParaRPr kumimoji="1" lang="ja-JP" altLang="en-US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CAE66E4-95E6-41C4-95E4-48EC000799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ABCA8A-FDC3-421A-AFBA-90A7A908C330}"/>
              </a:ext>
            </a:extLst>
          </p:cNvPr>
          <p:cNvSpPr/>
          <p:nvPr/>
        </p:nvSpPr>
        <p:spPr>
          <a:xfrm>
            <a:off x="4796231" y="2690336"/>
            <a:ext cx="6570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Vacuum gauge for insolation vacuum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Pumping cart </a:t>
            </a:r>
            <a:r>
              <a:rPr lang="en-US" dirty="0"/>
              <a:t>14 failure (FESTO compressed air reservoir )--fixed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Electrosys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RF station failure (G1 power supply)--fixed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83B038-A188-4216-95E9-6E79A4A8A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6" y="1950441"/>
            <a:ext cx="3942823" cy="29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E3B43E36-E12B-484E-ACFA-29ED22BE366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E9E3926C-FFD1-4134-99E3-5E88B5E0DDE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AAA51C3-24C6-4A49-9183-B8115F8B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03" y="606912"/>
            <a:ext cx="4764947" cy="5172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Preliminary time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6FE797-1A8F-43AC-B7DE-870ADFAE8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35187"/>
              </p:ext>
            </p:extLst>
          </p:nvPr>
        </p:nvGraphicFramePr>
        <p:xfrm>
          <a:off x="1085653" y="1189789"/>
          <a:ext cx="10019973" cy="559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83">
                  <a:extLst>
                    <a:ext uri="{9D8B030D-6E8A-4147-A177-3AD203B41FA5}">
                      <a16:colId xmlns:a16="http://schemas.microsoft.com/office/drawing/2014/main" val="3389654602"/>
                    </a:ext>
                  </a:extLst>
                </a:gridCol>
                <a:gridCol w="2267192">
                  <a:extLst>
                    <a:ext uri="{9D8B030D-6E8A-4147-A177-3AD203B41FA5}">
                      <a16:colId xmlns:a16="http://schemas.microsoft.com/office/drawing/2014/main" val="1662226714"/>
                    </a:ext>
                  </a:extLst>
                </a:gridCol>
                <a:gridCol w="4193098">
                  <a:extLst>
                    <a:ext uri="{9D8B030D-6E8A-4147-A177-3AD203B41FA5}">
                      <a16:colId xmlns:a16="http://schemas.microsoft.com/office/drawing/2014/main" val="303348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Test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9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CM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-30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Oct.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7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Preparation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baseline="0" dirty="0"/>
                        <a:t> – 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baseline="0" dirty="0"/>
                        <a:t> Nov.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 cavity vacuum pump group /water cooling system</a:t>
                      </a:r>
                      <a:endParaRPr lang="en-US" sz="1400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01587"/>
                  </a:ext>
                </a:extLst>
              </a:tr>
              <a:tr h="190493">
                <a:tc>
                  <a:txBody>
                    <a:bodyPr/>
                    <a:lstStyle/>
                    <a:p>
                      <a:r>
                        <a:rPr lang="en-US" sz="1400" dirty="0"/>
                        <a:t>FPC warm conditioning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baseline="0" dirty="0"/>
                        <a:t>-10</a:t>
                      </a:r>
                      <a:r>
                        <a:rPr lang="en-US" sz="1400" baseline="30000" dirty="0"/>
                        <a:t>th    </a:t>
                      </a:r>
                      <a:r>
                        <a:rPr lang="en-US" sz="1400" baseline="0" dirty="0"/>
                        <a:t>Nov.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1) Simultaneously</a:t>
                      </a:r>
                    </a:p>
                    <a:p>
                      <a:r>
                        <a:rPr lang="en-US" sz="1400" dirty="0"/>
                        <a:t>2) Could be prolonged depended on the progressing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36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  <a:r>
                        <a:rPr lang="en-US" dirty="0"/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-17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Nov.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1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CM cooldown to 4 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-19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4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FPC cold conditioning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Simultaneously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CM cooldown to 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9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Cavity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23</a:t>
                      </a:r>
                      <a:r>
                        <a:rPr lang="en-US" sz="1400" baseline="30000" dirty="0"/>
                        <a:t>rd</a:t>
                      </a:r>
                      <a:r>
                        <a:rPr lang="en-US" sz="1400" dirty="0"/>
                        <a:t> 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CTS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85580"/>
                  </a:ext>
                </a:extLst>
              </a:tr>
              <a:tr h="39685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Cavity conditioning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(on resonance)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-27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 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05133"/>
                  </a:ext>
                </a:extLst>
              </a:tr>
              <a:tr h="12130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1)Each cavity</a:t>
                      </a:r>
                    </a:p>
                    <a:p>
                      <a:r>
                        <a:rPr lang="en-US" sz="1400" dirty="0"/>
                        <a:t>2) PID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294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Heat load/Q measurement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400" dirty="0"/>
                        <a:t>1)Each cavity</a:t>
                      </a:r>
                    </a:p>
                    <a:p>
                      <a:r>
                        <a:rPr lang="en-US" sz="1400" dirty="0"/>
                        <a:t>2) PID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0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Long-term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 Nov.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76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Piezo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  – 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Dec..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First CM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89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Warm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Dec.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54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7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54149AD1-8CE7-45AB-A47E-BBD1B118CBE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0AFC6E10-237D-4DF1-BC71-26408AFB20C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65E44559-1D87-4563-8BC0-486021B43699}"/>
              </a:ext>
            </a:extLst>
          </p:cNvPr>
          <p:cNvSpPr txBox="1">
            <a:spLocks/>
          </p:cNvSpPr>
          <p:nvPr/>
        </p:nvSpPr>
        <p:spPr>
          <a:xfrm>
            <a:off x="4110606" y="623690"/>
            <a:ext cx="3263318" cy="517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/>
              <a:t>Shift for CM test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76A7A-5388-4DEE-A5C8-3550B4E7F42A}"/>
              </a:ext>
            </a:extLst>
          </p:cNvPr>
          <p:cNvSpPr/>
          <p:nvPr/>
        </p:nvSpPr>
        <p:spPr>
          <a:xfrm>
            <a:off x="1429026" y="1482145"/>
            <a:ext cx="7824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470" indent="-285750">
              <a:buFont typeface="Wingdings" panose="05000000000000000000" pitchFamily="2" charset="2"/>
              <a:buChar char="Ø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Operation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related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to FPC conditioning: Auto-conditioning 24/7</a:t>
            </a:r>
          </a:p>
          <a:p>
            <a:pPr marL="286470" indent="-285750">
              <a:buFont typeface="Wingdings" panose="05000000000000000000" pitchFamily="2" charset="2"/>
              <a:buChar char="Ø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Operation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related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to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cavity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RF test at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cold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: 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only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during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working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hour</a:t>
            </a:r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286470" indent="-285750">
              <a:buFont typeface="Wingdings" panose="05000000000000000000" pitchFamily="2" charset="2"/>
              <a:buChar char="Ø"/>
            </a:pP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Shift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is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only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during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RF on period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58E134-BFE1-46CC-AA10-B9912BC0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56795"/>
              </p:ext>
            </p:extLst>
          </p:nvPr>
        </p:nvGraphicFramePr>
        <p:xfrm>
          <a:off x="1429026" y="2544120"/>
          <a:ext cx="9058974" cy="3671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762">
                  <a:extLst>
                    <a:ext uri="{9D8B030D-6E8A-4147-A177-3AD203B41FA5}">
                      <a16:colId xmlns:a16="http://schemas.microsoft.com/office/drawing/2014/main" val="2621883434"/>
                    </a:ext>
                  </a:extLst>
                </a:gridCol>
                <a:gridCol w="1917762">
                  <a:extLst>
                    <a:ext uri="{9D8B030D-6E8A-4147-A177-3AD203B41FA5}">
                      <a16:colId xmlns:a16="http://schemas.microsoft.com/office/drawing/2014/main" val="2493081381"/>
                    </a:ext>
                  </a:extLst>
                </a:gridCol>
                <a:gridCol w="1628818">
                  <a:extLst>
                    <a:ext uri="{9D8B030D-6E8A-4147-A177-3AD203B41FA5}">
                      <a16:colId xmlns:a16="http://schemas.microsoft.com/office/drawing/2014/main" val="1953616641"/>
                    </a:ext>
                  </a:extLst>
                </a:gridCol>
                <a:gridCol w="1797316">
                  <a:extLst>
                    <a:ext uri="{9D8B030D-6E8A-4147-A177-3AD203B41FA5}">
                      <a16:colId xmlns:a16="http://schemas.microsoft.com/office/drawing/2014/main" val="3145995592"/>
                    </a:ext>
                  </a:extLst>
                </a:gridCol>
                <a:gridCol w="1797316">
                  <a:extLst>
                    <a:ext uri="{9D8B030D-6E8A-4147-A177-3AD203B41FA5}">
                      <a16:colId xmlns:a16="http://schemas.microsoft.com/office/drawing/2014/main" val="484209080"/>
                    </a:ext>
                  </a:extLst>
                </a:gridCol>
              </a:tblGrid>
              <a:tr h="2774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Working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Candidate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              Preference working shift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52263"/>
                  </a:ext>
                </a:extLst>
              </a:tr>
              <a:tr h="555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Morning shift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(8 a.m. to 4 p.m.)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Afternoon shift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 p.m. to 8 p.m.)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Possible for on-call?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78404"/>
                  </a:ext>
                </a:extLst>
              </a:tr>
              <a:tr h="2774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 test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Han 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√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√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503897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Akira Miyazaki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509344"/>
                  </a:ext>
                </a:extLst>
              </a:tr>
              <a:tr h="277495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LLRF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Konrad Gajewski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441557"/>
                  </a:ext>
                </a:extLst>
              </a:tr>
              <a:tr h="229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Kjell E. I. Fransson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737720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Tor Lofnes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734580"/>
                  </a:ext>
                </a:extLst>
              </a:tr>
              <a:tr h="277495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 power station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Rolf Wedberg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607381"/>
                  </a:ext>
                </a:extLst>
              </a:tr>
              <a:tr h="309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Mykhailo Zhovner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√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894364"/>
                  </a:ext>
                </a:extLst>
              </a:tr>
              <a:tr h="27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Tord Peterson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387583"/>
                  </a:ext>
                </a:extLst>
              </a:tr>
              <a:tr h="3155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Cryogenic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Lars Hermansson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√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√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410011"/>
                  </a:ext>
                </a:extLst>
              </a:tr>
              <a:tr h="27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Esat Pehlivan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√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7406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7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13202</TotalTime>
  <Words>349</Words>
  <Application>Microsoft Office PowerPoint</Application>
  <PresentationFormat>Widescreen</PresentationFormat>
  <Paragraphs>111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DejaVu Sans</vt:lpstr>
      <vt:lpstr>DengXian</vt:lpstr>
      <vt:lpstr>等线 Light</vt:lpstr>
      <vt:lpstr>游ゴシック Light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CM status</vt:lpstr>
      <vt:lpstr>Issue</vt:lpstr>
      <vt:lpstr>Preliminary time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test result of   the prototype spoke CM</dc:title>
  <dc:creator>Han Li</dc:creator>
  <cp:lastModifiedBy>Han Li</cp:lastModifiedBy>
  <cp:revision>137</cp:revision>
  <dcterms:created xsi:type="dcterms:W3CDTF">2019-07-23T13:08:18Z</dcterms:created>
  <dcterms:modified xsi:type="dcterms:W3CDTF">2020-11-19T12:47:49Z</dcterms:modified>
</cp:coreProperties>
</file>