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11"/>
  </p:notesMasterIdLst>
  <p:sldIdLst>
    <p:sldId id="422" r:id="rId2"/>
    <p:sldId id="423" r:id="rId3"/>
    <p:sldId id="455" r:id="rId4"/>
    <p:sldId id="456" r:id="rId5"/>
    <p:sldId id="458" r:id="rId6"/>
    <p:sldId id="311" r:id="rId7"/>
    <p:sldId id="414" r:id="rId8"/>
    <p:sldId id="459" r:id="rId9"/>
    <p:sldId id="4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D0D8E8"/>
    <a:srgbClr val="59AD7B"/>
    <a:srgbClr val="666666"/>
    <a:srgbClr val="2033E6"/>
    <a:srgbClr val="19B71D"/>
    <a:srgbClr val="D51BCC"/>
    <a:srgbClr val="C1D0E5"/>
    <a:srgbClr val="B9D1ED"/>
    <a:srgbClr val="C7D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>
        <p:scale>
          <a:sx n="112" d="100"/>
          <a:sy n="112" d="100"/>
        </p:scale>
        <p:origin x="1620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C40D5-9336-46AD-B6A6-5B51AAC40602}" type="datetimeFigureOut">
              <a:rPr lang="sv-SE" smtClean="0"/>
              <a:t>2021-01-14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DC61F-FEF3-476C-9B19-12A5711582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0179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B41070F-291C-444D-BA83-D494FF360A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873"/>
            <a:ext cx="5431536" cy="3425952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50EC0A93-A347-4B75-9ACF-EEEEB8F607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2775" y="2663825"/>
            <a:ext cx="34512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6731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1245"/>
            <a:ext cx="6400800" cy="2037555"/>
          </a:xfrm>
        </p:spPr>
        <p:txBody>
          <a:bodyPr/>
          <a:lstStyle>
            <a:lvl1pPr marL="0" indent="0" algn="ctr">
              <a:buNone/>
              <a:defRPr>
                <a:solidFill>
                  <a:srgbClr val="2033E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14" descr="gråbård">
            <a:extLst>
              <a:ext uri="{FF2B5EF4-FFF2-40B4-BE49-F238E27FC236}">
                <a16:creationId xmlns:a16="http://schemas.microsoft.com/office/drawing/2014/main" id="{04057A03-8B2A-40DA-BC94-AB2B38D182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FREIA_logo.png">
            <a:extLst>
              <a:ext uri="{FF2B5EF4-FFF2-40B4-BE49-F238E27FC236}">
                <a16:creationId xmlns:a16="http://schemas.microsoft.com/office/drawing/2014/main" id="{A3303430-06B0-4B83-AC6C-DA847B6CF93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ABE80A-C713-45D0-BCED-AFB43C03BD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536" y="0"/>
            <a:ext cx="2852928" cy="13959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23/5/2017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23/5/2017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23/5/2017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23/5/2017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23/5/2017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23/5/2017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gråbård">
            <a:extLst>
              <a:ext uri="{FF2B5EF4-FFF2-40B4-BE49-F238E27FC236}">
                <a16:creationId xmlns:a16="http://schemas.microsoft.com/office/drawing/2014/main" id="{17A99F19-07DF-4515-8368-7A823ECD3D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0"/>
            <a:ext cx="56515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gråbård">
            <a:extLst>
              <a:ext uri="{FF2B5EF4-FFF2-40B4-BE49-F238E27FC236}">
                <a16:creationId xmlns:a16="http://schemas.microsoft.com/office/drawing/2014/main" id="{67FEBFFC-62CB-4770-8889-6BF8784130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515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FREIA_logo.png">
            <a:extLst>
              <a:ext uri="{FF2B5EF4-FFF2-40B4-BE49-F238E27FC236}">
                <a16:creationId xmlns:a16="http://schemas.microsoft.com/office/drawing/2014/main" id="{6977621A-A6C8-4BC8-9608-2E2481B4048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5075" y="115888"/>
            <a:ext cx="1450975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5888"/>
            <a:ext cx="7848600" cy="709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4252"/>
            <a:ext cx="8229600" cy="5187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23/5/2017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356350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2438" indent="-182563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25475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182563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81075" indent="-173038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3">
            <a:extLst>
              <a:ext uri="{FF2B5EF4-FFF2-40B4-BE49-F238E27FC236}">
                <a16:creationId xmlns:a16="http://schemas.microsoft.com/office/drawing/2014/main" id="{F680AEFC-C2A6-4C50-9F65-2796BF7745C3}"/>
              </a:ext>
            </a:extLst>
          </p:cNvPr>
          <p:cNvSpPr/>
          <p:nvPr/>
        </p:nvSpPr>
        <p:spPr>
          <a:xfrm>
            <a:off x="3124200" y="2362200"/>
            <a:ext cx="3028965" cy="43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500" tIns="33750" rIns="67500" bIns="33750"/>
          <a:lstStyle/>
          <a:p>
            <a:pPr algn="ctr">
              <a:lnSpc>
                <a:spcPct val="100000"/>
              </a:lnSpc>
            </a:pPr>
            <a:r>
              <a:rPr kumimoji="1" lang="sv-SE" sz="3000" dirty="0">
                <a:latin typeface="+mj-lt"/>
                <a:ea typeface="+mj-ea"/>
                <a:cs typeface="+mj-cs"/>
              </a:rPr>
              <a:t>ESS </a:t>
            </a:r>
            <a:r>
              <a:rPr kumimoji="1" lang="sv-SE" sz="3000" dirty="0" err="1">
                <a:latin typeface="+mj-lt"/>
                <a:ea typeface="+mj-ea"/>
                <a:cs typeface="+mj-cs"/>
              </a:rPr>
              <a:t>spoke</a:t>
            </a:r>
            <a:r>
              <a:rPr kumimoji="1" lang="sv-SE" sz="3000" dirty="0">
                <a:latin typeface="+mj-lt"/>
                <a:ea typeface="+mj-ea"/>
                <a:cs typeface="+mj-cs"/>
              </a:rPr>
              <a:t> CM04 </a:t>
            </a:r>
          </a:p>
          <a:p>
            <a:pPr algn="ctr">
              <a:lnSpc>
                <a:spcPct val="100000"/>
              </a:lnSpc>
            </a:pPr>
            <a:r>
              <a:rPr kumimoji="1" lang="sv-SE" sz="3000" dirty="0" err="1">
                <a:latin typeface="+mj-lt"/>
                <a:ea typeface="+mj-ea"/>
                <a:cs typeface="+mj-cs"/>
              </a:rPr>
              <a:t>weekly</a:t>
            </a:r>
            <a:r>
              <a:rPr kumimoji="1" lang="sv-SE" sz="3000" dirty="0">
                <a:latin typeface="+mj-lt"/>
                <a:ea typeface="+mj-ea"/>
                <a:cs typeface="+mj-cs"/>
              </a:rPr>
              <a:t> meeting</a:t>
            </a:r>
          </a:p>
          <a:p>
            <a:pPr algn="ctr">
              <a:lnSpc>
                <a:spcPct val="100000"/>
              </a:lnSpc>
            </a:pPr>
            <a:r>
              <a:rPr kumimoji="1" lang="sv-SE" sz="3000" dirty="0">
                <a:latin typeface="+mj-lt"/>
                <a:ea typeface="+mj-ea"/>
                <a:cs typeface="+mj-cs"/>
              </a:rPr>
              <a:t>20210114</a:t>
            </a:r>
          </a:p>
          <a:p>
            <a:pPr algn="ctr">
              <a:lnSpc>
                <a:spcPct val="100000"/>
              </a:lnSpc>
            </a:pPr>
            <a:r>
              <a:rPr kumimoji="1" lang="sv-SE" sz="3000" dirty="0">
                <a:latin typeface="+mj-lt"/>
                <a:ea typeface="+mj-ea"/>
                <a:cs typeface="+mj-cs"/>
              </a:rPr>
              <a:t>Han Li</a:t>
            </a:r>
          </a:p>
        </p:txBody>
      </p:sp>
    </p:spTree>
    <p:extLst>
      <p:ext uri="{BB962C8B-B14F-4D97-AF65-F5344CB8AC3E}">
        <p14:creationId xmlns:p14="http://schemas.microsoft.com/office/powerpoint/2010/main" val="1141959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0" y="317500"/>
            <a:ext cx="2164360" cy="44539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CM status</a:t>
            </a:r>
            <a:endParaRPr kumimoji="1" lang="ja-JP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ABCA8A-FDC3-421A-AFBA-90A7A908C330}"/>
              </a:ext>
            </a:extLst>
          </p:cNvPr>
          <p:cNvSpPr/>
          <p:nvPr/>
        </p:nvSpPr>
        <p:spPr>
          <a:xfrm>
            <a:off x="5029200" y="2438400"/>
            <a:ext cx="3812796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CM arrival (11</a:t>
            </a:r>
            <a:r>
              <a:rPr lang="en-US" sz="2400" baseline="300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</a:t>
            </a:r>
            <a:r>
              <a:rPr lang="en-US" sz="24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Jan)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CM incoming test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CM installation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Test plan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en-US" sz="135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en-US" sz="135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734062-E507-4727-B675-BF5B0318E7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95500"/>
            <a:ext cx="4038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49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21EDA-37FA-4221-8FCE-ADAA46E8F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152400"/>
            <a:ext cx="3505200" cy="709612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CM incoming test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3EA6702-11ED-4C4E-968D-058923446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4949"/>
            <a:ext cx="3429000" cy="257674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438B6-7317-4C71-ACEE-C7BF0EA4B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19AFD5-6BF9-40BA-A6C7-132E97B9D0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943" y="1144949"/>
            <a:ext cx="3429000" cy="25767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049D33-4B2C-41FF-9480-62394EAA0965}"/>
              </a:ext>
            </a:extLst>
          </p:cNvPr>
          <p:cNvSpPr txBox="1"/>
          <p:nvPr/>
        </p:nvSpPr>
        <p:spPr>
          <a:xfrm>
            <a:off x="2095500" y="378949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Cav_IN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24F193-8031-4949-9782-38150D96D90A}"/>
              </a:ext>
            </a:extLst>
          </p:cNvPr>
          <p:cNvSpPr txBox="1"/>
          <p:nvPr/>
        </p:nvSpPr>
        <p:spPr>
          <a:xfrm>
            <a:off x="6336043" y="3804863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Cav_OUT</a:t>
            </a:r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A6F01EF-69DD-4720-B447-FE569257E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568601"/>
              </p:ext>
            </p:extLst>
          </p:nvPr>
        </p:nvGraphicFramePr>
        <p:xfrm>
          <a:off x="1124726" y="4302905"/>
          <a:ext cx="7199347" cy="19189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4451">
                  <a:extLst>
                    <a:ext uri="{9D8B030D-6E8A-4147-A177-3AD203B41FA5}">
                      <a16:colId xmlns:a16="http://schemas.microsoft.com/office/drawing/2014/main" val="1783130827"/>
                    </a:ext>
                  </a:extLst>
                </a:gridCol>
                <a:gridCol w="1333724">
                  <a:extLst>
                    <a:ext uri="{9D8B030D-6E8A-4147-A177-3AD203B41FA5}">
                      <a16:colId xmlns:a16="http://schemas.microsoft.com/office/drawing/2014/main" val="3084150816"/>
                    </a:ext>
                  </a:extLst>
                </a:gridCol>
                <a:gridCol w="1333724">
                  <a:extLst>
                    <a:ext uri="{9D8B030D-6E8A-4147-A177-3AD203B41FA5}">
                      <a16:colId xmlns:a16="http://schemas.microsoft.com/office/drawing/2014/main" val="2092950006"/>
                    </a:ext>
                  </a:extLst>
                </a:gridCol>
                <a:gridCol w="1333724">
                  <a:extLst>
                    <a:ext uri="{9D8B030D-6E8A-4147-A177-3AD203B41FA5}">
                      <a16:colId xmlns:a16="http://schemas.microsoft.com/office/drawing/2014/main" val="790885326"/>
                    </a:ext>
                  </a:extLst>
                </a:gridCol>
                <a:gridCol w="1333724">
                  <a:extLst>
                    <a:ext uri="{9D8B030D-6E8A-4147-A177-3AD203B41FA5}">
                      <a16:colId xmlns:a16="http://schemas.microsoft.com/office/drawing/2014/main" val="2229638632"/>
                    </a:ext>
                  </a:extLst>
                </a:gridCol>
              </a:tblGrid>
              <a:tr h="420357"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Orsay outgoing test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UU incoming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 anchor="ctr"/>
                </a:tc>
                <a:extLst>
                  <a:ext uri="{0D108BD9-81ED-4DB2-BD59-A6C34878D82A}">
                    <a16:rowId xmlns:a16="http://schemas.microsoft.com/office/drawing/2014/main" val="1804111032"/>
                  </a:ext>
                </a:extLst>
              </a:tr>
              <a:tr h="1420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Cavity location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Cavity 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Cavity OUT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Cavity IN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Cavity OUT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 anchor="ctr"/>
                </a:tc>
                <a:extLst>
                  <a:ext uri="{0D108BD9-81ED-4DB2-BD59-A6C34878D82A}">
                    <a16:rowId xmlns:a16="http://schemas.microsoft.com/office/drawing/2014/main" val="299196151"/>
                  </a:ext>
                </a:extLst>
              </a:tr>
              <a:tr h="1420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Cavity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DSPK10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DSPK17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DSPK10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DSPK17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443553"/>
                  </a:ext>
                </a:extLst>
              </a:tr>
              <a:tr h="1420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cavity vacuum (mbar)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1,50E-03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1,50E-03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4,90E-03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4,90E-03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 anchor="ctr"/>
                </a:tc>
                <a:extLst>
                  <a:ext uri="{0D108BD9-81ED-4DB2-BD59-A6C34878D82A}">
                    <a16:rowId xmlns:a16="http://schemas.microsoft.com/office/drawing/2014/main" val="3873762344"/>
                  </a:ext>
                </a:extLst>
              </a:tr>
              <a:tr h="1420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Frequency (MHz)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351,554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351,564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351,580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351,580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184440"/>
                  </a:ext>
                </a:extLst>
              </a:tr>
              <a:tr h="1420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Qloaded</a:t>
                      </a:r>
                      <a:endParaRPr lang="en-US" sz="1600" b="0" i="0" u="none" strike="noStrike">
                        <a:solidFill>
                          <a:srgbClr val="4472C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8890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8778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8871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8804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 anchor="ctr"/>
                </a:tc>
                <a:extLst>
                  <a:ext uri="{0D108BD9-81ED-4DB2-BD59-A6C34878D82A}">
                    <a16:rowId xmlns:a16="http://schemas.microsoft.com/office/drawing/2014/main" val="4180020765"/>
                  </a:ext>
                </a:extLst>
              </a:tr>
              <a:tr h="1480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</a:rPr>
                        <a:t>Qext</a:t>
                      </a:r>
                      <a:r>
                        <a:rPr lang="en-US" sz="1600" u="none" strike="noStrike" dirty="0">
                          <a:effectLst/>
                        </a:rPr>
                        <a:t> (@ 300K)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2,22E+05</a:t>
                      </a:r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1,84E+05</a:t>
                      </a:r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2,17E+05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1,91E+05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148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3586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0AFE65-E796-4EC8-AD8B-A95F07A02A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761588"/>
            <a:ext cx="6651958" cy="455771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7C504-CE0C-475C-B717-B29CAAC77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B8175DB-8663-4313-A692-4BD74CD93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888"/>
            <a:ext cx="6096000" cy="68421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CM incoming test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022E66-389A-4F8F-B144-42C05778D4F7}"/>
              </a:ext>
            </a:extLst>
          </p:cNvPr>
          <p:cNvSpPr txBox="1"/>
          <p:nvPr/>
        </p:nvSpPr>
        <p:spPr>
          <a:xfrm>
            <a:off x="609601" y="914400"/>
            <a:ext cx="624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/>
              <a:t>No shot record during the transportation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/>
              <a:t>Electronical continuity has done</a:t>
            </a:r>
          </a:p>
        </p:txBody>
      </p:sp>
    </p:spTree>
    <p:extLst>
      <p:ext uri="{BB962C8B-B14F-4D97-AF65-F5344CB8AC3E}">
        <p14:creationId xmlns:p14="http://schemas.microsoft.com/office/powerpoint/2010/main" val="2529441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FD2F48-1C67-44A6-A97E-372A74A7C3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637" y="1568450"/>
            <a:ext cx="8086725" cy="40195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82B17-083A-47D8-B2F2-BAD51FF34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45BB0B1-6AA6-4928-86EA-E5F639779080}"/>
              </a:ext>
            </a:extLst>
          </p:cNvPr>
          <p:cNvSpPr/>
          <p:nvPr/>
        </p:nvSpPr>
        <p:spPr>
          <a:xfrm>
            <a:off x="4953000" y="3505200"/>
            <a:ext cx="3810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5AB07E-E19C-45D3-B526-4CD41DC64682}"/>
              </a:ext>
            </a:extLst>
          </p:cNvPr>
          <p:cNvSpPr txBox="1"/>
          <p:nvPr/>
        </p:nvSpPr>
        <p:spPr>
          <a:xfrm>
            <a:off x="4953000" y="5943600"/>
            <a:ext cx="24384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Malfunctional sensor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45750E9-DF38-47F1-9467-FC4FF530D037}"/>
              </a:ext>
            </a:extLst>
          </p:cNvPr>
          <p:cNvCxnSpPr>
            <a:cxnSpLocks/>
            <a:endCxn id="6" idx="5"/>
          </p:cNvCxnSpPr>
          <p:nvPr/>
        </p:nvCxnSpPr>
        <p:spPr>
          <a:xfrm flipH="1" flipV="1">
            <a:off x="5278204" y="3895445"/>
            <a:ext cx="665396" cy="204815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535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14700" y="381757"/>
            <a:ext cx="2514600" cy="425579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CM04 installation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66800" y="1066800"/>
            <a:ext cx="6727371" cy="30008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1350" dirty="0"/>
              <a:t>Hardware: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350" dirty="0"/>
              <a:t>Doorknob  </a:t>
            </a:r>
            <a:r>
              <a:rPr lang="en-US" sz="1350" dirty="0">
                <a:solidFill>
                  <a:srgbClr val="59AD7B"/>
                </a:solidFill>
              </a:rPr>
              <a:t>√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350" dirty="0"/>
              <a:t>Sensors and gauges: arc detector, electron pickup </a:t>
            </a:r>
            <a:r>
              <a:rPr lang="en-US" sz="1350" dirty="0">
                <a:solidFill>
                  <a:srgbClr val="59AD7B"/>
                </a:solidFill>
              </a:rPr>
              <a:t>√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350" dirty="0"/>
              <a:t>Safety valve mounting</a:t>
            </a:r>
            <a:r>
              <a:rPr lang="en-US" sz="1350" dirty="0">
                <a:solidFill>
                  <a:srgbClr val="59AD7B"/>
                </a:solidFill>
              </a:rPr>
              <a:t> √</a:t>
            </a:r>
            <a:endParaRPr lang="en-US" sz="1350" dirty="0"/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350" dirty="0"/>
              <a:t>Pressure gauge mounting</a:t>
            </a:r>
            <a:r>
              <a:rPr lang="en-US" sz="1350" dirty="0">
                <a:solidFill>
                  <a:srgbClr val="59AD7B"/>
                </a:solidFill>
              </a:rPr>
              <a:t> √</a:t>
            </a:r>
            <a:endParaRPr lang="en-US" sz="1350" dirty="0"/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350" dirty="0"/>
              <a:t>Turbo-pump mounting for insulation vacuum</a:t>
            </a:r>
            <a:r>
              <a:rPr lang="en-US" sz="1350" dirty="0">
                <a:solidFill>
                  <a:srgbClr val="59AD7B"/>
                </a:solidFill>
              </a:rPr>
              <a:t> √</a:t>
            </a:r>
            <a:endParaRPr lang="en-US" sz="1350" dirty="0"/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350" dirty="0"/>
              <a:t>Waveguide bellows mounting</a:t>
            </a:r>
            <a:r>
              <a:rPr lang="en-US" sz="1350" dirty="0">
                <a:solidFill>
                  <a:srgbClr val="59AD7B"/>
                </a:solidFill>
              </a:rPr>
              <a:t> √</a:t>
            </a:r>
            <a:endParaRPr lang="en-US" sz="1350" dirty="0"/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350" dirty="0"/>
              <a:t>Window replacement to the aiming windows for the laser alignment</a:t>
            </a:r>
          </a:p>
          <a:p>
            <a:endParaRPr lang="en-US" sz="1350" dirty="0"/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350" dirty="0"/>
              <a:t>Cryogenic jumper</a:t>
            </a:r>
          </a:p>
          <a:p>
            <a:r>
              <a:rPr lang="en-US" sz="1350" dirty="0"/>
              <a:t>Do we need to test with the new jumper together with every new CM?</a:t>
            </a:r>
          </a:p>
          <a:p>
            <a:endParaRPr lang="en-US" sz="1350" dirty="0"/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350" dirty="0"/>
              <a:t>RF stations</a:t>
            </a:r>
          </a:p>
          <a:p>
            <a:r>
              <a:rPr lang="en-US" sz="1350" dirty="0"/>
              <a:t>Will power on the RF stations next week and should be ready before FPC conditioning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0A3B8-BB15-4546-A9D3-EEBAABE65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101140"/>
            <a:ext cx="1905000" cy="2539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E1987E-DBA2-47D8-A773-C415D7680C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085264"/>
            <a:ext cx="3429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80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1AAA51C3-24C6-4A49-9183-B8115F8B0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5145" y="304800"/>
            <a:ext cx="3573710" cy="38791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Preliminary time plan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AED8D60-D041-49AA-AB9E-D83E5CB665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868147"/>
              </p:ext>
            </p:extLst>
          </p:nvPr>
        </p:nvGraphicFramePr>
        <p:xfrm>
          <a:off x="147855" y="990600"/>
          <a:ext cx="8848289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432">
                  <a:extLst>
                    <a:ext uri="{9D8B030D-6E8A-4147-A177-3AD203B41FA5}">
                      <a16:colId xmlns:a16="http://schemas.microsoft.com/office/drawing/2014/main" val="3389654602"/>
                    </a:ext>
                  </a:extLst>
                </a:gridCol>
                <a:gridCol w="2467549">
                  <a:extLst>
                    <a:ext uri="{9D8B030D-6E8A-4147-A177-3AD203B41FA5}">
                      <a16:colId xmlns:a16="http://schemas.microsoft.com/office/drawing/2014/main" val="1662226714"/>
                    </a:ext>
                  </a:extLst>
                </a:gridCol>
                <a:gridCol w="3237308">
                  <a:extLst>
                    <a:ext uri="{9D8B030D-6E8A-4147-A177-3AD203B41FA5}">
                      <a16:colId xmlns:a16="http://schemas.microsoft.com/office/drawing/2014/main" val="3033489717"/>
                    </a:ext>
                  </a:extLst>
                </a:gridCol>
              </a:tblGrid>
              <a:tr h="302043">
                <a:tc>
                  <a:txBody>
                    <a:bodyPr/>
                    <a:lstStyle/>
                    <a:p>
                      <a:r>
                        <a:rPr lang="en-US" sz="1600" dirty="0"/>
                        <a:t>Test 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296191"/>
                  </a:ext>
                </a:extLst>
              </a:tr>
              <a:tr h="302043">
                <a:tc>
                  <a:txBody>
                    <a:bodyPr/>
                    <a:lstStyle/>
                    <a:p>
                      <a:r>
                        <a:rPr lang="en-GB" sz="1600" dirty="0"/>
                        <a:t>Arrival, unpacking,</a:t>
                      </a:r>
                      <a:r>
                        <a:rPr lang="en-GB" sz="1600" baseline="0" dirty="0"/>
                        <a:t> initial inspection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11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-12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Jan.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376859"/>
                  </a:ext>
                </a:extLst>
              </a:tr>
              <a:tr h="27308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CM installation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13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-15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Jan.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601587"/>
                  </a:ext>
                </a:extLst>
              </a:tr>
              <a:tr h="273080">
                <a:tc>
                  <a:txBody>
                    <a:bodyPr/>
                    <a:lstStyle/>
                    <a:p>
                      <a:r>
                        <a:rPr lang="en-US" sz="1600" dirty="0"/>
                        <a:t>CM alignment measurement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18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-20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Jan.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087111"/>
                  </a:ext>
                </a:extLst>
              </a:tr>
              <a:tr h="670288">
                <a:tc>
                  <a:txBody>
                    <a:bodyPr/>
                    <a:lstStyle/>
                    <a:p>
                      <a:r>
                        <a:rPr lang="en-US" sz="1600" dirty="0"/>
                        <a:t>FPC warm conditioning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21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-24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Jan.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1) Simultaneously</a:t>
                      </a:r>
                    </a:p>
                    <a:p>
                      <a:r>
                        <a:rPr lang="en-US" sz="1600" dirty="0"/>
                        <a:t>2) Could be prolonged depended on the progressing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364185"/>
                  </a:ext>
                </a:extLst>
              </a:tr>
              <a:tr h="3020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CM cooldown to 4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25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Jan.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215887"/>
                  </a:ext>
                </a:extLst>
              </a:tr>
              <a:tr h="3020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CM cooldown to 2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26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Jan.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433262"/>
                  </a:ext>
                </a:extLst>
              </a:tr>
              <a:tr h="3020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FPC cold conditioning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27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Jan.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Simultaneously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235290"/>
                  </a:ext>
                </a:extLst>
              </a:tr>
              <a:tr h="3020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Cavity conditioning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 (on resonance)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28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-29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Jan.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Open loop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504782"/>
                  </a:ext>
                </a:extLst>
              </a:tr>
              <a:tr h="3020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CTS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</a:t>
                      </a:r>
                      <a:r>
                        <a:rPr lang="en-US" sz="1600" baseline="30000" dirty="0"/>
                        <a:t>st</a:t>
                      </a:r>
                      <a:r>
                        <a:rPr lang="en-US" sz="1600" dirty="0"/>
                        <a:t>-2</a:t>
                      </a:r>
                      <a:r>
                        <a:rPr lang="en-US" sz="1600" baseline="30000" dirty="0"/>
                        <a:t>nd </a:t>
                      </a:r>
                      <a:r>
                        <a:rPr lang="en-US" sz="1600" dirty="0"/>
                        <a:t>Feb.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CTS measurement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985580"/>
                  </a:ext>
                </a:extLst>
              </a:tr>
              <a:tr h="4716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Heat load/Q measurement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3</a:t>
                      </a:r>
                      <a:r>
                        <a:rPr lang="en-US" sz="1600" baseline="30000" dirty="0"/>
                        <a:t>rd </a:t>
                      </a:r>
                      <a:r>
                        <a:rPr lang="en-US" sz="1600" baseline="0" dirty="0"/>
                        <a:t>-4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Feb.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1)Each cavity</a:t>
                      </a:r>
                    </a:p>
                    <a:p>
                      <a:r>
                        <a:rPr lang="en-US" sz="1600" dirty="0"/>
                        <a:t>2) PID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001019"/>
                  </a:ext>
                </a:extLst>
              </a:tr>
              <a:tr h="273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Warm 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-9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Feb.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354081"/>
                  </a:ext>
                </a:extLst>
              </a:tr>
              <a:tr h="273080">
                <a:tc>
                  <a:txBody>
                    <a:bodyPr/>
                    <a:lstStyle/>
                    <a:p>
                      <a:r>
                        <a:rPr lang="en-US" sz="1600" dirty="0"/>
                        <a:t>CM alignment measurement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Jan.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348949"/>
                  </a:ext>
                </a:extLst>
              </a:tr>
              <a:tr h="273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Disconnect, packing, shipment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11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-17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Feb.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745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74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278C8-02EA-4157-981E-C317BCBD6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A4831D-11E1-471C-B741-76C85F6F9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C6203C-E8F2-4A88-9332-47755CB96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51"/>
            <a:ext cx="9144000" cy="681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33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841F1D-277E-46D5-8EED-F1C0B879B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1183F7-63F2-43CE-97D1-FC52D3AE3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992" y="838200"/>
            <a:ext cx="5098148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25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70447</TotalTime>
  <Words>314</Words>
  <Application>Microsoft Office PowerPoint</Application>
  <PresentationFormat>On-screen Show (4:3)</PresentationFormat>
  <Paragraphs>107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DengXian</vt:lpstr>
      <vt:lpstr>ＭＳ Ｐゴシック</vt:lpstr>
      <vt:lpstr>Arial</vt:lpstr>
      <vt:lpstr>Calibri</vt:lpstr>
      <vt:lpstr>Times New Roman</vt:lpstr>
      <vt:lpstr>Wingdings</vt:lpstr>
      <vt:lpstr>Office Theme</vt:lpstr>
      <vt:lpstr>PowerPoint Presentation</vt:lpstr>
      <vt:lpstr>CM status</vt:lpstr>
      <vt:lpstr>CM incoming test</vt:lpstr>
      <vt:lpstr>CM incoming test</vt:lpstr>
      <vt:lpstr>PowerPoint Presentation</vt:lpstr>
      <vt:lpstr>CM04 installation</vt:lpstr>
      <vt:lpstr>Preliminary time plan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 of high power test at the FREIA Laboratory</dc:title>
  <dc:creator>Han Li</dc:creator>
  <cp:lastModifiedBy>Han Li</cp:lastModifiedBy>
  <cp:revision>461</cp:revision>
  <dcterms:created xsi:type="dcterms:W3CDTF">2006-08-16T00:00:00Z</dcterms:created>
  <dcterms:modified xsi:type="dcterms:W3CDTF">2021-01-14T14:25:46Z</dcterms:modified>
</cp:coreProperties>
</file>