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0"/>
  </p:notesMasterIdLst>
  <p:sldIdLst>
    <p:sldId id="422" r:id="rId2"/>
    <p:sldId id="423" r:id="rId3"/>
    <p:sldId id="311" r:id="rId4"/>
    <p:sldId id="425" r:id="rId5"/>
    <p:sldId id="426" r:id="rId6"/>
    <p:sldId id="424" r:id="rId7"/>
    <p:sldId id="427" r:id="rId8"/>
    <p:sldId id="41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59AD7B"/>
    <a:srgbClr val="666666"/>
    <a:srgbClr val="2033E6"/>
    <a:srgbClr val="19B71D"/>
    <a:srgbClr val="D51BCC"/>
    <a:srgbClr val="C1D0E5"/>
    <a:srgbClr val="B9D1ED"/>
    <a:srgbClr val="C7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0D5-9336-46AD-B6A6-5B51AAC40602}" type="datetimeFigureOut">
              <a:rPr lang="sv-SE" smtClean="0"/>
              <a:t>2021-01-21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C61F-FEF3-476C-9B19-12A571158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41070F-291C-444D-BA83-D494FF360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873"/>
            <a:ext cx="5431536" cy="342595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0EC0A93-A347-4B75-9ACF-EEEEB8F60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775" y="2663825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731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1245"/>
            <a:ext cx="6400800" cy="2037555"/>
          </a:xfrm>
        </p:spPr>
        <p:txBody>
          <a:bodyPr/>
          <a:lstStyle>
            <a:lvl1pPr marL="0" indent="0" algn="ctr">
              <a:buNone/>
              <a:defRPr>
                <a:solidFill>
                  <a:srgbClr val="2033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4" descr="gråbård">
            <a:extLst>
              <a:ext uri="{FF2B5EF4-FFF2-40B4-BE49-F238E27FC236}">
                <a16:creationId xmlns:a16="http://schemas.microsoft.com/office/drawing/2014/main" id="{04057A03-8B2A-40DA-BC94-AB2B38D182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REIA_logo.png">
            <a:extLst>
              <a:ext uri="{FF2B5EF4-FFF2-40B4-BE49-F238E27FC236}">
                <a16:creationId xmlns:a16="http://schemas.microsoft.com/office/drawing/2014/main" id="{A3303430-06B0-4B83-AC6C-DA847B6CF9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BE80A-C713-45D0-BCED-AFB43C03BD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0"/>
            <a:ext cx="2852928" cy="139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>
            <a:extLst>
              <a:ext uri="{FF2B5EF4-FFF2-40B4-BE49-F238E27FC236}">
                <a16:creationId xmlns:a16="http://schemas.microsoft.com/office/drawing/2014/main" id="{17A99F19-07DF-4515-8368-7A823ECD3D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gråbård">
            <a:extLst>
              <a:ext uri="{FF2B5EF4-FFF2-40B4-BE49-F238E27FC236}">
                <a16:creationId xmlns:a16="http://schemas.microsoft.com/office/drawing/2014/main" id="{67FEBFFC-62CB-4770-8889-6BF878413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REIA_logo.png">
            <a:extLst>
              <a:ext uri="{FF2B5EF4-FFF2-40B4-BE49-F238E27FC236}">
                <a16:creationId xmlns:a16="http://schemas.microsoft.com/office/drawing/2014/main" id="{6977621A-A6C8-4BC8-9608-2E2481B404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888"/>
            <a:ext cx="7848600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4252"/>
            <a:ext cx="8229600" cy="518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825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8256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3038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F680AEFC-C2A6-4C50-9F65-2796BF7745C3}"/>
              </a:ext>
            </a:extLst>
          </p:cNvPr>
          <p:cNvSpPr/>
          <p:nvPr/>
        </p:nvSpPr>
        <p:spPr>
          <a:xfrm>
            <a:off x="3124200" y="2362200"/>
            <a:ext cx="3028965" cy="4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algn="ctr">
              <a:lnSpc>
                <a:spcPct val="100000"/>
              </a:lnSpc>
            </a:pPr>
            <a:r>
              <a:rPr kumimoji="1" lang="sv-SE" sz="3000" dirty="0">
                <a:latin typeface="+mj-lt"/>
                <a:ea typeface="+mj-ea"/>
                <a:cs typeface="+mj-cs"/>
              </a:rPr>
              <a:t>ESS </a:t>
            </a:r>
            <a:r>
              <a:rPr kumimoji="1" lang="sv-SE" sz="3000" dirty="0" err="1">
                <a:latin typeface="+mj-lt"/>
                <a:ea typeface="+mj-ea"/>
                <a:cs typeface="+mj-cs"/>
              </a:rPr>
              <a:t>spoke</a:t>
            </a:r>
            <a:r>
              <a:rPr kumimoji="1" lang="sv-SE" sz="3000" dirty="0">
                <a:latin typeface="+mj-lt"/>
                <a:ea typeface="+mj-ea"/>
                <a:cs typeface="+mj-cs"/>
              </a:rPr>
              <a:t> CM04 </a:t>
            </a:r>
          </a:p>
          <a:p>
            <a:pPr algn="ctr">
              <a:lnSpc>
                <a:spcPct val="100000"/>
              </a:lnSpc>
            </a:pPr>
            <a:r>
              <a:rPr kumimoji="1" lang="sv-SE" sz="3000" dirty="0" err="1">
                <a:latin typeface="+mj-lt"/>
                <a:ea typeface="+mj-ea"/>
                <a:cs typeface="+mj-cs"/>
              </a:rPr>
              <a:t>weekly</a:t>
            </a:r>
            <a:r>
              <a:rPr kumimoji="1" lang="sv-SE" sz="3000" dirty="0">
                <a:latin typeface="+mj-lt"/>
                <a:ea typeface="+mj-ea"/>
                <a:cs typeface="+mj-cs"/>
              </a:rPr>
              <a:t> meeting</a:t>
            </a:r>
          </a:p>
          <a:p>
            <a:pPr algn="ctr">
              <a:lnSpc>
                <a:spcPct val="100000"/>
              </a:lnSpc>
            </a:pPr>
            <a:r>
              <a:rPr kumimoji="1" lang="sv-SE" sz="3000" dirty="0">
                <a:latin typeface="+mj-lt"/>
                <a:ea typeface="+mj-ea"/>
                <a:cs typeface="+mj-cs"/>
              </a:rPr>
              <a:t>20210121</a:t>
            </a:r>
          </a:p>
          <a:p>
            <a:pPr algn="ctr">
              <a:lnSpc>
                <a:spcPct val="100000"/>
              </a:lnSpc>
            </a:pPr>
            <a:r>
              <a:rPr kumimoji="1" lang="sv-SE" sz="3000" dirty="0">
                <a:latin typeface="+mj-lt"/>
                <a:ea typeface="+mj-ea"/>
                <a:cs typeface="+mj-cs"/>
              </a:rPr>
              <a:t>Han Li</a:t>
            </a:r>
          </a:p>
        </p:txBody>
      </p:sp>
    </p:spTree>
    <p:extLst>
      <p:ext uri="{BB962C8B-B14F-4D97-AF65-F5344CB8AC3E}">
        <p14:creationId xmlns:p14="http://schemas.microsoft.com/office/powerpoint/2010/main" val="11419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0" y="317500"/>
            <a:ext cx="2164360" cy="4453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CM status</a:t>
            </a:r>
            <a:endParaRPr kumimoji="1" lang="ja-JP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5029200" y="2438400"/>
            <a:ext cx="40386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installation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alignment measurement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 plan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34062-E507-4727-B675-BF5B0318E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4700" y="381757"/>
            <a:ext cx="2514600" cy="42557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CM04 installation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7329" y="1576431"/>
            <a:ext cx="6727371" cy="44088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Hardware: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Doorknob  </a:t>
            </a:r>
            <a:r>
              <a:rPr lang="en-US" sz="1600" dirty="0">
                <a:solidFill>
                  <a:srgbClr val="59AD7B"/>
                </a:solidFill>
              </a:rPr>
              <a:t>√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Sensors and gauges: arc detector, electron pickup </a:t>
            </a:r>
            <a:r>
              <a:rPr lang="en-US" sz="1600" dirty="0">
                <a:solidFill>
                  <a:srgbClr val="59AD7B"/>
                </a:solidFill>
              </a:rPr>
              <a:t>√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Safety valve mounting</a:t>
            </a:r>
            <a:r>
              <a:rPr lang="en-US" sz="1600" dirty="0">
                <a:solidFill>
                  <a:srgbClr val="59AD7B"/>
                </a:solidFill>
              </a:rPr>
              <a:t> √</a:t>
            </a:r>
            <a:endParaRPr lang="en-US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Pressure gauge mounting</a:t>
            </a:r>
            <a:r>
              <a:rPr lang="en-US" sz="1600" dirty="0">
                <a:solidFill>
                  <a:srgbClr val="59AD7B"/>
                </a:solidFill>
              </a:rPr>
              <a:t> √</a:t>
            </a:r>
            <a:endParaRPr lang="en-US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Turbo-pump mounting for insulation vacuum</a:t>
            </a:r>
            <a:r>
              <a:rPr lang="en-US" sz="1600" dirty="0">
                <a:solidFill>
                  <a:srgbClr val="59AD7B"/>
                </a:solidFill>
              </a:rPr>
              <a:t> √</a:t>
            </a:r>
            <a:endParaRPr lang="en-US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Waveguide bellows mounting</a:t>
            </a:r>
            <a:r>
              <a:rPr lang="en-US" sz="1600" dirty="0">
                <a:solidFill>
                  <a:srgbClr val="59AD7B"/>
                </a:solidFill>
              </a:rPr>
              <a:t> √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Cryogenic jumper </a:t>
            </a:r>
            <a:r>
              <a:rPr lang="en-US" sz="1600" dirty="0">
                <a:solidFill>
                  <a:srgbClr val="59AD7B"/>
                </a:solidFill>
              </a:rPr>
              <a:t>√</a:t>
            </a:r>
            <a:endParaRPr lang="en-US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CM alignment checking without insulation vacuum</a:t>
            </a:r>
            <a:r>
              <a:rPr lang="en-US" sz="1600" dirty="0">
                <a:solidFill>
                  <a:srgbClr val="59AD7B"/>
                </a:solidFill>
              </a:rPr>
              <a:t>√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59AD7B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CM alignment checking with insulation vacuum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Beam vacuum pumping cart connection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FPC water cooling pipe connection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Cabling: arc, e-pickup, </a:t>
            </a:r>
            <a:r>
              <a:rPr lang="en-US" sz="1600" dirty="0" err="1"/>
              <a:t>lemo</a:t>
            </a:r>
            <a:r>
              <a:rPr lang="en-US" sz="1600" dirty="0"/>
              <a:t> connector…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Close </a:t>
            </a:r>
            <a:r>
              <a:rPr lang="en-US" sz="1600" dirty="0" err="1"/>
              <a:t>buncker</a:t>
            </a:r>
            <a:endParaRPr lang="en-US" sz="160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C09B3-87ED-41BF-BE20-EC1AF77DF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733800" cy="2800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BFB02-1EFB-43AC-8906-54599A1E7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114799"/>
            <a:ext cx="1860915" cy="2481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FF552-7209-453A-933D-D82151AD9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44" y="4571999"/>
            <a:ext cx="2225644" cy="16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CBE3-CC42-43B0-B745-F764050E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25370"/>
            <a:ext cx="3276600" cy="709612"/>
          </a:xfrm>
        </p:spPr>
        <p:txBody>
          <a:bodyPr/>
          <a:lstStyle/>
          <a:p>
            <a:r>
              <a:rPr lang="en-US" dirty="0"/>
              <a:t>Insulation Vacuum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381D7-0865-40A6-A788-68EC804C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FA915-2BED-4836-AA90-E2D4C4E82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8" y="2151196"/>
            <a:ext cx="7183109" cy="4192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9DA82-9926-4F79-91A8-5758A049D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74799"/>
            <a:ext cx="4704709" cy="27084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CFFA83-65EB-46D5-8705-4AF0EC058967}"/>
              </a:ext>
            </a:extLst>
          </p:cNvPr>
          <p:cNvSpPr/>
          <p:nvPr/>
        </p:nvSpPr>
        <p:spPr>
          <a:xfrm>
            <a:off x="4267201" y="5659614"/>
            <a:ext cx="3810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0DA2DF-8252-4E18-BA5C-3D3A527D412F}"/>
              </a:ext>
            </a:extLst>
          </p:cNvPr>
          <p:cNvCxnSpPr/>
          <p:nvPr/>
        </p:nvCxnSpPr>
        <p:spPr>
          <a:xfrm flipV="1">
            <a:off x="6248401" y="4783201"/>
            <a:ext cx="0" cy="8764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A866F1-43BB-40D5-965A-D85DBBE95AEA}"/>
              </a:ext>
            </a:extLst>
          </p:cNvPr>
          <p:cNvSpPr txBox="1"/>
          <p:nvPr/>
        </p:nvSpPr>
        <p:spPr>
          <a:xfrm>
            <a:off x="304800" y="914006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After 5 hours, insulation vacuum still around 1 mbar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Strange curve of insulation vacuum during overnight pumping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Suspect a leak for the insulation vacuum</a:t>
            </a:r>
          </a:p>
        </p:txBody>
      </p:sp>
    </p:spTree>
    <p:extLst>
      <p:ext uri="{BB962C8B-B14F-4D97-AF65-F5344CB8AC3E}">
        <p14:creationId xmlns:p14="http://schemas.microsoft.com/office/powerpoint/2010/main" val="316827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7054-DCC9-4178-AFF0-422C1BA3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581C0-42F2-47E3-B94C-0319B670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7105"/>
            <a:ext cx="8611203" cy="4926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2AF3A-0935-4A21-86F5-3A2449F9AB66}"/>
              </a:ext>
            </a:extLst>
          </p:cNvPr>
          <p:cNvSpPr txBox="1"/>
          <p:nvPr/>
        </p:nvSpPr>
        <p:spPr>
          <a:xfrm>
            <a:off x="230649" y="914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case of CM02 insulation vacuum: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About 2,5 hours down to 1e-1 mbar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5E663-0843-4EA6-AB3F-21C8E2586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77021"/>
            <a:ext cx="4726449" cy="271907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D3703D-A725-4C8B-838A-7A91B785F695}"/>
              </a:ext>
            </a:extLst>
          </p:cNvPr>
          <p:cNvCxnSpPr>
            <a:cxnSpLocks/>
          </p:cNvCxnSpPr>
          <p:nvPr/>
        </p:nvCxnSpPr>
        <p:spPr>
          <a:xfrm flipH="1">
            <a:off x="6553200" y="4496098"/>
            <a:ext cx="457200" cy="1114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1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9ADD-6719-4D2E-B16E-0F810E8B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191000" cy="709612"/>
          </a:xfrm>
        </p:spPr>
        <p:txBody>
          <a:bodyPr>
            <a:normAutofit fontScale="90000"/>
          </a:bodyPr>
          <a:lstStyle/>
          <a:p>
            <a:r>
              <a:rPr lang="en-US" dirty="0"/>
              <a:t>FPC conditioning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EE22C-644D-41C4-A94F-949D05D2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C83C7-E6D5-4FE3-BFAF-95632F2771DB}"/>
              </a:ext>
            </a:extLst>
          </p:cNvPr>
          <p:cNvSpPr txBox="1"/>
          <p:nvPr/>
        </p:nvSpPr>
        <p:spPr>
          <a:xfrm>
            <a:off x="1527394" y="405747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one pumping cart will be connected the CM: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To check if it is necessary to have two pumping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Try to avoid risk of contamination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pumping cart will be standby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07A92-BB3F-4147-B9CE-37FE613DE199}"/>
              </a:ext>
            </a:extLst>
          </p:cNvPr>
          <p:cNvSpPr/>
          <p:nvPr/>
        </p:nvSpPr>
        <p:spPr>
          <a:xfrm>
            <a:off x="1527394" y="1600200"/>
            <a:ext cx="6549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RF stations: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Both RF test stations has test on load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DB maximum 360kW output</a:t>
            </a:r>
          </a:p>
          <a:p>
            <a:r>
              <a:rPr lang="en-US" dirty="0"/>
              <a:t>    section B has higher gain than section 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Esys</a:t>
            </a:r>
            <a:r>
              <a:rPr lang="en-US" dirty="0"/>
              <a:t> maximum 370kW output</a:t>
            </a:r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Soft</a:t>
            </a:r>
            <a:r>
              <a:rPr lang="en-US" dirty="0"/>
              <a:t>ware: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  </a:t>
            </a:r>
            <a:r>
              <a:rPr lang="en-US" altLang="zh-CN" dirty="0"/>
              <a:t>Interlock 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checked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3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77DC-F9CE-42CB-B842-A51172D9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52400"/>
            <a:ext cx="2057400" cy="709612"/>
          </a:xfrm>
        </p:spPr>
        <p:txBody>
          <a:bodyPr/>
          <a:lstStyle/>
          <a:p>
            <a:r>
              <a:rPr lang="en-US" dirty="0"/>
              <a:t>priority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3D160-8B18-413E-9790-43A0CF61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7E690-D880-4D83-B09C-8FEE5B25AF3F}"/>
              </a:ext>
            </a:extLst>
          </p:cNvPr>
          <p:cNvSpPr txBox="1"/>
          <p:nvPr/>
        </p:nvSpPr>
        <p:spPr>
          <a:xfrm>
            <a:off x="609602" y="2133600"/>
            <a:ext cx="327659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Beam vacuum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FPC water cooling installation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Sensors connection</a:t>
            </a:r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5C7FA4-4EFC-4A7E-8CBE-00E5A3830F7E}"/>
              </a:ext>
            </a:extLst>
          </p:cNvPr>
          <p:cNvSpPr/>
          <p:nvPr/>
        </p:nvSpPr>
        <p:spPr>
          <a:xfrm>
            <a:off x="4114800" y="2590800"/>
            <a:ext cx="457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4AAAE-1D70-4410-9C8F-CC480C40E21A}"/>
              </a:ext>
            </a:extLst>
          </p:cNvPr>
          <p:cNvSpPr txBox="1"/>
          <p:nvPr/>
        </p:nvSpPr>
        <p:spPr>
          <a:xfrm>
            <a:off x="5252211" y="2281535"/>
            <a:ext cx="3276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Start FPC warm conditioning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Take advantage of weekend conditioning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09D878A-F381-4456-8370-CE1B324C6A3D}"/>
              </a:ext>
            </a:extLst>
          </p:cNvPr>
          <p:cNvSpPr/>
          <p:nvPr/>
        </p:nvSpPr>
        <p:spPr>
          <a:xfrm rot="10800000">
            <a:off x="2209800" y="3524072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92992-46C3-4F46-8B90-7A7531CA7AD3}"/>
              </a:ext>
            </a:extLst>
          </p:cNvPr>
          <p:cNvSpPr txBox="1"/>
          <p:nvPr/>
        </p:nvSpPr>
        <p:spPr>
          <a:xfrm>
            <a:off x="576743" y="4343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Insulation vacuum is not necessary for FPC warm conditioning </a:t>
            </a:r>
          </a:p>
          <a:p>
            <a:r>
              <a:rPr lang="en-US" dirty="0"/>
              <a:t>Make it next Monday?</a:t>
            </a:r>
          </a:p>
        </p:txBody>
      </p:sp>
    </p:spTree>
    <p:extLst>
      <p:ext uri="{BB962C8B-B14F-4D97-AF65-F5344CB8AC3E}">
        <p14:creationId xmlns:p14="http://schemas.microsoft.com/office/powerpoint/2010/main" val="127222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1AAA51C3-24C6-4A49-9183-B8115F8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45" y="304800"/>
            <a:ext cx="3573710" cy="38791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Preliminary time plan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ED8D60-D041-49AA-AB9E-D83E5CB66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34779"/>
              </p:ext>
            </p:extLst>
          </p:nvPr>
        </p:nvGraphicFramePr>
        <p:xfrm>
          <a:off x="147855" y="990600"/>
          <a:ext cx="884828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432">
                  <a:extLst>
                    <a:ext uri="{9D8B030D-6E8A-4147-A177-3AD203B41FA5}">
                      <a16:colId xmlns:a16="http://schemas.microsoft.com/office/drawing/2014/main" val="3389654602"/>
                    </a:ext>
                  </a:extLst>
                </a:gridCol>
                <a:gridCol w="2467549">
                  <a:extLst>
                    <a:ext uri="{9D8B030D-6E8A-4147-A177-3AD203B41FA5}">
                      <a16:colId xmlns:a16="http://schemas.microsoft.com/office/drawing/2014/main" val="1662226714"/>
                    </a:ext>
                  </a:extLst>
                </a:gridCol>
                <a:gridCol w="3237308">
                  <a:extLst>
                    <a:ext uri="{9D8B030D-6E8A-4147-A177-3AD203B41FA5}">
                      <a16:colId xmlns:a16="http://schemas.microsoft.com/office/drawing/2014/main" val="3033489717"/>
                    </a:ext>
                  </a:extLst>
                </a:gridCol>
              </a:tblGrid>
              <a:tr h="302043">
                <a:tc>
                  <a:txBody>
                    <a:bodyPr/>
                    <a:lstStyle/>
                    <a:p>
                      <a:r>
                        <a:rPr lang="en-US" sz="1600" dirty="0"/>
                        <a:t>Test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96191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r>
                        <a:rPr lang="en-GB" sz="1600" dirty="0"/>
                        <a:t>Arrival, unpacking,</a:t>
                      </a:r>
                      <a:r>
                        <a:rPr lang="en-GB" sz="1600" baseline="0" dirty="0"/>
                        <a:t> initial inspection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-12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6859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 installation</a:t>
                      </a:r>
                      <a:endParaRPr lang="en-US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-15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1587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r>
                        <a:rPr lang="en-US" sz="1600" dirty="0"/>
                        <a:t>CM alignment measurement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-21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7111"/>
                  </a:ext>
                </a:extLst>
              </a:tr>
              <a:tr h="670288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FPC warm conditioning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23</a:t>
                      </a:r>
                      <a:r>
                        <a:rPr lang="en-US" sz="1600" baseline="30000" dirty="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-26</a:t>
                      </a:r>
                      <a:r>
                        <a:rPr lang="en-US" sz="1600" baseline="30000" dirty="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 Jan. 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1) Simultaneously</a:t>
                      </a:r>
                    </a:p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2) Could be prolonged depended on the progressing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64185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CM cooldown to 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15887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CM cooldown to 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33262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FPC cold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Simultaneously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35290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CTS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-2</a:t>
                      </a:r>
                      <a:r>
                        <a:rPr lang="en-US" sz="1600" baseline="30000" dirty="0"/>
                        <a:t>nd </a:t>
                      </a:r>
                      <a:r>
                        <a:rPr lang="en-US" sz="1600" dirty="0"/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CTS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54212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Cavity 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(on resonance)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 </a:t>
                      </a:r>
                      <a:r>
                        <a:rPr lang="en-US" sz="1600" baseline="0" dirty="0"/>
                        <a:t>-4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504782"/>
                  </a:ext>
                </a:extLst>
              </a:tr>
              <a:tr h="471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Heat load/Q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th </a:t>
                      </a:r>
                      <a:r>
                        <a:rPr lang="en-US" sz="1600" dirty="0"/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1)Each cavity</a:t>
                      </a:r>
                    </a:p>
                    <a:p>
                      <a:r>
                        <a:rPr lang="en-US" sz="16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1019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r>
                        <a:rPr lang="en-US" sz="1600" dirty="0"/>
                        <a:t>CM alignment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66130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10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-15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4081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Disconnect, packing, shipment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-19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71705</TotalTime>
  <Words>364</Words>
  <Application>Microsoft Office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DengXian</vt:lpstr>
      <vt:lpstr>ＭＳ Ｐゴシック</vt:lpstr>
      <vt:lpstr>宋体</vt:lpstr>
      <vt:lpstr>Arial</vt:lpstr>
      <vt:lpstr>Calibri</vt:lpstr>
      <vt:lpstr>Times New Roman</vt:lpstr>
      <vt:lpstr>Wingdings</vt:lpstr>
      <vt:lpstr>Office Theme</vt:lpstr>
      <vt:lpstr>PowerPoint Presentation</vt:lpstr>
      <vt:lpstr>CM status</vt:lpstr>
      <vt:lpstr>CM04 installation</vt:lpstr>
      <vt:lpstr>Insulation Vacuum</vt:lpstr>
      <vt:lpstr>PowerPoint Presentation</vt:lpstr>
      <vt:lpstr>FPC conditioning preparation</vt:lpstr>
      <vt:lpstr>priority</vt:lpstr>
      <vt:lpstr>Preliminary time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high power test at the FREIA Laboratory</dc:title>
  <dc:creator>Han Li</dc:creator>
  <cp:lastModifiedBy>Han Li</cp:lastModifiedBy>
  <cp:revision>478</cp:revision>
  <dcterms:created xsi:type="dcterms:W3CDTF">2006-08-16T00:00:00Z</dcterms:created>
  <dcterms:modified xsi:type="dcterms:W3CDTF">2021-01-21T12:37:55Z</dcterms:modified>
</cp:coreProperties>
</file>