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9" r:id="rId7"/>
    <p:sldId id="270" r:id="rId8"/>
    <p:sldId id="261" r:id="rId9"/>
    <p:sldId id="269" r:id="rId10"/>
    <p:sldId id="262" r:id="rId11"/>
    <p:sldId id="263" r:id="rId12"/>
    <p:sldId id="265" r:id="rId13"/>
    <p:sldId id="266" r:id="rId14"/>
    <p:sldId id="264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8" y="13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A353E-7999-4E6D-86A5-DB0B673AC33C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EFC12-C6F7-459C-8D89-7203E53E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2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8EBA9A2E-CCA0-4113-B2BE-CD5C3AB0934E}" type="datetime3">
              <a:rPr lang="en-US" smtClean="0"/>
              <a:t>4 February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D4C62D-8EB2-4CA5-9EC1-10B5299599DF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79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40B0-1AB6-4895-9BDB-33E9A4FC2C4B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40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DF06-F4BE-4E20-B115-DD141780C1EC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1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B9DE-9780-4476-8A56-7C5A57F1573D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6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8, 2019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Kévin Pepitone - CCT Superconducting Magnets - CRYO and RF for Big Science - Meet researchers and industry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3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7D7C-9D28-447F-8A7A-1A61CA137D1C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4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2139-F2D8-4795-B78C-5325B8B9D14A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54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A949-8F1C-4C08-807B-9D8DBC2926B9}" type="datetime1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5BA7-F660-46CB-9E94-22B6BE564817}" type="datetime1">
              <a:rPr lang="en-US" smtClean="0"/>
              <a:t>04-Feb-21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5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FA8-78B1-4635-A045-662C96855BB6}" type="datetime1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AF40-EAE7-41AD-8ED9-6CCB59FEFB3B}" type="datetime1">
              <a:rPr lang="en-US" smtClean="0"/>
              <a:t>04-Feb-21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CCT magnet simulations - Pepitone - 03 feb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312099D-09FE-47FC-81E0-82CD17C81156}" type="datetime1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CCT magnet simulations - Pepitone - 03 feb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0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E57-4395-44D4-827D-831BF2089299}" type="datetime1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A6C44F6-9A5C-4DF7-9282-F5E333EF7DDA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CCT magnet simulations - Pepitone - 03 feb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4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C4D16F-8402-48AA-9FD5-F291999B4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0812" y="1533463"/>
            <a:ext cx="4101152" cy="3514294"/>
          </a:xfrm>
        </p:spPr>
        <p:txBody>
          <a:bodyPr anchor="ctr">
            <a:normAutofit/>
          </a:bodyPr>
          <a:lstStyle/>
          <a:p>
            <a:pPr algn="l"/>
            <a:r>
              <a:rPr lang="en-US" sz="4400"/>
              <a:t>CCT Superconducting Magnets</a:t>
            </a:r>
            <a:br>
              <a:rPr lang="en-US" sz="4400"/>
            </a:br>
            <a:endParaRPr lang="en-US" sz="440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35A41A-33DA-40B8-804B-D33C1C721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3305" y="2569757"/>
            <a:ext cx="3988244" cy="1441706"/>
          </a:xfrm>
        </p:spPr>
        <p:txBody>
          <a:bodyPr anchor="ctr">
            <a:normAutofit/>
          </a:bodyPr>
          <a:lstStyle/>
          <a:p>
            <a:pPr algn="l"/>
            <a:r>
              <a:rPr lang="en-US" sz="3200"/>
              <a:t>05 feb 2021</a:t>
            </a:r>
          </a:p>
          <a:p>
            <a:pPr algn="l"/>
            <a:r>
              <a:rPr lang="en-US" sz="3200"/>
              <a:t>Kévin Pepitone</a:t>
            </a:r>
          </a:p>
          <a:p>
            <a:pPr algn="l"/>
            <a:endParaRPr lang="en-US" sz="320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A10F6DC-0B76-42FE-81EE-42E9C54D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5A6E-39AB-4238-98B4-087AE389F526}" type="datetime1">
              <a:rPr lang="en-US" smtClean="0"/>
              <a:t>04-Feb-21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BE2A0F-15EA-46E0-A6A3-B8A5A2B3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B58675-2B4C-4DCE-BE2A-CA2B27F3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99" y="225133"/>
            <a:ext cx="4923942" cy="157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5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2177-D1AE-45F3-A627-1430C374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Analytic model in 1D and 2D MATLAB</a:t>
            </a:r>
          </a:p>
        </p:txBody>
      </p:sp>
      <p:pic>
        <p:nvPicPr>
          <p:cNvPr id="2060" name="Picture 17">
            <a:extLst>
              <a:ext uri="{FF2B5EF4-FFF2-40B4-BE49-F238E27FC236}">
                <a16:creationId xmlns:a16="http://schemas.microsoft.com/office/drawing/2014/main" id="{7912752D-5589-4BE0-84CF-4DA6664B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675370"/>
            <a:ext cx="306523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8">
            <a:extLst>
              <a:ext uri="{FF2B5EF4-FFF2-40B4-BE49-F238E27FC236}">
                <a16:creationId xmlns:a16="http://schemas.microsoft.com/office/drawing/2014/main" id="{66FDFE59-E979-4E7E-A8F5-445563173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014832"/>
            <a:ext cx="306523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6">
            <a:extLst>
              <a:ext uri="{FF2B5EF4-FFF2-40B4-BE49-F238E27FC236}">
                <a16:creationId xmlns:a16="http://schemas.microsoft.com/office/drawing/2014/main" id="{7D68A7A6-AE89-446B-B7A3-880CCBFD0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51" y="1675370"/>
            <a:ext cx="306523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9">
            <a:extLst>
              <a:ext uri="{FF2B5EF4-FFF2-40B4-BE49-F238E27FC236}">
                <a16:creationId xmlns:a16="http://schemas.microsoft.com/office/drawing/2014/main" id="{3B27EDBD-CEB0-4188-9DA7-37D62C78D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32" y="4015027"/>
            <a:ext cx="306523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5">
            <a:extLst>
              <a:ext uri="{FF2B5EF4-FFF2-40B4-BE49-F238E27FC236}">
                <a16:creationId xmlns:a16="http://schemas.microsoft.com/office/drawing/2014/main" id="{5450C9A8-BDAA-415F-9A1C-7A64A3EEF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724" y="1674299"/>
            <a:ext cx="306523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">
            <a:extLst>
              <a:ext uri="{FF2B5EF4-FFF2-40B4-BE49-F238E27FC236}">
                <a16:creationId xmlns:a16="http://schemas.microsoft.com/office/drawing/2014/main" id="{E8CD96FE-2E52-4491-8D12-A9553BA82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724" y="4035171"/>
            <a:ext cx="306523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554254-5211-4DD1-8C73-4C26D397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C8D5-5DA3-4E19-971A-792607F2FA33}" type="datetime1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61236-E119-4AEF-AE33-0C543D15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</p:spTree>
    <p:extLst>
      <p:ext uri="{BB962C8B-B14F-4D97-AF65-F5344CB8AC3E}">
        <p14:creationId xmlns:p14="http://schemas.microsoft.com/office/powerpoint/2010/main" val="254231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6555-AEF5-4200-B5FD-F47B6CDC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Numerical model in 1D and 2D MATLAB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B4814C-94C7-4FB4-ACB4-D03D39D1FF3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2993499" y="2189141"/>
            <a:ext cx="6011341" cy="4022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DB5EC1-FF1E-42F0-A346-4B08118A5D81}"/>
              </a:ext>
            </a:extLst>
          </p:cNvPr>
          <p:cNvSpPr txBox="1"/>
          <p:nvPr/>
        </p:nvSpPr>
        <p:spPr>
          <a:xfrm>
            <a:off x="621387" y="1737360"/>
            <a:ext cx="10755567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calculations of the Biot-Savart law we obtain can numerically calculate the CCT magnet in 1D and 2D. 1D results are given at 45° and 2D results have a discretization of 1°.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8072B-FAE5-4612-B0E1-2A313F7F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2256-77CF-4BE6-A436-4C6E26E38E3E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0649C-0908-4016-B108-DA494B9EA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D10C0-7E95-48CB-903B-2F8CEF6A90C9}"/>
              </a:ext>
            </a:extLst>
          </p:cNvPr>
          <p:cNvSpPr txBox="1"/>
          <p:nvPr/>
        </p:nvSpPr>
        <p:spPr>
          <a:xfrm>
            <a:off x="4681038" y="6123103"/>
            <a:ext cx="75109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i="1" dirty="0"/>
              <a:t>M. N. Wilson, Superconducting magnets, Oxford: Clarendon Press, 1983. </a:t>
            </a:r>
          </a:p>
        </p:txBody>
      </p:sp>
    </p:spTree>
    <p:extLst>
      <p:ext uri="{BB962C8B-B14F-4D97-AF65-F5344CB8AC3E}">
        <p14:creationId xmlns:p14="http://schemas.microsoft.com/office/powerpoint/2010/main" val="275136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2177-D1AE-45F3-A627-1430C374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Numerical model in 1D and 2D MATLAB</a:t>
            </a:r>
          </a:p>
        </p:txBody>
      </p:sp>
      <p:pic>
        <p:nvPicPr>
          <p:cNvPr id="3085" name="Picture 28">
            <a:extLst>
              <a:ext uri="{FF2B5EF4-FFF2-40B4-BE49-F238E27FC236}">
                <a16:creationId xmlns:a16="http://schemas.microsoft.com/office/drawing/2014/main" id="{84EE32CD-76D7-4829-B835-B4912D3AA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" y="1684810"/>
            <a:ext cx="306523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24">
            <a:extLst>
              <a:ext uri="{FF2B5EF4-FFF2-40B4-BE49-F238E27FC236}">
                <a16:creationId xmlns:a16="http://schemas.microsoft.com/office/drawing/2014/main" id="{FBE6DFE1-44E5-43AC-B7F2-5D72779B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" y="3976588"/>
            <a:ext cx="306523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27">
            <a:extLst>
              <a:ext uri="{FF2B5EF4-FFF2-40B4-BE49-F238E27FC236}">
                <a16:creationId xmlns:a16="http://schemas.microsoft.com/office/drawing/2014/main" id="{5014ABDB-C4C6-4FF1-BCD9-2A4B82B3E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586" y="1672588"/>
            <a:ext cx="306523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25">
            <a:extLst>
              <a:ext uri="{FF2B5EF4-FFF2-40B4-BE49-F238E27FC236}">
                <a16:creationId xmlns:a16="http://schemas.microsoft.com/office/drawing/2014/main" id="{3D06A7F4-216F-4F85-8E78-1E63ECC3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64" y="3976588"/>
            <a:ext cx="306523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26">
            <a:extLst>
              <a:ext uri="{FF2B5EF4-FFF2-40B4-BE49-F238E27FC236}">
                <a16:creationId xmlns:a16="http://schemas.microsoft.com/office/drawing/2014/main" id="{25B11E05-B97D-45D1-B550-0363C5031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633" y="1684810"/>
            <a:ext cx="306523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21">
            <a:extLst>
              <a:ext uri="{FF2B5EF4-FFF2-40B4-BE49-F238E27FC236}">
                <a16:creationId xmlns:a16="http://schemas.microsoft.com/office/drawing/2014/main" id="{E8D8374A-1661-438B-9867-53F4B6164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59" y="3999355"/>
            <a:ext cx="306523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8A1E2-347A-447E-9728-6126A79B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6E0B-8700-48FE-A971-715B8448FABC}" type="datetime1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CD91D-CDAB-4C8C-983C-CF009B64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</p:spTree>
    <p:extLst>
      <p:ext uri="{BB962C8B-B14F-4D97-AF65-F5344CB8AC3E}">
        <p14:creationId xmlns:p14="http://schemas.microsoft.com/office/powerpoint/2010/main" val="307320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DD6D-6F93-401C-B4DA-4A89202E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Simulations: Fields with MATLAB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95844C-731E-44EB-9A51-6D240A505D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6821" y="1899417"/>
            <a:ext cx="5569223" cy="42701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482E4-BFB1-4F6B-B26D-60A149F21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5DE0-CAEF-468D-9A95-B36AE4423AC2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DAB0B-5AE5-46D0-9B6D-FA5DCC50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</p:spTree>
    <p:extLst>
      <p:ext uri="{BB962C8B-B14F-4D97-AF65-F5344CB8AC3E}">
        <p14:creationId xmlns:p14="http://schemas.microsoft.com/office/powerpoint/2010/main" val="28554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4EC0-B7EB-44E5-91F1-09CDC4A6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3D with CST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AAFE91-C6A6-4867-94CF-19CDAF92A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16EFC2C-1EDE-4987-AD29-285F853C4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79" y="1814756"/>
            <a:ext cx="1484428" cy="44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2B4E6-7C37-434F-B2E3-C2B1E420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E00-94BE-4349-85FC-F25F0B22C2D0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F7D0D-B579-4254-99EF-3DE42E46E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7B6FE-1FD8-42C2-B13B-D32436ACFE85}"/>
              </a:ext>
            </a:extLst>
          </p:cNvPr>
          <p:cNvSpPr txBox="1"/>
          <p:nvPr/>
        </p:nvSpPr>
        <p:spPr>
          <a:xfrm>
            <a:off x="476144" y="1959299"/>
            <a:ext cx="10774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 simulations of the magnet can be performed, quite easily, using CST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8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69F1-B602-4F2A-901D-1011C0B5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3D with CST</a:t>
            </a:r>
          </a:p>
        </p:txBody>
      </p:sp>
      <p:pic>
        <p:nvPicPr>
          <p:cNvPr id="5124" name="Picture 31">
            <a:extLst>
              <a:ext uri="{FF2B5EF4-FFF2-40B4-BE49-F238E27FC236}">
                <a16:creationId xmlns:a16="http://schemas.microsoft.com/office/drawing/2014/main" id="{09259CDB-939C-4DA1-B95C-731C83053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94" y="1716981"/>
            <a:ext cx="3161004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2">
            <a:extLst>
              <a:ext uri="{FF2B5EF4-FFF2-40B4-BE49-F238E27FC236}">
                <a16:creationId xmlns:a16="http://schemas.microsoft.com/office/drawing/2014/main" id="{B15A4C24-EAB9-4AD0-89CB-F41D55D65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545" y="3961409"/>
            <a:ext cx="3161004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3567AB6-05C2-476D-B22A-ED8C92CD52E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06" y="3961409"/>
            <a:ext cx="3611263" cy="230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9B5157-A0C5-46E0-93CC-4DE8A599F5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75" y="1657409"/>
            <a:ext cx="2879725" cy="23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D3F00-3D3D-4EBE-A9FD-A8DC2512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7FC5-3F9A-4EAA-AEDC-9C4782287171}" type="datetime1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BB0AF-0D30-4237-8662-03B64BEB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</p:spTree>
    <p:extLst>
      <p:ext uri="{BB962C8B-B14F-4D97-AF65-F5344CB8AC3E}">
        <p14:creationId xmlns:p14="http://schemas.microsoft.com/office/powerpoint/2010/main" val="143221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FC44-E175-4129-8978-9502772E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F3A4B-5D33-4BC2-B9B6-2911FADD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B20E-7FE5-43DA-832D-4FD0E6314B24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05790-538B-42D9-A694-A5DC1420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2B4E1B-6CA7-49E6-B457-C03851E4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007" y="2032655"/>
            <a:ext cx="10058400" cy="40233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using a CAD software to produce a step file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3Dprinting prototype. A company in Karlstad has a printer which is 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300mm in diameter and 600mm in height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C1E21"/>
                </a:solidFill>
                <a:effectLst/>
                <a:latin typeface="inherit"/>
              </a:rPr>
              <a:t>First print in PLA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E21"/>
                </a:solidFill>
                <a:latin typeface="inherit"/>
              </a:rPr>
              <a:t>Then </a:t>
            </a:r>
            <a:r>
              <a:rPr lang="en-US" dirty="0" err="1">
                <a:solidFill>
                  <a:srgbClr val="1C1E21"/>
                </a:solidFill>
                <a:latin typeface="inherit"/>
              </a:rPr>
              <a:t>Accura</a:t>
            </a:r>
            <a:r>
              <a:rPr lang="en-US" dirty="0">
                <a:solidFill>
                  <a:srgbClr val="1C1E21"/>
                </a:solidFill>
                <a:latin typeface="inherit"/>
              </a:rPr>
              <a:t> 25 if we want to cool it down</a:t>
            </a:r>
            <a:endParaRPr lang="en-US" b="0" i="0" dirty="0">
              <a:solidFill>
                <a:srgbClr val="1C1E21"/>
              </a:solidFill>
              <a:effectLst/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https://tractus3d.com/products/t1250/</a:t>
            </a:r>
          </a:p>
          <a:p>
            <a:pPr marL="0" indent="0" algn="just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4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C7E7F-54BD-408C-8053-C4CA87B1A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151" y="2397483"/>
            <a:ext cx="5412401" cy="293151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CCT magnet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and history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Mathematical model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simulations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 simulations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simulations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</a:t>
            </a: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raphic 6" descr="Atom">
            <a:extLst>
              <a:ext uri="{FF2B5EF4-FFF2-40B4-BE49-F238E27FC236}">
                <a16:creationId xmlns:a16="http://schemas.microsoft.com/office/drawing/2014/main" id="{4A755EF5-BF37-4FF5-B4E4-C27E2F0F88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8520" y="1777928"/>
            <a:ext cx="4021734" cy="402173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30047-858B-4E2B-9578-C92B7631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94D4-0988-4DBA-9EA3-9627155E45A0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090F1-C1D5-4EA0-BE95-6D5C95B2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2A74183-C039-43BD-B127-61CED50C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0964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14FF-BD61-41D8-9479-F0A125CB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 Magnets: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528CC-5565-4A89-A3E1-A405FB0B7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a CCT magnet ?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Often called double-helix coils or tilted coils, the Canted-Cosine-Theta (CCT) coils are made of two concentric modulated helical coils having a winding shift of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and inverse currents.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Canted-Cosine-Theta magnet is based on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superposition of two oppositely skewed solenoids with respect to the bore axis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Configuration proposed in the 60’s by D.I. Meyer and that will be used for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first time for high-energy physics particle accelerator</a:t>
            </a:r>
          </a:p>
          <a:p>
            <a:pPr marL="0" indent="0" algn="just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4C7AB81-48A3-4F15-91DA-1511054EA093}"/>
              </a:ext>
            </a:extLst>
          </p:cNvPr>
          <p:cNvSpPr txBox="1"/>
          <p:nvPr/>
        </p:nvSpPr>
        <p:spPr>
          <a:xfrm>
            <a:off x="7361260" y="2682152"/>
            <a:ext cx="450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9pPr>
          </a:lstStyle>
          <a:p>
            <a:pPr algn="just"/>
            <a:endParaRPr lang="en-GB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78DF4CB7-6D30-48EE-B21D-65FE87CE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8B68-8CF7-4B5D-9A96-6179DCCCCDB8}" type="datetime1">
              <a:rPr lang="en-US" smtClean="0"/>
              <a:t>04-Feb-21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FB275F2-C7B1-4D13-BA70-B92844E2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E2A54B-C3D2-44ED-80EC-6195759A7A92}"/>
              </a:ext>
            </a:extLst>
          </p:cNvPr>
          <p:cNvSpPr txBox="1"/>
          <p:nvPr/>
        </p:nvSpPr>
        <p:spPr>
          <a:xfrm>
            <a:off x="1854059" y="6084783"/>
            <a:ext cx="103748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GB" sz="1100" i="1" dirty="0">
                <a:latin typeface="Calibri" panose="020F0502020204030204" pitchFamily="34" charset="0"/>
                <a:cs typeface="Calibri" panose="020F0502020204030204" pitchFamily="34" charset="0"/>
              </a:rPr>
              <a:t>D.I. Meyer, R. </a:t>
            </a:r>
            <a:r>
              <a:rPr lang="en-GB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Flasck</a:t>
            </a:r>
            <a:r>
              <a:rPr lang="en-GB" sz="1100" i="1" dirty="0">
                <a:latin typeface="Calibri" panose="020F0502020204030204" pitchFamily="34" charset="0"/>
                <a:cs typeface="Calibri" panose="020F0502020204030204" pitchFamily="34" charset="0"/>
              </a:rPr>
              <a:t>, “A new configuration for a dipole magnet for use in high energy physics applications,” Nucl. Instrum. Methods, Vol. 80, Issue 2, 1970</a:t>
            </a:r>
          </a:p>
        </p:txBody>
      </p:sp>
    </p:spTree>
    <p:extLst>
      <p:ext uri="{BB962C8B-B14F-4D97-AF65-F5344CB8AC3E}">
        <p14:creationId xmlns:p14="http://schemas.microsoft.com/office/powerpoint/2010/main" val="41754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570C-04D8-491E-9126-353DAEF97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 Magnets: Definition – Mathematical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AC4671-6A0E-4980-82B1-730E3D76CB03}"/>
              </a:ext>
            </a:extLst>
          </p:cNvPr>
          <p:cNvSpPr/>
          <p:nvPr/>
        </p:nvSpPr>
        <p:spPr>
          <a:xfrm>
            <a:off x="381600" y="193680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Consider the an ideal infinitely long, tightly wound, tilted solenoids and a particle focusing spot small compared with the dimensions of the coils. </a:t>
            </a:r>
          </a:p>
          <a:p>
            <a:pPr algn="just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magnetic flux density per unit current (or transfer function) can be defined by: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1CA54A-B036-4B64-AC8A-79FB4A8DC0F7}"/>
                  </a:ext>
                </a:extLst>
              </p:cNvPr>
              <p:cNvSpPr txBox="1"/>
              <p:nvPr/>
            </p:nvSpPr>
            <p:spPr>
              <a:xfrm>
                <a:off x="1176653" y="3543770"/>
                <a:ext cx="1418081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1CA54A-B036-4B64-AC8A-79FB4A8DC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653" y="3543770"/>
                <a:ext cx="1418081" cy="4724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EE4D20-4BEB-479E-B23F-951434E0EC1A}"/>
                  </a:ext>
                </a:extLst>
              </p:cNvPr>
              <p:cNvSpPr txBox="1"/>
              <p:nvPr/>
            </p:nvSpPr>
            <p:spPr>
              <a:xfrm>
                <a:off x="1176652" y="4352490"/>
                <a:ext cx="1369606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EE4D20-4BEB-479E-B23F-951434E0E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652" y="4352490"/>
                <a:ext cx="1369606" cy="4724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C743CA0-2C9F-42BB-84D5-F552EC5FA296}"/>
              </a:ext>
            </a:extLst>
          </p:cNvPr>
          <p:cNvSpPr txBox="1"/>
          <p:nvPr/>
        </p:nvSpPr>
        <p:spPr>
          <a:xfrm>
            <a:off x="1071581" y="5444873"/>
            <a:ext cx="493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is the wire effective diameter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9AEF17-94B4-48F5-83A7-E9BA2871B792}"/>
              </a:ext>
            </a:extLst>
          </p:cNvPr>
          <p:cNvSpPr/>
          <p:nvPr/>
        </p:nvSpPr>
        <p:spPr>
          <a:xfrm>
            <a:off x="6915124" y="6110626"/>
            <a:ext cx="52768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i="1" dirty="0">
                <a:latin typeface="Calibri" panose="020F0502020204030204" pitchFamily="34" charset="0"/>
                <a:cs typeface="Calibri" panose="020F0502020204030204" pitchFamily="34" charset="0"/>
              </a:rPr>
              <a:t>J. Alonso, et al., J. </a:t>
            </a:r>
            <a:r>
              <a:rPr lang="en-GB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Magn</a:t>
            </a:r>
            <a:r>
              <a:rPr lang="en-GB" sz="11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Reson</a:t>
            </a:r>
            <a:r>
              <a:rPr lang="en-GB" sz="1100" i="1" dirty="0">
                <a:latin typeface="Calibri" panose="020F0502020204030204" pitchFamily="34" charset="0"/>
                <a:cs typeface="Calibri" panose="020F0502020204030204" pitchFamily="34" charset="0"/>
              </a:rPr>
              <a:t>., Vol. 235, pp. 32-41, 2013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5C434B-1E27-48B1-8130-7B48C593FB7F}"/>
                  </a:ext>
                </a:extLst>
              </p:cNvPr>
              <p:cNvSpPr txBox="1"/>
              <p:nvPr/>
            </p:nvSpPr>
            <p:spPr>
              <a:xfrm>
                <a:off x="1176652" y="5746078"/>
                <a:ext cx="3796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 m/A magnetic constant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5C434B-1E27-48B1-8130-7B48C593F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652" y="5746078"/>
                <a:ext cx="3796360" cy="276999"/>
              </a:xfrm>
              <a:prstGeom prst="rect">
                <a:avLst/>
              </a:prstGeom>
              <a:blipFill>
                <a:blip r:embed="rId4"/>
                <a:stretch>
                  <a:fillRect l="-2087" t="-28889" r="-482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8466B-A2A1-4A53-A8E3-2B0AFE253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E808-C4C6-4F53-841E-535F1777B331}" type="datetime1">
              <a:rPr lang="en-US" smtClean="0"/>
              <a:t>04-Feb-21</a:t>
            </a:fld>
            <a:endParaRPr lang="en-US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DB7D742F-314A-4EF6-B876-78A84F16F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3C5A89-87A3-456E-B375-B36EA4AB3B7A}"/>
              </a:ext>
            </a:extLst>
          </p:cNvPr>
          <p:cNvGrpSpPr/>
          <p:nvPr/>
        </p:nvGrpSpPr>
        <p:grpSpPr>
          <a:xfrm>
            <a:off x="7005600" y="1810800"/>
            <a:ext cx="4907859" cy="2593049"/>
            <a:chOff x="6972300" y="2170101"/>
            <a:chExt cx="4907859" cy="2593049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6EE4FBA-AB71-4354-AD5E-272D6AE2F958}"/>
                </a:ext>
              </a:extLst>
            </p:cNvPr>
            <p:cNvCxnSpPr/>
            <p:nvPr/>
          </p:nvCxnSpPr>
          <p:spPr bwMode="auto">
            <a:xfrm>
              <a:off x="7048500" y="3060700"/>
              <a:ext cx="45593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87A1B9F-27BC-450E-9FFA-0B0013379F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48500" y="3060700"/>
              <a:ext cx="0" cy="9532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66BBB8A-700F-4E1F-B02C-B3A64DC8D268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7683500" y="2349500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07F3861-8726-4493-B853-C9AA57AFFB7E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8318499" y="2349500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FE2C05-C4FC-49FF-8F59-C8C5D22F9D88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8953499" y="2349501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C9E6FDA-592C-422B-812C-37C6327D7BD0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9588500" y="2349500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38CF5C4-0681-4064-9FF3-0093A9403352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10223498" y="2327112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14AC10C-9171-41DE-B618-09E6C5667931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10858497" y="2349500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174EDB3-20F6-4DBB-A916-9782414CAD73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7810779" y="2451766"/>
              <a:ext cx="0" cy="36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494B6F6-97B3-4CC3-8EB7-B41B86711A77}"/>
                </a:ext>
              </a:extLst>
            </p:cNvPr>
            <p:cNvSpPr txBox="1"/>
            <p:nvPr/>
          </p:nvSpPr>
          <p:spPr>
            <a:xfrm>
              <a:off x="7616437" y="2170101"/>
              <a:ext cx="254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1C2FE00-5CCF-48AF-A27C-D286A847F4E7}"/>
                </a:ext>
              </a:extLst>
            </p:cNvPr>
            <p:cNvSpPr/>
            <p:nvPr/>
          </p:nvSpPr>
          <p:spPr bwMode="auto">
            <a:xfrm>
              <a:off x="11170920" y="2773680"/>
              <a:ext cx="244964" cy="284998"/>
            </a:xfrm>
            <a:custGeom>
              <a:avLst/>
              <a:gdLst>
                <a:gd name="connsiteX0" fmla="*/ 0 w 244964"/>
                <a:gd name="connsiteY0" fmla="*/ 0 h 284998"/>
                <a:gd name="connsiteX1" fmla="*/ 152400 w 244964"/>
                <a:gd name="connsiteY1" fmla="*/ 91440 h 284998"/>
                <a:gd name="connsiteX2" fmla="*/ 243840 w 244964"/>
                <a:gd name="connsiteY2" fmla="*/ 281940 h 28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964" h="284998">
                  <a:moveTo>
                    <a:pt x="0" y="0"/>
                  </a:moveTo>
                  <a:cubicBezTo>
                    <a:pt x="55880" y="22225"/>
                    <a:pt x="111760" y="44450"/>
                    <a:pt x="152400" y="91440"/>
                  </a:cubicBezTo>
                  <a:cubicBezTo>
                    <a:pt x="193040" y="138430"/>
                    <a:pt x="254000" y="309880"/>
                    <a:pt x="243840" y="28194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083B2FB-DAC0-451E-88D8-D195F3761117}"/>
                </a:ext>
              </a:extLst>
            </p:cNvPr>
            <p:cNvSpPr txBox="1"/>
            <p:nvPr/>
          </p:nvSpPr>
          <p:spPr>
            <a:xfrm>
              <a:off x="7048500" y="3744129"/>
              <a:ext cx="254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CFB9CDF-B183-4511-8A1B-8974883E6605}"/>
                </a:ext>
              </a:extLst>
            </p:cNvPr>
            <p:cNvSpPr txBox="1"/>
            <p:nvPr/>
          </p:nvSpPr>
          <p:spPr>
            <a:xfrm>
              <a:off x="11625599" y="2967335"/>
              <a:ext cx="254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6762D2B-7EAB-4F4E-9905-1155CBC7DCC7}"/>
                    </a:ext>
                  </a:extLst>
                </p:cNvPr>
                <p:cNvSpPr txBox="1"/>
                <p:nvPr/>
              </p:nvSpPr>
              <p:spPr>
                <a:xfrm>
                  <a:off x="11338970" y="2526365"/>
                  <a:ext cx="2545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i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6762D2B-7EAB-4F4E-9905-1155CBC7D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8970" y="2526365"/>
                  <a:ext cx="254560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84F023A8-45FE-4B5B-9444-19C602E28A8E}"/>
                </a:ext>
              </a:extLst>
            </p:cNvPr>
            <p:cNvCxnSpPr/>
            <p:nvPr/>
          </p:nvCxnSpPr>
          <p:spPr bwMode="auto">
            <a:xfrm>
              <a:off x="10198100" y="3058678"/>
              <a:ext cx="0" cy="13175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5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85167C7-9086-41FE-A08C-424C0B1696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98100" y="3063441"/>
              <a:ext cx="50289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5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E7A1AD9-CFF5-4704-94B9-023D81F501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202862" y="3056927"/>
              <a:ext cx="510616" cy="131456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5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0A60224-2CB9-46F4-BF5C-3269E786AABC}"/>
                </a:ext>
              </a:extLst>
            </p:cNvPr>
            <p:cNvSpPr txBox="1"/>
            <p:nvPr/>
          </p:nvSpPr>
          <p:spPr>
            <a:xfrm>
              <a:off x="10055393" y="4301485"/>
              <a:ext cx="549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i="1" baseline="-25000" dirty="0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n-US" i="1" dirty="0">
                <a:solidFill>
                  <a:srgbClr val="B5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8C97054-612A-4793-B4F9-64E1BE7DE032}"/>
                </a:ext>
              </a:extLst>
            </p:cNvPr>
            <p:cNvSpPr txBox="1"/>
            <p:nvPr/>
          </p:nvSpPr>
          <p:spPr>
            <a:xfrm>
              <a:off x="10651592" y="4140663"/>
              <a:ext cx="549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i="1" baseline="-25000" dirty="0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i="1" dirty="0">
                <a:solidFill>
                  <a:srgbClr val="B5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2B5C0F5-5CF5-4F6A-A756-34E70469B289}"/>
                </a:ext>
              </a:extLst>
            </p:cNvPr>
            <p:cNvSpPr txBox="1"/>
            <p:nvPr/>
          </p:nvSpPr>
          <p:spPr>
            <a:xfrm>
              <a:off x="10435085" y="2630877"/>
              <a:ext cx="549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i="1" baseline="-25000" dirty="0" err="1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en-US" i="1" dirty="0">
                <a:solidFill>
                  <a:srgbClr val="B5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F6E795E-157C-4046-8813-53A40048762B}"/>
              </a:ext>
            </a:extLst>
          </p:cNvPr>
          <p:cNvSpPr txBox="1"/>
          <p:nvPr/>
        </p:nvSpPr>
        <p:spPr>
          <a:xfrm>
            <a:off x="6915124" y="4938710"/>
            <a:ext cx="4998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turn of the coil can be well approximated as an ellipse tilted at an angle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with respect to the axis of the coil.</a:t>
            </a:r>
          </a:p>
        </p:txBody>
      </p:sp>
    </p:spTree>
    <p:extLst>
      <p:ext uri="{BB962C8B-B14F-4D97-AF65-F5344CB8AC3E}">
        <p14:creationId xmlns:p14="http://schemas.microsoft.com/office/powerpoint/2010/main" val="104737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83D9DBD9-C5D7-48B3-961E-537C2FE65ACA}"/>
              </a:ext>
            </a:extLst>
          </p:cNvPr>
          <p:cNvGrpSpPr/>
          <p:nvPr/>
        </p:nvGrpSpPr>
        <p:grpSpPr>
          <a:xfrm>
            <a:off x="7001552" y="1810714"/>
            <a:ext cx="4907859" cy="2593049"/>
            <a:chOff x="6972300" y="2170101"/>
            <a:chExt cx="4907859" cy="2593049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904CD07-4C8D-48A5-B339-3EA9A7DB2290}"/>
                </a:ext>
              </a:extLst>
            </p:cNvPr>
            <p:cNvCxnSpPr/>
            <p:nvPr/>
          </p:nvCxnSpPr>
          <p:spPr bwMode="auto">
            <a:xfrm>
              <a:off x="7048500" y="3060700"/>
              <a:ext cx="45593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9F751D0-A38F-49A8-BEDC-7B07B6BE17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48500" y="3060700"/>
              <a:ext cx="0" cy="9532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C50EAD8-0946-4F6F-B48C-35996E3A9958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7683500" y="2349500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6B00322-4C39-4DA1-B9F8-997529253485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8318499" y="2349500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C4F1EE5-D178-4B2B-BDD2-6AC308FD37CA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8953499" y="2349501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0DC32E5-2120-4949-ADFA-78B4777C722F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9588500" y="2349500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7997114-2B7B-472A-A3AE-C46EEC39A0A5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10223498" y="2327112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71DAE2A-A91A-4C1A-BF0A-44690B1CB55B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10858497" y="2349500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64597D8-870E-48DD-AD4B-E6263D6AA8A8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7810779" y="2451766"/>
              <a:ext cx="0" cy="36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F82D75E-441C-4984-968C-3613FDC7859F}"/>
                </a:ext>
              </a:extLst>
            </p:cNvPr>
            <p:cNvSpPr txBox="1"/>
            <p:nvPr/>
          </p:nvSpPr>
          <p:spPr>
            <a:xfrm>
              <a:off x="7616437" y="2170101"/>
              <a:ext cx="254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BE42BC2-C0CC-4A90-802B-7177DA6919F4}"/>
                </a:ext>
              </a:extLst>
            </p:cNvPr>
            <p:cNvSpPr/>
            <p:nvPr/>
          </p:nvSpPr>
          <p:spPr bwMode="auto">
            <a:xfrm>
              <a:off x="11170920" y="2773680"/>
              <a:ext cx="244964" cy="284998"/>
            </a:xfrm>
            <a:custGeom>
              <a:avLst/>
              <a:gdLst>
                <a:gd name="connsiteX0" fmla="*/ 0 w 244964"/>
                <a:gd name="connsiteY0" fmla="*/ 0 h 284998"/>
                <a:gd name="connsiteX1" fmla="*/ 152400 w 244964"/>
                <a:gd name="connsiteY1" fmla="*/ 91440 h 284998"/>
                <a:gd name="connsiteX2" fmla="*/ 243840 w 244964"/>
                <a:gd name="connsiteY2" fmla="*/ 281940 h 28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964" h="284998">
                  <a:moveTo>
                    <a:pt x="0" y="0"/>
                  </a:moveTo>
                  <a:cubicBezTo>
                    <a:pt x="55880" y="22225"/>
                    <a:pt x="111760" y="44450"/>
                    <a:pt x="152400" y="91440"/>
                  </a:cubicBezTo>
                  <a:cubicBezTo>
                    <a:pt x="193040" y="138430"/>
                    <a:pt x="254000" y="309880"/>
                    <a:pt x="243840" y="28194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2F102CA-1F1E-44A0-BF0E-B86AB493E53A}"/>
                </a:ext>
              </a:extLst>
            </p:cNvPr>
            <p:cNvSpPr txBox="1"/>
            <p:nvPr/>
          </p:nvSpPr>
          <p:spPr>
            <a:xfrm>
              <a:off x="7048500" y="3744129"/>
              <a:ext cx="254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BF6D866-5D3E-453E-92E7-17A335B5B8C3}"/>
                </a:ext>
              </a:extLst>
            </p:cNvPr>
            <p:cNvSpPr txBox="1"/>
            <p:nvPr/>
          </p:nvSpPr>
          <p:spPr>
            <a:xfrm>
              <a:off x="11625599" y="2967335"/>
              <a:ext cx="254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CBF85CC-EA23-4596-B3C2-90FB6F314FEE}"/>
                </a:ext>
              </a:extLst>
            </p:cNvPr>
            <p:cNvSpPr txBox="1"/>
            <p:nvPr/>
          </p:nvSpPr>
          <p:spPr>
            <a:xfrm>
              <a:off x="11338970" y="2526365"/>
              <a:ext cx="254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  <a:endParaRPr lang="en-US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F152DD0-9E26-4D0E-B398-07A534E7DE78}"/>
                </a:ext>
              </a:extLst>
            </p:cNvPr>
            <p:cNvCxnSpPr/>
            <p:nvPr/>
          </p:nvCxnSpPr>
          <p:spPr bwMode="auto">
            <a:xfrm>
              <a:off x="10198100" y="3058678"/>
              <a:ext cx="0" cy="13175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5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25096DE-00F4-4E87-B8E4-187261BCB9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98100" y="3063441"/>
              <a:ext cx="50289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5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53211F3-A7E4-4157-85AC-7E538DE9CE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202862" y="3056927"/>
              <a:ext cx="510616" cy="131456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5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7A294DD-61EF-4DEB-A771-1C7AF82D4FB4}"/>
                </a:ext>
              </a:extLst>
            </p:cNvPr>
            <p:cNvSpPr txBox="1"/>
            <p:nvPr/>
          </p:nvSpPr>
          <p:spPr>
            <a:xfrm>
              <a:off x="10055393" y="4301485"/>
              <a:ext cx="549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i="1" baseline="-25000" dirty="0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n-US" i="1" dirty="0">
                <a:solidFill>
                  <a:srgbClr val="B5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1478446-1D24-4A43-8E3E-BE0E9B40DE42}"/>
                </a:ext>
              </a:extLst>
            </p:cNvPr>
            <p:cNvSpPr txBox="1"/>
            <p:nvPr/>
          </p:nvSpPr>
          <p:spPr>
            <a:xfrm>
              <a:off x="10651592" y="4140663"/>
              <a:ext cx="549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i="1" baseline="-25000" dirty="0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i="1" dirty="0">
                <a:solidFill>
                  <a:srgbClr val="B5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8D83856-323B-474D-BA6B-FFEDCDEAA2F1}"/>
                </a:ext>
              </a:extLst>
            </p:cNvPr>
            <p:cNvSpPr txBox="1"/>
            <p:nvPr/>
          </p:nvSpPr>
          <p:spPr>
            <a:xfrm>
              <a:off x="10435085" y="2630877"/>
              <a:ext cx="549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i="1" baseline="-25000" dirty="0" err="1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en-US" i="1" dirty="0">
                <a:solidFill>
                  <a:srgbClr val="B5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6CD15A-7F96-4494-A276-822B5785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 Magnets: Definition – Mathematical model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5DB499-7869-49AE-8F6B-3F4C04BF8C2A}"/>
              </a:ext>
            </a:extLst>
          </p:cNvPr>
          <p:cNvSpPr/>
          <p:nvPr/>
        </p:nvSpPr>
        <p:spPr bwMode="auto">
          <a:xfrm>
            <a:off x="7326681" y="4353990"/>
            <a:ext cx="3461427" cy="738156"/>
          </a:xfrm>
          <a:prstGeom prst="roundRect">
            <a:avLst/>
          </a:prstGeom>
          <a:solidFill>
            <a:srgbClr val="DDDDDD">
              <a:alpha val="2784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10EFA-388C-4F71-8B49-41B95CEED2C8}"/>
              </a:ext>
            </a:extLst>
          </p:cNvPr>
          <p:cNvSpPr/>
          <p:nvPr/>
        </p:nvSpPr>
        <p:spPr>
          <a:xfrm>
            <a:off x="382569" y="193314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Consider the two ideal infinitely long, tightly wound, tilted solenoids and a particle focusing spot small compared with the dimensions of the coils. </a:t>
            </a:r>
          </a:p>
          <a:p>
            <a:pPr algn="just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magnetic flux density per unit current (or transfer function) can be defined by: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1B0A15-EE70-4CE3-A6AB-2A5ECB58A9E9}"/>
                  </a:ext>
                </a:extLst>
              </p:cNvPr>
              <p:cNvSpPr txBox="1"/>
              <p:nvPr/>
            </p:nvSpPr>
            <p:spPr>
              <a:xfrm>
                <a:off x="1005071" y="3786531"/>
                <a:ext cx="1511761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1B0A15-EE70-4CE3-A6AB-2A5ECB58A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71" y="3786531"/>
                <a:ext cx="1511761" cy="4724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EBB406-F3B5-48B1-8C1E-6229EA32F927}"/>
                  </a:ext>
                </a:extLst>
              </p:cNvPr>
              <p:cNvSpPr txBox="1"/>
              <p:nvPr/>
            </p:nvSpPr>
            <p:spPr>
              <a:xfrm>
                <a:off x="1005070" y="4595251"/>
                <a:ext cx="1463670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EBB406-F3B5-48B1-8C1E-6229EA32F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70" y="4595251"/>
                <a:ext cx="1463670" cy="4724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AF74E5-C831-4508-AB48-136CB2AD5CDB}"/>
                  </a:ext>
                </a:extLst>
              </p:cNvPr>
              <p:cNvSpPr txBox="1"/>
              <p:nvPr/>
            </p:nvSpPr>
            <p:spPr>
              <a:xfrm>
                <a:off x="3395558" y="3786531"/>
                <a:ext cx="1511761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AF74E5-C831-4508-AB48-136CB2AD5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558" y="3786531"/>
                <a:ext cx="1511761" cy="4724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8FE7EA-135E-4E56-91B1-C4936358B8E5}"/>
                  </a:ext>
                </a:extLst>
              </p:cNvPr>
              <p:cNvSpPr txBox="1"/>
              <p:nvPr/>
            </p:nvSpPr>
            <p:spPr>
              <a:xfrm>
                <a:off x="3395557" y="4595251"/>
                <a:ext cx="2243756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8FE7EA-135E-4E56-91B1-C4936358B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557" y="4595251"/>
                <a:ext cx="2243756" cy="629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FB703AE-980C-4BD2-B6F7-7DFCB6E26BB9}"/>
              </a:ext>
            </a:extLst>
          </p:cNvPr>
          <p:cNvGrpSpPr/>
          <p:nvPr/>
        </p:nvGrpSpPr>
        <p:grpSpPr>
          <a:xfrm>
            <a:off x="7003710" y="1810129"/>
            <a:ext cx="4907859" cy="2593049"/>
            <a:chOff x="7034022" y="1335241"/>
            <a:chExt cx="4907859" cy="259304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ED8C505-23E5-4CB4-A5A0-40FB1B33DE83}"/>
                </a:ext>
              </a:extLst>
            </p:cNvPr>
            <p:cNvCxnSpPr/>
            <p:nvPr/>
          </p:nvCxnSpPr>
          <p:spPr bwMode="auto">
            <a:xfrm>
              <a:off x="7110222" y="2225840"/>
              <a:ext cx="45593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18E8788-CBC4-44C4-99FB-5F6088A2B3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0222" y="2225840"/>
              <a:ext cx="0" cy="9532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DE59C4-E6DB-478F-A1C2-F7A677B7CB4D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7745222" y="1514640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B894901-96DA-4140-B33E-E620AF1955CF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8380221" y="1514640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A1FDE8-755D-4C0D-BE69-E2D29ECABC47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9015221" y="1514641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F03D08-D972-4AA0-A55D-F16939AEA9D3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9650222" y="1514640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A53660-22DC-4579-80E3-FDD4539F19DE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10285220" y="1492252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A71C86E-3BE4-4EEA-B30D-7343CA94B174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10920219" y="1514640"/>
              <a:ext cx="0" cy="142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6A7ADD-9B75-4920-A424-2A4A9C4E6E77}"/>
                </a:ext>
              </a:extLst>
            </p:cNvPr>
            <p:cNvCxnSpPr>
              <a:cxnSpLocks/>
            </p:cNvCxnSpPr>
            <p:nvPr/>
          </p:nvCxnSpPr>
          <p:spPr bwMode="auto">
            <a:xfrm rot="2700000">
              <a:off x="7872501" y="1616906"/>
              <a:ext cx="0" cy="36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748AE6-4ED6-4292-AA18-4598BC9DDC43}"/>
                </a:ext>
              </a:extLst>
            </p:cNvPr>
            <p:cNvSpPr txBox="1"/>
            <p:nvPr/>
          </p:nvSpPr>
          <p:spPr>
            <a:xfrm>
              <a:off x="7678159" y="1335241"/>
              <a:ext cx="254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B5FDAF6-4B4D-43D2-A587-777DED82B269}"/>
                </a:ext>
              </a:extLst>
            </p:cNvPr>
            <p:cNvSpPr/>
            <p:nvPr/>
          </p:nvSpPr>
          <p:spPr bwMode="auto">
            <a:xfrm>
              <a:off x="11232642" y="1938820"/>
              <a:ext cx="244964" cy="284998"/>
            </a:xfrm>
            <a:custGeom>
              <a:avLst/>
              <a:gdLst>
                <a:gd name="connsiteX0" fmla="*/ 0 w 244964"/>
                <a:gd name="connsiteY0" fmla="*/ 0 h 284998"/>
                <a:gd name="connsiteX1" fmla="*/ 152400 w 244964"/>
                <a:gd name="connsiteY1" fmla="*/ 91440 h 284998"/>
                <a:gd name="connsiteX2" fmla="*/ 243840 w 244964"/>
                <a:gd name="connsiteY2" fmla="*/ 281940 h 28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964" h="284998">
                  <a:moveTo>
                    <a:pt x="0" y="0"/>
                  </a:moveTo>
                  <a:cubicBezTo>
                    <a:pt x="55880" y="22225"/>
                    <a:pt x="111760" y="44450"/>
                    <a:pt x="152400" y="91440"/>
                  </a:cubicBezTo>
                  <a:cubicBezTo>
                    <a:pt x="193040" y="138430"/>
                    <a:pt x="254000" y="309880"/>
                    <a:pt x="243840" y="28194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3EBE16-3CD4-40C4-8D71-FC77E65E67A0}"/>
                </a:ext>
              </a:extLst>
            </p:cNvPr>
            <p:cNvSpPr txBox="1"/>
            <p:nvPr/>
          </p:nvSpPr>
          <p:spPr>
            <a:xfrm>
              <a:off x="7110222" y="2909269"/>
              <a:ext cx="254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8A79A4-2CA0-4018-9A73-593533207F3C}"/>
                </a:ext>
              </a:extLst>
            </p:cNvPr>
            <p:cNvSpPr txBox="1"/>
            <p:nvPr/>
          </p:nvSpPr>
          <p:spPr>
            <a:xfrm>
              <a:off x="11687321" y="2132475"/>
              <a:ext cx="254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3F5A27-4498-4473-8E25-FFB053D0840E}"/>
                </a:ext>
              </a:extLst>
            </p:cNvPr>
            <p:cNvSpPr txBox="1"/>
            <p:nvPr/>
          </p:nvSpPr>
          <p:spPr>
            <a:xfrm>
              <a:off x="11400692" y="1691505"/>
              <a:ext cx="254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  <a:endParaRPr lang="en-US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2243E47-436D-4689-B29F-984BACCD08C0}"/>
                </a:ext>
              </a:extLst>
            </p:cNvPr>
            <p:cNvGrpSpPr/>
            <p:nvPr/>
          </p:nvGrpSpPr>
          <p:grpSpPr>
            <a:xfrm flipV="1">
              <a:off x="7073889" y="2260115"/>
              <a:ext cx="4597397" cy="521470"/>
              <a:chOff x="6972300" y="2539231"/>
              <a:chExt cx="4597397" cy="52147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0751EEE-2712-469E-8778-6EED8BF03F6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2700000">
                <a:off x="7683500" y="2349500"/>
                <a:ext cx="0" cy="142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1C71819-D495-400E-AFAA-4D36267120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2700000">
                <a:off x="8318499" y="2349500"/>
                <a:ext cx="0" cy="142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8597841-6B19-453D-94C3-8CDA4A63C48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2700000">
                <a:off x="8953499" y="2349501"/>
                <a:ext cx="0" cy="142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5BD5FD5-0FA9-4A19-88A0-798285457E5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2700000">
                <a:off x="9588500" y="2349500"/>
                <a:ext cx="0" cy="142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FC45FAA-927A-4372-9FCE-BF9D19C90F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2700000">
                <a:off x="10223498" y="2327112"/>
                <a:ext cx="0" cy="142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A342075-AAE2-4D7F-8EF5-D85A0DE5C56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2700000">
                <a:off x="10858497" y="2349500"/>
                <a:ext cx="0" cy="142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88823D6-3385-4968-BFB4-3089C4CAEE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452932" y="2759045"/>
                <a:ext cx="230568" cy="2305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8147511-F2A9-4662-8540-E46941047536}"/>
                  </a:ext>
                </a:extLst>
              </p:cNvPr>
              <p:cNvSpPr txBox="1"/>
              <p:nvPr/>
            </p:nvSpPr>
            <p:spPr>
              <a:xfrm>
                <a:off x="7313656" y="2539231"/>
                <a:ext cx="2545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AFB4C25-22F1-4B88-B134-A6BE33992F70}"/>
                </a:ext>
              </a:extLst>
            </p:cNvPr>
            <p:cNvCxnSpPr/>
            <p:nvPr/>
          </p:nvCxnSpPr>
          <p:spPr bwMode="auto">
            <a:xfrm>
              <a:off x="10252929" y="2213432"/>
              <a:ext cx="0" cy="13175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B61D5B3-8FF1-4041-929D-9FED36C5C9E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760263" y="2218195"/>
              <a:ext cx="504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BB57CA2-6746-432E-A876-9CA0ECBDB25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760263" y="2211681"/>
              <a:ext cx="497428" cy="12445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4FA6666-9B14-4939-A4A5-FE6054030A25}"/>
                </a:ext>
              </a:extLst>
            </p:cNvPr>
            <p:cNvSpPr txBox="1"/>
            <p:nvPr/>
          </p:nvSpPr>
          <p:spPr>
            <a:xfrm>
              <a:off x="10110222" y="3456239"/>
              <a:ext cx="549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i="1" baseline="-25000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n-US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F61FE7-F201-4F45-BDC4-E636B8D4C1BE}"/>
                </a:ext>
              </a:extLst>
            </p:cNvPr>
            <p:cNvSpPr txBox="1"/>
            <p:nvPr/>
          </p:nvSpPr>
          <p:spPr>
            <a:xfrm>
              <a:off x="9407412" y="3355367"/>
              <a:ext cx="549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i="1" baseline="-25000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4F4336-F1E6-4AD0-8DB5-F8FBFE5F23DE}"/>
                </a:ext>
              </a:extLst>
            </p:cNvPr>
            <p:cNvSpPr txBox="1"/>
            <p:nvPr/>
          </p:nvSpPr>
          <p:spPr>
            <a:xfrm>
              <a:off x="9168468" y="1832875"/>
              <a:ext cx="666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en-US" i="1" dirty="0" err="1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i="1" baseline="-25000" dirty="0" err="1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en-US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F6DF9DC-F242-4354-81F8-ABC5A3EAD871}"/>
                </a:ext>
              </a:extLst>
            </p:cNvPr>
            <p:cNvCxnSpPr/>
            <p:nvPr/>
          </p:nvCxnSpPr>
          <p:spPr bwMode="auto">
            <a:xfrm>
              <a:off x="10259822" y="2223818"/>
              <a:ext cx="0" cy="13175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5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0C21C6B-D44B-400B-A4E4-E692214216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259822" y="2228581"/>
              <a:ext cx="50289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5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63AAC09-C399-4058-8F40-9F114F48FD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264584" y="2222067"/>
              <a:ext cx="510616" cy="131456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5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F69E8F-3C95-4422-828B-ADDC3BAF401C}"/>
                </a:ext>
              </a:extLst>
            </p:cNvPr>
            <p:cNvSpPr txBox="1"/>
            <p:nvPr/>
          </p:nvSpPr>
          <p:spPr>
            <a:xfrm>
              <a:off x="10117115" y="3466625"/>
              <a:ext cx="549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i="1" baseline="-25000" dirty="0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n-US" i="1" dirty="0">
                <a:solidFill>
                  <a:srgbClr val="B5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E2D759-73AC-4A9A-83C0-5C30A3183771}"/>
                </a:ext>
              </a:extLst>
            </p:cNvPr>
            <p:cNvSpPr txBox="1"/>
            <p:nvPr/>
          </p:nvSpPr>
          <p:spPr>
            <a:xfrm>
              <a:off x="10713314" y="3305803"/>
              <a:ext cx="549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i="1" baseline="-25000" dirty="0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i="1" dirty="0">
                <a:solidFill>
                  <a:srgbClr val="B5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B2AD3E-14CE-4752-BDAE-778CFAE0AB22}"/>
                </a:ext>
              </a:extLst>
            </p:cNvPr>
            <p:cNvSpPr txBox="1"/>
            <p:nvPr/>
          </p:nvSpPr>
          <p:spPr>
            <a:xfrm>
              <a:off x="10496807" y="1796017"/>
              <a:ext cx="549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i="1" baseline="-25000" dirty="0" err="1">
                  <a:solidFill>
                    <a:srgbClr val="B5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en-US" i="1" dirty="0">
                <a:solidFill>
                  <a:srgbClr val="B5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0BDD005B-FAA0-4B63-9E25-355D95A0A018}"/>
              </a:ext>
            </a:extLst>
          </p:cNvPr>
          <p:cNvSpPr/>
          <p:nvPr/>
        </p:nvSpPr>
        <p:spPr bwMode="auto">
          <a:xfrm>
            <a:off x="5981700" y="4376259"/>
            <a:ext cx="931584" cy="6299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B45B968-406C-4716-92DD-C16062F10F3D}"/>
                  </a:ext>
                </a:extLst>
              </p:cNvPr>
              <p:cNvSpPr txBox="1"/>
              <p:nvPr/>
            </p:nvSpPr>
            <p:spPr>
              <a:xfrm>
                <a:off x="7571775" y="4442795"/>
                <a:ext cx="3147080" cy="522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𝐷𝑖𝑝𝑜𝑙𝑒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B45B968-406C-4716-92DD-C16062F10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775" y="4442795"/>
                <a:ext cx="3147080" cy="522515"/>
              </a:xfrm>
              <a:prstGeom prst="rect">
                <a:avLst/>
              </a:prstGeom>
              <a:blipFill>
                <a:blip r:embed="rId6"/>
                <a:stretch>
                  <a:fillRect l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60E05-39DC-44BA-89F4-D924C654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AA8-BACC-464B-812D-9373AE29C690}" type="datetime1">
              <a:rPr lang="en-US" smtClean="0"/>
              <a:t>04-Feb-21</a:t>
            </a:fld>
            <a:endParaRPr lang="en-US" dirty="0"/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E3A794DD-6D6F-4A4C-AAC7-DB91E7FA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C87D247-B622-4980-9BB6-A157BA017485}"/>
              </a:ext>
            </a:extLst>
          </p:cNvPr>
          <p:cNvSpPr txBox="1"/>
          <p:nvPr/>
        </p:nvSpPr>
        <p:spPr>
          <a:xfrm>
            <a:off x="1071581" y="5444873"/>
            <a:ext cx="493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is the wire effective diameter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8606220-7926-4E9E-AF67-E28B9F331CA7}"/>
              </a:ext>
            </a:extLst>
          </p:cNvPr>
          <p:cNvSpPr/>
          <p:nvPr/>
        </p:nvSpPr>
        <p:spPr>
          <a:xfrm>
            <a:off x="6915124" y="6110626"/>
            <a:ext cx="52768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i="1" dirty="0">
                <a:latin typeface="Calibri" panose="020F0502020204030204" pitchFamily="34" charset="0"/>
                <a:cs typeface="Calibri" panose="020F0502020204030204" pitchFamily="34" charset="0"/>
              </a:rPr>
              <a:t>J. Alonso, et al., J. </a:t>
            </a:r>
            <a:r>
              <a:rPr lang="en-GB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Magn</a:t>
            </a:r>
            <a:r>
              <a:rPr lang="en-GB" sz="11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Reson</a:t>
            </a:r>
            <a:r>
              <a:rPr lang="en-GB" sz="1100" i="1" dirty="0">
                <a:latin typeface="Calibri" panose="020F0502020204030204" pitchFamily="34" charset="0"/>
                <a:cs typeface="Calibri" panose="020F0502020204030204" pitchFamily="34" charset="0"/>
              </a:rPr>
              <a:t>., Vol. 235, pp. 32-41, 2013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C14E5D6-4A57-46F3-BFE6-93B8BA3DDB40}"/>
                  </a:ext>
                </a:extLst>
              </p:cNvPr>
              <p:cNvSpPr txBox="1"/>
              <p:nvPr/>
            </p:nvSpPr>
            <p:spPr>
              <a:xfrm>
                <a:off x="1176652" y="5746078"/>
                <a:ext cx="3796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 m/A magnetic constant</a:t>
                </a: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C14E5D6-4A57-46F3-BFE6-93B8BA3DD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652" y="5746078"/>
                <a:ext cx="3796360" cy="276999"/>
              </a:xfrm>
              <a:prstGeom prst="rect">
                <a:avLst/>
              </a:prstGeom>
              <a:blipFill>
                <a:blip r:embed="rId7"/>
                <a:stretch>
                  <a:fillRect l="-2087" t="-28889" r="-482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23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BDFD-CB0A-47B5-850C-5ED517BF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 Magnets: Definition – Mathematical model</a:t>
            </a:r>
          </a:p>
        </p:txBody>
      </p:sp>
      <p:pic>
        <p:nvPicPr>
          <p:cNvPr id="1026" name="Picture 2" descr="https://ars.els-cdn.com/content/image/1-s2.0-S1090780713001730-gr2.jpg">
            <a:extLst>
              <a:ext uri="{FF2B5EF4-FFF2-40B4-BE49-F238E27FC236}">
                <a16:creationId xmlns:a16="http://schemas.microsoft.com/office/drawing/2014/main" id="{C517612C-64AE-4708-9B41-8D6820913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89" y="3745675"/>
            <a:ext cx="46577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82083E-E32B-4BC2-B251-ADF923C5BCF7}"/>
              </a:ext>
            </a:extLst>
          </p:cNvPr>
          <p:cNvSpPr/>
          <p:nvPr/>
        </p:nvSpPr>
        <p:spPr>
          <a:xfrm>
            <a:off x="268109" y="1882666"/>
            <a:ext cx="8823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ideal current distribution on an infinitely long conductive cylinder, for producing the best homogeneity of a transverse magnetic field inside the cylinder, is: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FD4DEF-7BD7-4804-9B02-2E54DACCBDFC}"/>
                  </a:ext>
                </a:extLst>
              </p:cNvPr>
              <p:cNvSpPr txBox="1"/>
              <p:nvPr/>
            </p:nvSpPr>
            <p:spPr>
              <a:xfrm>
                <a:off x="2287068" y="2700492"/>
                <a:ext cx="18746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FD4DEF-7BD7-4804-9B02-2E54DACCB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068" y="2700492"/>
                <a:ext cx="187461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C7172EB8-3F87-4A2C-86EC-89C567E0B8B7}"/>
              </a:ext>
            </a:extLst>
          </p:cNvPr>
          <p:cNvSpPr/>
          <p:nvPr/>
        </p:nvSpPr>
        <p:spPr>
          <a:xfrm>
            <a:off x="5867999" y="6069167"/>
            <a:ext cx="6322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i="1">
                <a:latin typeface="Calibri" panose="020F0502020204030204" pitchFamily="34" charset="0"/>
                <a:cs typeface="Calibri" panose="020F0502020204030204" pitchFamily="34" charset="0"/>
              </a:rPr>
              <a:t>A. Akhmeteli, et al., </a:t>
            </a:r>
            <a:r>
              <a:rPr lang="fr-FR" sz="1400" i="1">
                <a:latin typeface="Calibri" panose="020F0502020204030204" pitchFamily="34" charset="0"/>
                <a:cs typeface="Calibri" panose="020F0502020204030204" pitchFamily="34" charset="0"/>
              </a:rPr>
              <a:t>IEEE Trans. Appl. Supercond., pp. 1439-1443, 2005</a:t>
            </a:r>
            <a:endParaRPr lang="en-GB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4190D30-26E7-4010-B6B1-78E190230CAA}"/>
              </a:ext>
            </a:extLst>
          </p:cNvPr>
          <p:cNvSpPr/>
          <p:nvPr/>
        </p:nvSpPr>
        <p:spPr>
          <a:xfrm>
            <a:off x="268109" y="3108154"/>
            <a:ext cx="1145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axial current density of a CCT coil can be described is: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7E8CA-DCB6-49C3-8108-C58AE7C3424C}"/>
                  </a:ext>
                </a:extLst>
              </p:cNvPr>
              <p:cNvSpPr txBox="1"/>
              <p:nvPr/>
            </p:nvSpPr>
            <p:spPr>
              <a:xfrm>
                <a:off x="1143913" y="3747783"/>
                <a:ext cx="5601726" cy="697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h𝑑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7E8CA-DCB6-49C3-8108-C58AE7C34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913" y="3747783"/>
                <a:ext cx="5601726" cy="6970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DC18FBC3-E951-47F0-9462-578A5C6691D0}"/>
              </a:ext>
            </a:extLst>
          </p:cNvPr>
          <p:cNvSpPr txBox="1"/>
          <p:nvPr/>
        </p:nvSpPr>
        <p:spPr>
          <a:xfrm>
            <a:off x="7236373" y="5447766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is the pitch of the winding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019C-EFD4-4F00-A76B-AD3CF3EE0913}"/>
              </a:ext>
            </a:extLst>
          </p:cNvPr>
          <p:cNvSpPr txBox="1"/>
          <p:nvPr/>
        </p:nvSpPr>
        <p:spPr>
          <a:xfrm>
            <a:off x="6265582" y="3108188"/>
            <a:ext cx="4486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Constant canceled by the second coil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231305-C2BD-4BB0-A66D-833779FDECCE}"/>
              </a:ext>
            </a:extLst>
          </p:cNvPr>
          <p:cNvCxnSpPr>
            <a:cxnSpLocks/>
          </p:cNvCxnSpPr>
          <p:nvPr/>
        </p:nvCxnSpPr>
        <p:spPr bwMode="auto">
          <a:xfrm>
            <a:off x="4217323" y="4482615"/>
            <a:ext cx="1037179" cy="3814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D9FA030-9AFB-48F6-9620-74A18A9A6D96}"/>
              </a:ext>
            </a:extLst>
          </p:cNvPr>
          <p:cNvSpPr txBox="1"/>
          <p:nvPr/>
        </p:nvSpPr>
        <p:spPr>
          <a:xfrm>
            <a:off x="5254502" y="4780697"/>
            <a:ext cx="2543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Proportional to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96941FE-2D7E-46D7-BA38-EC0727D39A84}"/>
              </a:ext>
            </a:extLst>
          </p:cNvPr>
          <p:cNvSpPr/>
          <p:nvPr/>
        </p:nvSpPr>
        <p:spPr>
          <a:xfrm>
            <a:off x="268109" y="5011093"/>
            <a:ext cx="6654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The current density of the CCT magnet is: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DBF788-25B8-47A4-8309-D11566D21017}"/>
                  </a:ext>
                </a:extLst>
              </p:cNvPr>
              <p:cNvSpPr txBox="1"/>
              <p:nvPr/>
            </p:nvSpPr>
            <p:spPr>
              <a:xfrm>
                <a:off x="2232216" y="5668467"/>
                <a:ext cx="3038332" cy="370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𝐶𝐶𝑇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DBF788-25B8-47A4-8309-D11566D21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216" y="5668467"/>
                <a:ext cx="3038332" cy="370551"/>
              </a:xfrm>
              <a:prstGeom prst="rect">
                <a:avLst/>
              </a:prstGeom>
              <a:blipFill>
                <a:blip r:embed="rId6"/>
                <a:stretch>
                  <a:fillRect l="-3407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E925F65-0A49-4C08-AC0C-FB7AF74513F8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5831" y="3391154"/>
            <a:ext cx="880085" cy="4799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39AA3886-5AC0-471D-ACEE-0862EEC1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fld id="{C5654AA8-BACC-464B-812D-9373AE29C690}" type="datetime1">
              <a:rPr lang="en-US" smtClean="0"/>
              <a:t>04-Feb-21</a:t>
            </a:fld>
            <a:endParaRPr lang="en-US" dirty="0"/>
          </a:p>
        </p:txBody>
      </p:sp>
      <p:sp>
        <p:nvSpPr>
          <p:cNvPr id="22" name="Footer Placeholder 50">
            <a:extLst>
              <a:ext uri="{FF2B5EF4-FFF2-40B4-BE49-F238E27FC236}">
                <a16:creationId xmlns:a16="http://schemas.microsoft.com/office/drawing/2014/main" id="{45CBF2CC-B02E-4515-8BC9-7D0688BB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CCT magnet simulations - Pepitone - 03 </a:t>
            </a:r>
            <a:r>
              <a:rPr lang="en-US" dirty="0" err="1"/>
              <a:t>feb</a:t>
            </a:r>
            <a:r>
              <a:rPr lang="en-US" dirty="0"/>
              <a:t> 2021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E81D89-00EC-4AAE-BC24-340B2AB850D6}"/>
              </a:ext>
            </a:extLst>
          </p:cNvPr>
          <p:cNvSpPr txBox="1"/>
          <p:nvPr/>
        </p:nvSpPr>
        <p:spPr>
          <a:xfrm>
            <a:off x="7236373" y="5714542"/>
            <a:ext cx="6106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is the azimuthal angle around the cylinder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D903-08C2-4745-8CF9-36C5DC34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 Magnets: Advantages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00DA5A-7C9A-4EC6-B8EA-5947F82A188A}"/>
              </a:ext>
            </a:extLst>
          </p:cNvPr>
          <p:cNvSpPr txBox="1"/>
          <p:nvPr/>
        </p:nvSpPr>
        <p:spPr>
          <a:xfrm>
            <a:off x="369920" y="1821978"/>
            <a:ext cx="115934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Perfect field:</a:t>
            </a:r>
          </a:p>
          <a:p>
            <a:pPr lvl="1"/>
            <a:r>
              <a:rPr lang="en-US" sz="2000" dirty="0"/>
              <a:t>As “true” a cosine-theta current density distribution</a:t>
            </a:r>
          </a:p>
          <a:p>
            <a:pPr lvl="1"/>
            <a:r>
              <a:rPr lang="en-US" sz="2000" dirty="0"/>
              <a:t>Field quality over the straight section without optimization required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Low conductor stress:</a:t>
            </a:r>
          </a:p>
          <a:p>
            <a:pPr lvl="1"/>
            <a:r>
              <a:rPr lang="en-US" sz="2000" dirty="0"/>
              <a:t>Structure intercepts Lorentz-Forces, reduced coil stress by an order of magnitude</a:t>
            </a:r>
          </a:p>
          <a:p>
            <a:pPr lvl="1"/>
            <a:r>
              <a:rPr lang="en-US" sz="2000" dirty="0"/>
              <a:t>No need for pre-stress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Cost-effective:</a:t>
            </a:r>
          </a:p>
          <a:p>
            <a:pPr lvl="1"/>
            <a:r>
              <a:rPr lang="en-US" sz="2000" dirty="0"/>
              <a:t>All poles inclusive just like solenoids, inherently a 3D structure</a:t>
            </a:r>
          </a:p>
          <a:p>
            <a:pPr lvl="1"/>
            <a:r>
              <a:rPr lang="en-US" sz="2000" dirty="0"/>
              <a:t>Small number of components</a:t>
            </a:r>
          </a:p>
          <a:p>
            <a:pPr lvl="1"/>
            <a:r>
              <a:rPr lang="en-GB" sz="2000" dirty="0"/>
              <a:t>10 drawings instead of 100, so fewer components and less tooling to assemble</a:t>
            </a:r>
            <a:endParaRPr lang="en-US" sz="2000" dirty="0"/>
          </a:p>
          <a:p>
            <a:pPr lvl="1"/>
            <a:r>
              <a:rPr lang="en-US" sz="2000" dirty="0"/>
              <a:t>Coil assembly not needed (all poles are wound together around a single bore)</a:t>
            </a:r>
          </a:p>
          <a:p>
            <a:pPr lvl="1"/>
            <a:r>
              <a:rPr lang="en-US" sz="2000" dirty="0"/>
              <a:t>Compatibility between </a:t>
            </a:r>
            <a:r>
              <a:rPr lang="en-US" sz="2000" dirty="0" err="1"/>
              <a:t>NbTi</a:t>
            </a:r>
            <a:r>
              <a:rPr lang="en-US" sz="2000" dirty="0"/>
              <a:t>, Nb</a:t>
            </a:r>
            <a:r>
              <a:rPr lang="en-US" sz="2000" baseline="-25000" dirty="0"/>
              <a:t>3</a:t>
            </a:r>
            <a:r>
              <a:rPr lang="en-US" sz="2000" dirty="0"/>
              <a:t>Sn and 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C2A6E-25A2-421E-A80A-08EA67B0303B}"/>
              </a:ext>
            </a:extLst>
          </p:cNvPr>
          <p:cNvSpPr txBox="1"/>
          <p:nvPr/>
        </p:nvSpPr>
        <p:spPr>
          <a:xfrm>
            <a:off x="369920" y="5913502"/>
            <a:ext cx="1184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 requires about 50% more conductor than normal sector coils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94F91-9823-464F-8D53-D65A57842001}"/>
              </a:ext>
            </a:extLst>
          </p:cNvPr>
          <p:cNvSpPr/>
          <p:nvPr/>
        </p:nvSpPr>
        <p:spPr>
          <a:xfrm>
            <a:off x="8720847" y="94323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more cost effective to manufacture than a comparable classical cosine-theta magnet with ribbon wire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B648F51-0E26-46B5-B2D8-F84B8A1D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fld id="{C5654AA8-BACC-464B-812D-9373AE29C690}" type="datetime1">
              <a:rPr lang="en-US" smtClean="0"/>
              <a:t>04-Feb-21</a:t>
            </a:fld>
            <a:endParaRPr lang="en-US" dirty="0"/>
          </a:p>
        </p:txBody>
      </p:sp>
      <p:sp>
        <p:nvSpPr>
          <p:cNvPr id="9" name="Footer Placeholder 50">
            <a:extLst>
              <a:ext uri="{FF2B5EF4-FFF2-40B4-BE49-F238E27FC236}">
                <a16:creationId xmlns:a16="http://schemas.microsoft.com/office/drawing/2014/main" id="{7DE0F950-A199-4C5A-A917-31038A9D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</p:spTree>
    <p:extLst>
      <p:ext uri="{BB962C8B-B14F-4D97-AF65-F5344CB8AC3E}">
        <p14:creationId xmlns:p14="http://schemas.microsoft.com/office/powerpoint/2010/main" val="63513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1EAA-A200-4B3F-A436-3F13033F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Analytic model in 1D and 2D MATLAB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B7FA1-A493-48D6-B406-085B6DDAA984}"/>
              </a:ext>
            </a:extLst>
          </p:cNvPr>
          <p:cNvSpPr txBox="1"/>
          <p:nvPr/>
        </p:nvSpPr>
        <p:spPr>
          <a:xfrm>
            <a:off x="521550" y="1889099"/>
            <a:ext cx="1118378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tool developed by Loic Quéval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used to pre-design a CCT magnet. This MATLAB script analytically and numerical calculates the magnetic field generated by a modulated double helical coil (double helix coil, canted-cosine-theta coil).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FB4EB16-E144-48B8-9150-08FC87688E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9473611"/>
                  </p:ext>
                </p:extLst>
              </p:nvPr>
            </p:nvGraphicFramePr>
            <p:xfrm>
              <a:off x="521550" y="3004219"/>
              <a:ext cx="7210624" cy="25392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6116">
                      <a:extLst>
                        <a:ext uri="{9D8B030D-6E8A-4147-A177-3AD203B41FA5}">
                          <a16:colId xmlns:a16="http://schemas.microsoft.com/office/drawing/2014/main" val="2070309505"/>
                        </a:ext>
                      </a:extLst>
                    </a:gridCol>
                    <a:gridCol w="1542058">
                      <a:extLst>
                        <a:ext uri="{9D8B030D-6E8A-4147-A177-3AD203B41FA5}">
                          <a16:colId xmlns:a16="http://schemas.microsoft.com/office/drawing/2014/main" val="1616067089"/>
                        </a:ext>
                      </a:extLst>
                    </a:gridCol>
                    <a:gridCol w="530370">
                      <a:extLst>
                        <a:ext uri="{9D8B030D-6E8A-4147-A177-3AD203B41FA5}">
                          <a16:colId xmlns:a16="http://schemas.microsoft.com/office/drawing/2014/main" val="882961200"/>
                        </a:ext>
                      </a:extLst>
                    </a:gridCol>
                    <a:gridCol w="4122080">
                      <a:extLst>
                        <a:ext uri="{9D8B030D-6E8A-4147-A177-3AD203B41FA5}">
                          <a16:colId xmlns:a16="http://schemas.microsoft.com/office/drawing/2014/main" val="32813884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Parameter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Value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Unit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Description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025572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deg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Title angle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1519577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4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46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mm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Inner radius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1580198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sSub>
                                  <m:sSubPr>
                                    <m:ctrlPr>
                                      <a:rPr lang="en-US" sz="1400" i="1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­</m:t>
                                    </m:r>
                                  </m:e>
                                  <m:sub>
                                    <m:r>
                                      <a:rPr lang="en-US" sz="14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mm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Outer radius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384646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𝒏𝒕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Number of turns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842398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3.8e-3*sin(alpha)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mm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Pitch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174485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Multipoles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for a dipole, 2 for a quadrupole, …)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284029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Current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2589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FB4EB16-E144-48B8-9150-08FC87688E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9473611"/>
                  </p:ext>
                </p:extLst>
              </p:nvPr>
            </p:nvGraphicFramePr>
            <p:xfrm>
              <a:off x="521550" y="3004219"/>
              <a:ext cx="7210624" cy="25392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6116">
                      <a:extLst>
                        <a:ext uri="{9D8B030D-6E8A-4147-A177-3AD203B41FA5}">
                          <a16:colId xmlns:a16="http://schemas.microsoft.com/office/drawing/2014/main" val="2070309505"/>
                        </a:ext>
                      </a:extLst>
                    </a:gridCol>
                    <a:gridCol w="1542058">
                      <a:extLst>
                        <a:ext uri="{9D8B030D-6E8A-4147-A177-3AD203B41FA5}">
                          <a16:colId xmlns:a16="http://schemas.microsoft.com/office/drawing/2014/main" val="1616067089"/>
                        </a:ext>
                      </a:extLst>
                    </a:gridCol>
                    <a:gridCol w="530370">
                      <a:extLst>
                        <a:ext uri="{9D8B030D-6E8A-4147-A177-3AD203B41FA5}">
                          <a16:colId xmlns:a16="http://schemas.microsoft.com/office/drawing/2014/main" val="882961200"/>
                        </a:ext>
                      </a:extLst>
                    </a:gridCol>
                    <a:gridCol w="4122080">
                      <a:extLst>
                        <a:ext uri="{9D8B030D-6E8A-4147-A177-3AD203B41FA5}">
                          <a16:colId xmlns:a16="http://schemas.microsoft.com/office/drawing/2014/main" val="328138840"/>
                        </a:ext>
                      </a:extLst>
                    </a:gridCol>
                  </a:tblGrid>
                  <a:tr h="2181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Parameter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Value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Unit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Description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02557290"/>
                      </a:ext>
                    </a:extLst>
                  </a:tr>
                  <a:tr h="3298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99" t="-79630" r="-611377" b="-6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deg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Title angle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15195776"/>
                      </a:ext>
                    </a:extLst>
                  </a:tr>
                  <a:tr h="3298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99" t="-176364" r="-611377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46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mm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Inner radius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15801987"/>
                      </a:ext>
                    </a:extLst>
                  </a:tr>
                  <a:tr h="3417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99" t="-271429" r="-611377" b="-391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mm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Outer radius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3846466"/>
                      </a:ext>
                    </a:extLst>
                  </a:tr>
                  <a:tr h="3298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99" t="-385185" r="-611377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Number of turns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84239819"/>
                      </a:ext>
                    </a:extLst>
                  </a:tr>
                  <a:tr h="3298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99" t="-485185" r="-611377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3.8e-3*sin(alpha)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mm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Pitch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17448547"/>
                      </a:ext>
                    </a:extLst>
                  </a:tr>
                  <a:tr h="3298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99" t="-574545" r="-611377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75037" t="-574545" r="-591" b="-1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8402906"/>
                      </a:ext>
                    </a:extLst>
                  </a:tr>
                  <a:tr h="3298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99" t="-687037" r="-611377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Current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2589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3BB80-E408-45DB-B397-5761DAA8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870C-0011-4921-8B46-8E9B3FCEB2C8}" type="datetime1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470E2-902C-4729-8C12-BE2D1857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63B04-7C28-47E9-BAA9-8B420932DD1F}"/>
              </a:ext>
            </a:extLst>
          </p:cNvPr>
          <p:cNvSpPr txBox="1"/>
          <p:nvPr/>
        </p:nvSpPr>
        <p:spPr>
          <a:xfrm>
            <a:off x="2382408" y="6075538"/>
            <a:ext cx="98095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i="1" dirty="0"/>
              <a:t>L. Quéval, R. </a:t>
            </a:r>
            <a:r>
              <a:rPr lang="en-US" sz="1100" i="1" dirty="0" err="1"/>
              <a:t>Gottkehaskamp</a:t>
            </a:r>
            <a:r>
              <a:rPr lang="en-US" sz="1100" i="1" dirty="0"/>
              <a:t>, "Analytical field calculation of modulated double helical coils," IEEE Trans. Appl. Supercond, vol. 25, no. 6, p. 4901307, 2015.</a:t>
            </a:r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36B5737A-5DEE-4E40-B09B-3F719A532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871" y="2786777"/>
            <a:ext cx="4100789" cy="30310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1BA2F6-27BC-4BBC-BEED-2735D20DCF16}"/>
              </a:ext>
            </a:extLst>
          </p:cNvPr>
          <p:cNvSpPr txBox="1"/>
          <p:nvPr/>
        </p:nvSpPr>
        <p:spPr>
          <a:xfrm>
            <a:off x="521550" y="5481431"/>
            <a:ext cx="609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is the azimuthal angle around the cylinder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6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1EAA-A200-4B3F-A436-3F13033F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Analytic model in 1D and 2D MATLAB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83A18B-5655-41AA-8CF9-70DF8B622C65}"/>
                  </a:ext>
                </a:extLst>
              </p:cNvPr>
              <p:cNvSpPr txBox="1"/>
              <p:nvPr/>
            </p:nvSpPr>
            <p:spPr>
              <a:xfrm>
                <a:off x="-1650773" y="1945612"/>
                <a:ext cx="11094720" cy="4696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Ω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Ω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Ω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Ω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𝜋𝜌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Ω</m:t>
                                  </m:r>
                                </m:den>
                              </m:f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0,  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83A18B-5655-41AA-8CF9-70DF8B622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0773" y="1945612"/>
                <a:ext cx="11094720" cy="46967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3BB80-E408-45DB-B397-5761DAA8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870C-0011-4921-8B46-8E9B3FCEB2C8}" type="datetime1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470E2-902C-4729-8C12-BE2D1857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feb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DCC7F-2B2C-4676-814B-91677382E593}"/>
              </a:ext>
            </a:extLst>
          </p:cNvPr>
          <p:cNvSpPr txBox="1"/>
          <p:nvPr/>
        </p:nvSpPr>
        <p:spPr>
          <a:xfrm>
            <a:off x="7369195" y="5924772"/>
            <a:ext cx="48228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i="1" dirty="0"/>
              <a:t>L. Quéval, R. </a:t>
            </a:r>
            <a:r>
              <a:rPr lang="en-US" sz="1100" i="1" dirty="0" err="1"/>
              <a:t>Gottkehaskamp</a:t>
            </a:r>
            <a:r>
              <a:rPr lang="en-US" sz="1100" i="1" dirty="0"/>
              <a:t>, "Analytical field calculation of modulated double helical coils," IEEE Trans. Appl. Supercond, vol. 25, no. 6, p. 4901307, 2015.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CAA1FF-E86D-441D-8FA1-020658821DBC}"/>
                  </a:ext>
                </a:extLst>
              </p:cNvPr>
              <p:cNvSpPr txBox="1"/>
              <p:nvPr/>
            </p:nvSpPr>
            <p:spPr>
              <a:xfrm>
                <a:off x="8061435" y="3113892"/>
                <a:ext cx="3924028" cy="1070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phase shift of the outer coil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CAA1FF-E86D-441D-8FA1-020658821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435" y="3113892"/>
                <a:ext cx="3924028" cy="1070165"/>
              </a:xfrm>
              <a:prstGeom prst="rect">
                <a:avLst/>
              </a:prstGeom>
              <a:blipFill>
                <a:blip r:embed="rId3"/>
                <a:stretch>
                  <a:fillRect l="-1242" t="-2857" r="-139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D1E011-FC3C-4D2D-B9A4-B7A3C50F1044}"/>
                  </a:ext>
                </a:extLst>
              </p:cNvPr>
              <p:cNvSpPr txBox="1"/>
              <p:nvPr/>
            </p:nvSpPr>
            <p:spPr>
              <a:xfrm>
                <a:off x="329638" y="1737360"/>
                <a:ext cx="10941226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Equations used for the magnetic field calculations are the following in cylindrical coordinates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D1E011-FC3C-4D2D-B9A4-B7A3C50F1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38" y="1737360"/>
                <a:ext cx="10941226" cy="374846"/>
              </a:xfrm>
              <a:prstGeom prst="rect">
                <a:avLst/>
              </a:prstGeom>
              <a:blipFill>
                <a:blip r:embed="rId4"/>
                <a:stretch>
                  <a:fillRect l="-446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7412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</TotalTime>
  <Words>1241</Words>
  <Application>Microsoft Office PowerPoint</Application>
  <PresentationFormat>Widescreen</PresentationFormat>
  <Paragraphs>190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Courier New</vt:lpstr>
      <vt:lpstr>inherit</vt:lpstr>
      <vt:lpstr>Segoe UI Historic</vt:lpstr>
      <vt:lpstr>Wingdings</vt:lpstr>
      <vt:lpstr>Retrospect</vt:lpstr>
      <vt:lpstr>CCT Superconducting Magnets </vt:lpstr>
      <vt:lpstr>Outline</vt:lpstr>
      <vt:lpstr>CCT Magnets: Definition</vt:lpstr>
      <vt:lpstr>CCT Magnets: Definition – Mathematical model</vt:lpstr>
      <vt:lpstr>CCT Magnets: Definition – Mathematical model</vt:lpstr>
      <vt:lpstr>CCT Magnets: Definition – Mathematical model</vt:lpstr>
      <vt:lpstr>CCT Magnets: Advantages</vt:lpstr>
      <vt:lpstr>Simulation: Analytic model in 1D and 2D MATLAB</vt:lpstr>
      <vt:lpstr>Simulation: Analytic model in 1D and 2D MATLAB</vt:lpstr>
      <vt:lpstr>Simulation: Analytic model in 1D and 2D MATLAB</vt:lpstr>
      <vt:lpstr>Simulation: Numerical model in 1D and 2D MATLAB</vt:lpstr>
      <vt:lpstr>Simulation: Numerical model in 1D and 2D MATLAB</vt:lpstr>
      <vt:lpstr>Simulations: Fields with MATLAB</vt:lpstr>
      <vt:lpstr>Simulation: 3D with CST</vt:lpstr>
      <vt:lpstr>Simulation: 3D with CST</vt:lpstr>
      <vt:lpstr>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CCT Superconducting Magnets </dc:title>
  <dc:creator>Kevin Pepitone</dc:creator>
  <cp:lastModifiedBy>Kevin Pepitone</cp:lastModifiedBy>
  <cp:revision>9</cp:revision>
  <dcterms:created xsi:type="dcterms:W3CDTF">2021-02-03T15:09:42Z</dcterms:created>
  <dcterms:modified xsi:type="dcterms:W3CDTF">2021-02-04T16:55:28Z</dcterms:modified>
</cp:coreProperties>
</file>