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5" r:id="rId3"/>
    <p:sldId id="267" r:id="rId4"/>
    <p:sldId id="277" r:id="rId5"/>
    <p:sldId id="258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</p:sldIdLst>
  <p:sldSz cx="12192000" cy="6858000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99"/>
    <a:srgbClr val="FF0000"/>
    <a:srgbClr val="EAEAEA"/>
    <a:srgbClr val="990000"/>
    <a:srgbClr val="808080"/>
    <a:srgbClr val="CC6600"/>
    <a:srgbClr val="666666"/>
    <a:srgbClr val="96969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0164" autoAdjust="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248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Uppsala University - The FREIA Laboratory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8723A69-FE9F-4557-B631-32F3E108BDBF}" type="datetime3">
              <a:rPr lang="en-US" smtClean="0"/>
              <a:t>5 February 2021</a:t>
            </a:fld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4D2AAAE-21D9-4D4A-A02F-12509D3B2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7848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Uppsala University - The FREIA Laboratory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122F564-B59B-474F-9B6C-92FEB484323B}" type="datetime3">
              <a:rPr lang="en-US" smtClean="0"/>
              <a:t>5 February 2021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9D4C62D-8EB2-4CA5-9EC1-10B5299599D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499612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>
              <a:latin typeface="Arial" pitchFamily="34" charset="0"/>
              <a:ea typeface="ＭＳ Ｐゴシック" pitchFamily="1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50D1BB-5FC8-4BF5-99A4-8577D322604C}" type="slidenum">
              <a:rPr lang="sv-SE" smtClean="0">
                <a:latin typeface="Arial" pitchFamily="34" charset="0"/>
              </a:rPr>
              <a:pPr/>
              <a:t>1</a:t>
            </a:fld>
            <a:endParaRPr lang="sv-SE" dirty="0">
              <a:latin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6684038-4142-469B-A066-BAB6778E3C11}" type="datetime3">
              <a:rPr lang="en-US" smtClean="0"/>
              <a:t>5 February 2021</a:t>
            </a:fld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Uppsala University - The FREIA Laboratory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353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7" Type="http://schemas.openxmlformats.org/officeDocument/2006/relationships/image" Target="../media/image3.jp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gif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UU_sigill_NV.eps">
            <a:extLst>
              <a:ext uri="{FF2B5EF4-FFF2-40B4-BE49-F238E27FC236}">
                <a16:creationId xmlns:a16="http://schemas.microsoft.com/office/drawing/2014/main" id="{105689C0-A4C2-496B-A8E0-A2FC75E7C8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53" y="1700808"/>
            <a:ext cx="4197435" cy="5157192"/>
          </a:xfrm>
          <a:prstGeom prst="rect">
            <a:avLst/>
          </a:prstGeom>
        </p:spPr>
      </p:pic>
      <p:pic>
        <p:nvPicPr>
          <p:cNvPr id="15" name="Bildobjekt 4">
            <a:extLst>
              <a:ext uri="{FF2B5EF4-FFF2-40B4-BE49-F238E27FC236}">
                <a16:creationId xmlns:a16="http://schemas.microsoft.com/office/drawing/2014/main" id="{C17B1C5F-923F-430F-9832-BF694F62E4B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46" y="3429000"/>
            <a:ext cx="5430929" cy="3429000"/>
          </a:xfrm>
          <a:prstGeom prst="rect">
            <a:avLst/>
          </a:prstGeom>
        </p:spPr>
      </p:pic>
      <p:pic>
        <p:nvPicPr>
          <p:cNvPr id="17" name="Picture 13" descr="FREIA_logo.png">
            <a:extLst>
              <a:ext uri="{FF2B5EF4-FFF2-40B4-BE49-F238E27FC236}">
                <a16:creationId xmlns:a16="http://schemas.microsoft.com/office/drawing/2014/main" id="{0D4E0FFA-6810-4FAA-9001-D487CAF903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784696" y="192871"/>
            <a:ext cx="2592388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EE19C1C-F220-4AE6-82B2-BBD4DCA2F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0830" y="6645"/>
            <a:ext cx="2850340" cy="1394847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40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08126"/>
            <a:ext cx="10363200" cy="1092200"/>
          </a:xfrm>
        </p:spPr>
        <p:txBody>
          <a:bodyPr anchor="ctr" anchorCtr="1"/>
          <a:lstStyle>
            <a:lvl1pPr>
              <a:defRPr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812942"/>
            <a:ext cx="8534400" cy="2836190"/>
          </a:xfrm>
        </p:spPr>
        <p:txBody>
          <a:bodyPr/>
          <a:lstStyle>
            <a:lvl1pPr marL="0" indent="0" algn="ctr">
              <a:buFontTx/>
              <a:buNone/>
              <a:defRPr sz="2800" smtClean="0">
                <a:solidFill>
                  <a:srgbClr val="0000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4434" y="6453189"/>
            <a:ext cx="1494367" cy="268287"/>
          </a:xfrm>
        </p:spPr>
        <p:txBody>
          <a:bodyPr/>
          <a:lstStyle>
            <a:lvl1pPr>
              <a:defRPr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035445" y="6453189"/>
            <a:ext cx="8713648" cy="268287"/>
          </a:xfrm>
        </p:spPr>
        <p:txBody>
          <a:bodyPr/>
          <a:lstStyle>
            <a:lvl1pPr algn="ctr">
              <a:defRPr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96601" y="6453189"/>
            <a:ext cx="960967" cy="268287"/>
          </a:xfrm>
        </p:spPr>
        <p:txBody>
          <a:bodyPr/>
          <a:lstStyle>
            <a:lvl1pPr>
              <a:defRPr>
                <a:ln w="3175">
                  <a:solidFill>
                    <a:schemeClr val="bg1"/>
                  </a:solidFill>
                </a:ln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96B9800-FFB1-49BB-894A-B8FD25B1420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0F5E03-E780-4A7C-80C5-AFFD1F6EED1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2263" y="165244"/>
            <a:ext cx="1266221" cy="120519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F4A0A0-81B2-4791-A411-1C4D3E27600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14270" y="192871"/>
            <a:ext cx="1157740" cy="11460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895F4-1E1F-4DBB-AD3D-655666BD427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963084" y="4520522"/>
            <a:ext cx="10363200" cy="1500187"/>
          </a:xfrm>
        </p:spPr>
        <p:txBody>
          <a:bodyPr anchor="t"/>
          <a:lstStyle>
            <a:lvl1pPr marL="0" indent="0">
              <a:buNone/>
              <a:defRPr sz="3200" b="1" cap="all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436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35360" y="1052736"/>
            <a:ext cx="5481240" cy="5256584"/>
          </a:xfrm>
        </p:spPr>
        <p:txBody>
          <a:bodyPr/>
          <a:lstStyle>
            <a:lvl1pPr>
              <a:defRPr sz="2000"/>
            </a:lvl1pPr>
            <a:lvl2pPr marL="355600" indent="-174625">
              <a:defRPr sz="1800"/>
            </a:lvl2pPr>
            <a:lvl3pPr marL="536575" indent="-180975">
              <a:defRPr sz="1600"/>
            </a:lvl3pPr>
            <a:lvl4pPr marL="719138" indent="-182563">
              <a:defRPr sz="1400"/>
            </a:lvl4pPr>
            <a:lvl5pPr marL="900113" indent="-180975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46851" y="1052736"/>
            <a:ext cx="5509789" cy="5256584"/>
          </a:xfrm>
        </p:spPr>
        <p:txBody>
          <a:bodyPr/>
          <a:lstStyle>
            <a:lvl1pPr>
              <a:defRPr sz="2000"/>
            </a:lvl1pPr>
            <a:lvl2pPr marL="355600" indent="-174625">
              <a:defRPr sz="1800"/>
            </a:lvl2pPr>
            <a:lvl3pPr marL="536575" indent="-180975">
              <a:defRPr sz="1600"/>
            </a:lvl3pPr>
            <a:lvl4pPr marL="719138" indent="-182563">
              <a:defRPr sz="1400"/>
            </a:lvl4pPr>
            <a:lvl5pPr marL="900113" indent="-180975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05-Feb-2021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1705C-5BB8-482B-909E-E63E63959BD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35360" y="933793"/>
            <a:ext cx="5498173" cy="504056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35138" y="1437850"/>
            <a:ext cx="5503663" cy="4871471"/>
          </a:xfrm>
        </p:spPr>
        <p:txBody>
          <a:bodyPr/>
          <a:lstStyle>
            <a:lvl1pPr>
              <a:defRPr sz="1800"/>
            </a:lvl1pPr>
            <a:lvl2pPr marL="355600" indent="-174625">
              <a:defRPr sz="1600"/>
            </a:lvl2pPr>
            <a:lvl3pPr marL="536575" indent="-180975">
              <a:defRPr sz="1400"/>
            </a:lvl3pPr>
            <a:lvl4pPr marL="719138" indent="-182563">
              <a:defRPr sz="1200"/>
            </a:lvl4pPr>
            <a:lvl5pPr marL="900113" indent="-180975"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346851" y="933793"/>
            <a:ext cx="5413779" cy="504056"/>
          </a:xfrm>
        </p:spPr>
        <p:txBody>
          <a:bodyPr anchor="ctr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346851" y="1437850"/>
            <a:ext cx="5413779" cy="4871471"/>
          </a:xfrm>
        </p:spPr>
        <p:txBody>
          <a:bodyPr/>
          <a:lstStyle>
            <a:lvl1pPr>
              <a:defRPr sz="1800"/>
            </a:lvl1pPr>
            <a:lvl2pPr marL="355600" indent="-174625">
              <a:defRPr sz="1600"/>
            </a:lvl2pPr>
            <a:lvl3pPr marL="536575" indent="-180975">
              <a:defRPr sz="1400"/>
            </a:lvl3pPr>
            <a:lvl4pPr marL="719138" indent="-182563">
              <a:defRPr sz="1200"/>
            </a:lvl4pPr>
            <a:lvl5pPr marL="900113" indent="-180975"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05-Feb-2021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FAF3A-B3B3-4722-8E5E-C6C15FFB597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05-Feb-2021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94714-94E1-4128-9837-EF88BF26248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05-Feb-2021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B188-573B-438A-8008-D3FCB513CF8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28800" y="1447800"/>
            <a:ext cx="9594851" cy="3886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28800" y="5410200"/>
            <a:ext cx="959485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05-Feb-2021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Roger Ruber - ERUF projekt kalla magneter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DDEF2-3B40-4EBD-A75F-93512DC75EF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FREIA_logo.png">
            <a:extLst>
              <a:ext uri="{FF2B5EF4-FFF2-40B4-BE49-F238E27FC236}">
                <a16:creationId xmlns:a16="http://schemas.microsoft.com/office/drawing/2014/main" id="{612896A8-72D6-49C0-AC1A-F12CFB0F5E0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58450" y="135732"/>
            <a:ext cx="1450975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90651" y="188914"/>
            <a:ext cx="10236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981075"/>
            <a:ext cx="11523133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4434" y="6453188"/>
            <a:ext cx="1289829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05-Feb-2021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2547" y="6453188"/>
            <a:ext cx="9068804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Roger Ruber - ERUF </a:t>
            </a:r>
            <a:r>
              <a:rPr lang="sv-SE" noProof="0" dirty="0"/>
              <a:t>projekt</a:t>
            </a:r>
            <a:r>
              <a:rPr lang="en-US" dirty="0"/>
              <a:t> </a:t>
            </a:r>
            <a:r>
              <a:rPr lang="en-US" dirty="0" err="1"/>
              <a:t>kalla</a:t>
            </a:r>
            <a:r>
              <a:rPr lang="en-US" dirty="0"/>
              <a:t> </a:t>
            </a:r>
            <a:r>
              <a:rPr lang="en-US" dirty="0" err="1"/>
              <a:t>magneter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1851" y="6453188"/>
            <a:ext cx="865716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B0895F4-1E1F-4DBB-AD3D-655666BD427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2400">
              <a:latin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3544F2-B93D-486D-89AB-C789D4F205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56826" y="118667"/>
            <a:ext cx="745958" cy="7100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E65E1C-D226-444D-B5D5-4C0029DB59D0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729361" y="135732"/>
            <a:ext cx="700014" cy="6929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76213" indent="-176213" algn="l" rtl="0" eaLnBrk="0" fontAlgn="base" hangingPunct="0">
        <a:spcBef>
          <a:spcPct val="3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9388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534988" indent="-1778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720725" indent="-185738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898525" indent="-1778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209800" y="1510297"/>
            <a:ext cx="7772400" cy="1211132"/>
          </a:xfrm>
          <a:noFill/>
        </p:spPr>
        <p:txBody>
          <a:bodyPr anchorCtr="0"/>
          <a:lstStyle/>
          <a:p>
            <a:pPr algn="ctr"/>
            <a:r>
              <a:rPr lang="en-US" dirty="0"/>
              <a:t>FREIA Laboratory</a:t>
            </a:r>
            <a:br>
              <a:rPr lang="en-US" dirty="0"/>
            </a:br>
            <a:r>
              <a:rPr lang="en-US" sz="1800" dirty="0">
                <a:solidFill>
                  <a:schemeClr val="tx1"/>
                </a:solidFill>
              </a:rPr>
              <a:t>Facility for Research Instrumentation and Accelerator Development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Department of Physics and Astronomy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60078" y="2863313"/>
            <a:ext cx="8872695" cy="173968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sz="4000" b="1" dirty="0"/>
              <a:t>Aktivitetsöversikt</a:t>
            </a:r>
          </a:p>
          <a:p>
            <a:pPr>
              <a:lnSpc>
                <a:spcPct val="90000"/>
              </a:lnSpc>
            </a:pPr>
            <a:r>
              <a:rPr lang="sv-SE" sz="4000" b="1" dirty="0"/>
              <a:t>Projekt kalla magneter</a:t>
            </a: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1660077" y="5450304"/>
            <a:ext cx="8872695" cy="1034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35000"/>
              </a:spcBef>
              <a:spcAft>
                <a:spcPct val="0"/>
              </a:spcAft>
              <a:buFontTx/>
              <a:buNone/>
              <a:defRPr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981075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344613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708150" indent="-18415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b="1" kern="0" dirty="0">
                <a:solidFill>
                  <a:srgbClr val="808080"/>
                </a:solidFill>
              </a:rPr>
              <a:t>Roger Ruber</a:t>
            </a:r>
          </a:p>
          <a:p>
            <a:pPr>
              <a:lnSpc>
                <a:spcPct val="90000"/>
              </a:lnSpc>
            </a:pPr>
            <a:r>
              <a:rPr lang="en-US" i="1" kern="0" dirty="0">
                <a:solidFill>
                  <a:srgbClr val="990000"/>
                </a:solidFill>
              </a:rPr>
              <a:t>Uppsala, 5 February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B3888-16F2-4FB2-AEC3-FD88EE2D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6. Magnetdesign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6B95E-B20F-44A2-A41C-73320392B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Magnetisk design och </a:t>
            </a:r>
            <a:r>
              <a:rPr lang="sv-SE" b="1" dirty="0" err="1">
                <a:solidFill>
                  <a:srgbClr val="0000FF"/>
                </a:solidFill>
              </a:rPr>
              <a:t>quench</a:t>
            </a:r>
            <a:r>
              <a:rPr lang="sv-SE" b="1" dirty="0">
                <a:solidFill>
                  <a:srgbClr val="0000FF"/>
                </a:solidFill>
              </a:rPr>
              <a:t>-skydd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</a:t>
            </a:r>
          </a:p>
          <a:p>
            <a:pPr lvl="1"/>
            <a:r>
              <a:rPr lang="sv-SE" dirty="0"/>
              <a:t>magnet design inom parametrar för en LHC dipol ”</a:t>
            </a:r>
            <a:r>
              <a:rPr lang="sv-SE" dirty="0" err="1"/>
              <a:t>orbit</a:t>
            </a:r>
            <a:r>
              <a:rPr lang="sv-SE" dirty="0"/>
              <a:t> </a:t>
            </a:r>
            <a:r>
              <a:rPr lang="sv-SE" dirty="0" err="1"/>
              <a:t>corrector</a:t>
            </a:r>
            <a:r>
              <a:rPr lang="sv-SE" dirty="0"/>
              <a:t>”</a:t>
            </a:r>
          </a:p>
          <a:p>
            <a:pPr lvl="1"/>
            <a:r>
              <a:rPr lang="sv-SE" dirty="0" err="1"/>
              <a:t>quench</a:t>
            </a:r>
            <a:r>
              <a:rPr lang="sv-SE" dirty="0"/>
              <a:t> simulation för att verifiera kylning och val av supraledande kabel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Mekanisk design och produktionsritningar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Linnéuniversitet</a:t>
            </a:r>
          </a:p>
          <a:p>
            <a:pPr lvl="1"/>
            <a:r>
              <a:rPr lang="sv-SE" dirty="0"/>
              <a:t>översätta magnetiska design till mekanisk konstruktion</a:t>
            </a:r>
          </a:p>
          <a:p>
            <a:pPr lvl="1"/>
            <a:r>
              <a:rPr lang="sv-SE" dirty="0"/>
              <a:t>spår för magnetspindel</a:t>
            </a:r>
          </a:p>
          <a:p>
            <a:pPr lvl="1"/>
            <a:r>
              <a:rPr lang="sv-SE" dirty="0"/>
              <a:t>förbindelse och stöd mellan magnetspindel, superledande kabel, järn ok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3EE4D-05C8-4567-B409-62A7EE07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036FE-105B-4BBE-9953-9F929EFBE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4D0F9-6878-4FB6-9C2C-91309523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3667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639D-AD3D-40C7-B2E3-6A7C8FCCA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7. Teknikutveckling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C2FE5-470B-4478-B07B-3ACD2D496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Delmål: Teknikutveckling</a:t>
            </a:r>
          </a:p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Allmän bidrag till utveckling i tillverkningsteknik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Linnéuniversitet</a:t>
            </a:r>
          </a:p>
          <a:p>
            <a:pPr lvl="1"/>
            <a:r>
              <a:rPr lang="sv-SE" dirty="0"/>
              <a:t>utveckla och anpassa tillverkningsmetoder och system</a:t>
            </a:r>
          </a:p>
          <a:p>
            <a:pPr lvl="1"/>
            <a:r>
              <a:rPr lang="sv-SE" dirty="0"/>
              <a:t>bistå alla företag att utveckla tekniken </a:t>
            </a:r>
          </a:p>
          <a:p>
            <a:endParaRPr lang="sv-SE" dirty="0"/>
          </a:p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Teknik för tillverkning av järn ok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Vislanda Vattenskärningsteknik AB</a:t>
            </a:r>
          </a:p>
          <a:p>
            <a:pPr lvl="1"/>
            <a:r>
              <a:rPr lang="sv-SE" dirty="0"/>
              <a:t>vattenskärning som alternativ till stansning, laserskärning, trådklippning</a:t>
            </a:r>
          </a:p>
          <a:p>
            <a:pPr lvl="1"/>
            <a:r>
              <a:rPr lang="sv-SE" dirty="0"/>
              <a:t>lamineringstjocklek mellan 1,5 och 6 mm</a:t>
            </a:r>
          </a:p>
          <a:p>
            <a:pPr lvl="1"/>
            <a:r>
              <a:rPr lang="sv-SE" dirty="0"/>
              <a:t>eventuell anpassning av maskin och verktyg redan tillgängligt</a:t>
            </a:r>
          </a:p>
          <a:p>
            <a:pPr lvl="1"/>
            <a:r>
              <a:rPr lang="sv-SE" dirty="0"/>
              <a:t>tillverka flera test-lamineringar för lärandet</a:t>
            </a:r>
          </a:p>
          <a:p>
            <a:pPr lvl="1"/>
            <a:r>
              <a:rPr lang="sv-SE" dirty="0"/>
              <a:t>tillverkning alla lamineringar för prototypmagneten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A4F4B-1882-42FF-B6CE-0EFF3AA09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06C81-A214-4C16-A16E-1B1DD18B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06AE1-3094-4567-A5CE-2F2EB0660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123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5DAB6-F9D4-4C0A-8D37-F76D22C1B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7. Teknikutveckling 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01605-4D41-470C-834D-EE900E86A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Teknik för exakt fräsning av magnetspindel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Ryd-Verken AB</a:t>
            </a:r>
          </a:p>
          <a:p>
            <a:pPr lvl="1"/>
            <a:r>
              <a:rPr lang="sv-SE" dirty="0"/>
              <a:t>eventuell anpassning av maskin och verktyg redan tillgängligt</a:t>
            </a:r>
          </a:p>
          <a:p>
            <a:pPr lvl="1"/>
            <a:r>
              <a:rPr lang="sv-SE" dirty="0"/>
              <a:t>avstånd mellan spår anses kunna vara 0,3 mm, annars blir den mekanisk instabil (test!)</a:t>
            </a:r>
          </a:p>
          <a:p>
            <a:pPr lvl="1"/>
            <a:r>
              <a:rPr lang="sv-SE" dirty="0" err="1"/>
              <a:t>anodisering</a:t>
            </a:r>
            <a:r>
              <a:rPr lang="sv-SE" dirty="0"/>
              <a:t> med en tjocklek av 20 mikrometer, spår ska hållas överallt lika djup och tjock</a:t>
            </a:r>
          </a:p>
          <a:p>
            <a:pPr lvl="1"/>
            <a:r>
              <a:rPr lang="sv-SE" dirty="0"/>
              <a:t>tillverka flera test-spindel</a:t>
            </a:r>
          </a:p>
          <a:p>
            <a:pPr lvl="1"/>
            <a:r>
              <a:rPr lang="sv-SE" dirty="0"/>
              <a:t>tillverka alla magnetspindel för prototypmagneten</a:t>
            </a:r>
          </a:p>
          <a:p>
            <a:endParaRPr lang="sv-SE" dirty="0"/>
          </a:p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Teknik för lindning och montering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Scanditronix Magnet AB</a:t>
            </a:r>
          </a:p>
          <a:p>
            <a:pPr lvl="1"/>
            <a:r>
              <a:rPr lang="sv-SE" dirty="0"/>
              <a:t>lindning och härdning av test-spole, eventuell med koppartråd</a:t>
            </a:r>
          </a:p>
          <a:p>
            <a:pPr lvl="1"/>
            <a:r>
              <a:rPr lang="sv-SE" dirty="0"/>
              <a:t>lindning och härdning av </a:t>
            </a:r>
            <a:r>
              <a:rPr lang="sv-SE" b="1" dirty="0"/>
              <a:t>tre</a:t>
            </a:r>
            <a:r>
              <a:rPr lang="sv-SE" dirty="0"/>
              <a:t> </a:t>
            </a:r>
            <a:r>
              <a:rPr lang="sv-SE" dirty="0" err="1"/>
              <a:t>dipolmagnet</a:t>
            </a:r>
            <a:r>
              <a:rPr lang="sv-SE" dirty="0"/>
              <a:t> bestående av två spolar var</a:t>
            </a:r>
            <a:br>
              <a:rPr lang="sv-SE" dirty="0"/>
            </a:br>
            <a:r>
              <a:rPr lang="sv-SE" dirty="0">
                <a:highlight>
                  <a:srgbClr val="FFFF00"/>
                </a:highlight>
              </a:rPr>
              <a:t>NB: två dipol pga. två strålrör i LHC + en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sv-SE" dirty="0">
                <a:highlight>
                  <a:srgbClr val="FFFF00"/>
                </a:highlight>
              </a:rPr>
              <a:t>reserv</a:t>
            </a:r>
            <a:r>
              <a:rPr lang="en-GB" dirty="0">
                <a:highlight>
                  <a:srgbClr val="FFFF00"/>
                </a:highlight>
              </a:rPr>
              <a:t> </a:t>
            </a:r>
            <a:r>
              <a:rPr lang="sv-SE" dirty="0">
                <a:highlight>
                  <a:srgbClr val="FFFF00"/>
                </a:highlight>
              </a:rPr>
              <a:t>spole</a:t>
            </a:r>
          </a:p>
          <a:p>
            <a:pPr lvl="1"/>
            <a:r>
              <a:rPr lang="sv-SE" dirty="0"/>
              <a:t>kopplingslåda för </a:t>
            </a:r>
            <a:r>
              <a:rPr lang="sv-SE"/>
              <a:t>supraledande </a:t>
            </a:r>
            <a:r>
              <a:rPr lang="sv-SE" dirty="0"/>
              <a:t>t</a:t>
            </a:r>
            <a:r>
              <a:rPr lang="sv-SE"/>
              <a:t>råd </a:t>
            </a:r>
            <a:r>
              <a:rPr lang="sv-SE" dirty="0"/>
              <a:t>och spännings övervakning</a:t>
            </a:r>
          </a:p>
          <a:p>
            <a:pPr lvl="1"/>
            <a:r>
              <a:rPr lang="sv-SE" dirty="0"/>
              <a:t>montering av två </a:t>
            </a:r>
            <a:r>
              <a:rPr lang="sv-SE" dirty="0" err="1"/>
              <a:t>dipolmagnet</a:t>
            </a:r>
            <a:r>
              <a:rPr lang="sv-SE" dirty="0"/>
              <a:t> i ett järn ok med anslutande superledande strömledare. </a:t>
            </a:r>
          </a:p>
          <a:p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84A3F-3B74-4DA5-AD85-24909D9EE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FC2E8-EDE9-4B7C-8FDF-6D9BFB4FA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65204-5973-4FBC-AD9E-FE4A44AE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788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BD4D9-39C8-4E35-A286-79929A61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 </a:t>
            </a:r>
            <a:r>
              <a:rPr lang="en-GB" dirty="0" err="1"/>
              <a:t>Kvalificering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6B204-69CF-4B7B-B63D-140255CD8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</a:t>
            </a:r>
          </a:p>
          <a:p>
            <a:endParaRPr lang="sv-SE" dirty="0"/>
          </a:p>
          <a:p>
            <a:r>
              <a:rPr lang="sv-SE" dirty="0"/>
              <a:t>Kvalificeringstest i vertikal kryostat av </a:t>
            </a:r>
          </a:p>
          <a:p>
            <a:pPr lvl="1"/>
            <a:r>
              <a:rPr lang="sv-SE" dirty="0"/>
              <a:t>Scanditronix 50cm modell magnet</a:t>
            </a:r>
          </a:p>
          <a:p>
            <a:pPr lvl="1"/>
            <a:r>
              <a:rPr lang="sv-SE" dirty="0"/>
              <a:t>test-spole</a:t>
            </a:r>
          </a:p>
          <a:p>
            <a:pPr lvl="1"/>
            <a:r>
              <a:rPr lang="sv-SE" dirty="0"/>
              <a:t>tre slutliga magnetspolar</a:t>
            </a:r>
          </a:p>
          <a:p>
            <a:pPr lvl="1"/>
            <a:r>
              <a:rPr lang="sv-SE" dirty="0"/>
              <a:t>prototypmagnet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ECA36-BE35-4C5C-A2E4-D7E17689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6C004-3F13-401E-80A4-23BD85702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B5FAE-4988-4313-8E42-41AC01C6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164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28BE143-67F1-4E47-9F75-0572BD663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Projektets mål och resultat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BB1153-72EC-4B63-9675-17D9630BD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solidFill>
                  <a:srgbClr val="0000FF"/>
                </a:solidFill>
              </a:rPr>
              <a:t>Huvudmål</a:t>
            </a:r>
            <a:r>
              <a:rPr lang="sv-SE" dirty="0"/>
              <a:t>:</a:t>
            </a:r>
          </a:p>
          <a:p>
            <a:pPr lvl="1"/>
            <a:r>
              <a:rPr lang="sv-SE" sz="2000" b="1" dirty="0"/>
              <a:t>tillverka prototypen av en </a:t>
            </a:r>
            <a:r>
              <a:rPr lang="sv-SE" sz="2000" b="1" dirty="0" err="1"/>
              <a:t>Canted</a:t>
            </a:r>
            <a:r>
              <a:rPr lang="sv-SE" sz="2000" b="1" dirty="0"/>
              <a:t> </a:t>
            </a:r>
            <a:r>
              <a:rPr lang="sv-SE" sz="2000" b="1" dirty="0" err="1"/>
              <a:t>Cosine-Theta</a:t>
            </a:r>
            <a:r>
              <a:rPr lang="sv-SE" sz="2000" b="1" dirty="0"/>
              <a:t> (CCT) superledande magnet. </a:t>
            </a:r>
          </a:p>
          <a:p>
            <a:r>
              <a:rPr lang="sv-SE" b="1" dirty="0">
                <a:solidFill>
                  <a:srgbClr val="0000FF"/>
                </a:solidFill>
              </a:rPr>
              <a:t>Delmålen</a:t>
            </a:r>
          </a:p>
          <a:p>
            <a:pPr lvl="1"/>
            <a:r>
              <a:rPr lang="sv-SE" dirty="0"/>
              <a:t>1) kompetensutveckling kring supraledande magneter.</a:t>
            </a:r>
          </a:p>
          <a:p>
            <a:pPr lvl="1"/>
            <a:r>
              <a:rPr lang="sv-SE" dirty="0"/>
              <a:t>2) teknikutveckling av tillverkningsteknik för </a:t>
            </a:r>
            <a:r>
              <a:rPr lang="sv-SE" dirty="0" err="1"/>
              <a:t>Canted</a:t>
            </a:r>
            <a:r>
              <a:rPr lang="sv-SE" dirty="0"/>
              <a:t> </a:t>
            </a:r>
            <a:r>
              <a:rPr lang="sv-SE" dirty="0" err="1"/>
              <a:t>Cosine-Theta</a:t>
            </a:r>
            <a:r>
              <a:rPr lang="sv-SE" dirty="0"/>
              <a:t> (CCT) typ supraledande magneter.</a:t>
            </a:r>
          </a:p>
          <a:p>
            <a:pPr lvl="1"/>
            <a:r>
              <a:rPr lang="sv-SE" dirty="0"/>
              <a:t>3) utvärdering av prototypen och kvalificering av deltagare som leverantör till CERN.</a:t>
            </a:r>
          </a:p>
          <a:p>
            <a:pPr lvl="1"/>
            <a:r>
              <a:rPr lang="sv-SE" dirty="0"/>
              <a:t>4) utveckla en överförbar modell för forskningsnära samverkan med näringslivet.</a:t>
            </a:r>
          </a:p>
          <a:p>
            <a:r>
              <a:rPr lang="sv-SE" b="1" dirty="0">
                <a:solidFill>
                  <a:srgbClr val="0000FF"/>
                </a:solidFill>
              </a:rPr>
              <a:t>Resultat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stärka och utveckla deltagande företags teknikkunskap samt</a:t>
            </a:r>
            <a:br>
              <a:rPr lang="sv-SE" dirty="0"/>
            </a:br>
            <a:r>
              <a:rPr lang="sv-SE" dirty="0"/>
              <a:t>öka kunskap och kompetens kring supraledande magneter.</a:t>
            </a:r>
          </a:p>
          <a:p>
            <a:pPr lvl="1"/>
            <a:r>
              <a:rPr lang="sv-SE" dirty="0"/>
              <a:t>med gemensamma resurser tillverka och testa en prototyp för en fullskalig supraledande magnet enligt kravspecifikation från CERN.</a:t>
            </a:r>
          </a:p>
          <a:p>
            <a:pPr lvl="1"/>
            <a:r>
              <a:rPr lang="sv-SE" dirty="0"/>
              <a:t>kvalificera deltagande företag som leverantör till CERN för supraledande magneter. </a:t>
            </a:r>
            <a:br>
              <a:rPr lang="sv-SE" dirty="0"/>
            </a:br>
            <a:r>
              <a:rPr lang="sv-SE" dirty="0"/>
              <a:t>Företagsgruppen kommer att erbjuda samma teknologi till andra forskningsanläggningar.</a:t>
            </a:r>
          </a:p>
          <a:p>
            <a:pPr lvl="1"/>
            <a:r>
              <a:rPr lang="sv-SE" dirty="0"/>
              <a:t>främja deltagande företag att får tillgång till en breddad internationell marknad, och därmed bidra till ökad tillväxt och en högre export hos deltagande företag.</a:t>
            </a:r>
          </a:p>
          <a:p>
            <a:endParaRPr lang="sv-SE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9842B5-3364-4B40-82C6-DCE9E0343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EADC7A-651C-4D3F-A343-6AD6C648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71D41-6F59-4A84-B566-9876938E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895F4-1E1F-4DBB-AD3D-655666BD427B}" type="slidenum">
              <a:rPr lang="sv-SE" smtClean="0"/>
              <a:pPr>
                <a:defRPr/>
              </a:pPr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257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01520-618B-4357-B0B0-1B5997A7A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Aktivitet och uppgifter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15973-CD6A-4A0B-AE72-AA286C902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58460-6D68-483A-8CB8-2E2934E17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3EA57-509F-4E2C-832A-86FBE7249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1705C-5BB8-482B-909E-E63E63959BD2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3DB8622-9512-453D-8E87-864192E24140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5167" y="188914"/>
          <a:ext cx="11291556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780">
                  <a:extLst>
                    <a:ext uri="{9D8B030D-6E8A-4147-A177-3AD203B41FA5}">
                      <a16:colId xmlns:a16="http://schemas.microsoft.com/office/drawing/2014/main" val="2381935540"/>
                    </a:ext>
                  </a:extLst>
                </a:gridCol>
                <a:gridCol w="5364843">
                  <a:extLst>
                    <a:ext uri="{9D8B030D-6E8A-4147-A177-3AD203B41FA5}">
                      <a16:colId xmlns:a16="http://schemas.microsoft.com/office/drawing/2014/main" val="1752971227"/>
                    </a:ext>
                  </a:extLst>
                </a:gridCol>
                <a:gridCol w="2833284">
                  <a:extLst>
                    <a:ext uri="{9D8B030D-6E8A-4147-A177-3AD203B41FA5}">
                      <a16:colId xmlns:a16="http://schemas.microsoft.com/office/drawing/2014/main" val="2205418180"/>
                    </a:ext>
                  </a:extLst>
                </a:gridCol>
                <a:gridCol w="2183649">
                  <a:extLst>
                    <a:ext uri="{9D8B030D-6E8A-4147-A177-3AD203B41FA5}">
                      <a16:colId xmlns:a16="http://schemas.microsoft.com/office/drawing/2014/main" val="1519856423"/>
                    </a:ext>
                  </a:extLst>
                </a:gridCol>
              </a:tblGrid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No.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Aktivitet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Ansvarig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Period Start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772675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Extern kommunikation och resultatspridning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55066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1.1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     Kommunikation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676736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1.2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     Resultatspridning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646882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Avslutsarbete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2023-03-01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560757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Utvärdering och lärande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Linnéuniversitet (ELO)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274094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Projektledning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91405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Kompetensutveckling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942672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Magnetdesign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926799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6.1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     Magnetisk design och </a:t>
                      </a:r>
                      <a:r>
                        <a:rPr lang="sv-SE" sz="1800" dirty="0" err="1"/>
                        <a:t>quench</a:t>
                      </a:r>
                      <a:r>
                        <a:rPr lang="sv-SE" sz="1800" dirty="0"/>
                        <a:t>-skydd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2020-10-01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1068128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6.2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     Mekanisk design och produktionsritningar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/>
                        <a:t>Linnéuniversitet (MT)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199326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Teknikutveckling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855914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7.1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Allmän bidrag till utveckling i tillverkningsteknik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dirty="0"/>
                        <a:t>Linnéuniversitet (MT)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24270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7.2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Teknik för tillverkning av järn ok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WST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6314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7.3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Teknik för exakt fräsning av magnetspindel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Ryd-Verken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687671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dirty="0"/>
                        <a:t>7.4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Teknik för lindning och montering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Scanditronix Magnet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183978"/>
                  </a:ext>
                </a:extLst>
              </a:tr>
              <a:tr h="304006">
                <a:tc>
                  <a:txBody>
                    <a:bodyPr/>
                    <a:lstStyle/>
                    <a:p>
                      <a:r>
                        <a:rPr lang="sv-SE" sz="1800" b="1" dirty="0"/>
                        <a:t>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dirty="0"/>
                        <a:t>Kvalificering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dirty="0"/>
                        <a:t>Uppsala universitet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300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29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5B91C-9127-4BE7-9D84-22722F5F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Tidsskema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8978F-D698-475D-A604-07AEC972F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59962-1762-4B23-984E-F6C61918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EDA9B-C017-464D-BEEC-E7B8B300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4</a:t>
            </a:fld>
            <a:endParaRPr lang="sv-SE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0708316-73EC-4119-9650-3CA7C9EBB8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7574"/>
              </p:ext>
            </p:extLst>
          </p:nvPr>
        </p:nvGraphicFramePr>
        <p:xfrm>
          <a:off x="373856" y="983457"/>
          <a:ext cx="11444287" cy="518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3" imgW="7600838" imgH="3438592" progId="Excel.Sheet.12">
                  <p:embed/>
                </p:oleObj>
              </mc:Choice>
              <mc:Fallback>
                <p:oleObj name="Worksheet" r:id="rId3" imgW="7600838" imgH="34385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3856" y="983457"/>
                        <a:ext cx="11444287" cy="5180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783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248A961-5B7F-4B2A-8D79-F1657D4F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1. Extern kommunikation och resultatspridning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9C03BE-039D-44C9-9A63-3A958FFEB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Extern kommunikation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</a:t>
            </a:r>
          </a:p>
          <a:p>
            <a:pPr lvl="1"/>
            <a:r>
              <a:rPr lang="sv-SE" dirty="0"/>
              <a:t>att följa ERUF:s allmänna informationskrav och grafiska riktlinjer</a:t>
            </a:r>
          </a:p>
          <a:p>
            <a:pPr lvl="1"/>
            <a:r>
              <a:rPr lang="sv-SE" dirty="0"/>
              <a:t>kontinuerlig dialog med projektets målgrupper (små och medelstora företag)</a:t>
            </a:r>
          </a:p>
          <a:p>
            <a:pPr lvl="1"/>
            <a:r>
              <a:rPr lang="sv-SE" dirty="0"/>
              <a:t>understödja relationen mellan målgrupp och projekt</a:t>
            </a:r>
          </a:p>
          <a:p>
            <a:pPr lvl="1"/>
            <a:r>
              <a:rPr lang="sv-SE" dirty="0"/>
              <a:t>information om projektets förmåga att stötta innovativa idéer</a:t>
            </a:r>
          </a:p>
          <a:p>
            <a:endParaRPr lang="sv-SE" dirty="0"/>
          </a:p>
          <a:p>
            <a:r>
              <a:rPr lang="sv-SE" dirty="0"/>
              <a:t>Delaktivitet: </a:t>
            </a:r>
            <a:r>
              <a:rPr lang="sv-SE" b="1" dirty="0">
                <a:solidFill>
                  <a:srgbClr val="0000FF"/>
                </a:solidFill>
              </a:rPr>
              <a:t>Resultatspridning</a:t>
            </a:r>
            <a:endParaRPr lang="sv-SE" dirty="0"/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</a:t>
            </a:r>
          </a:p>
          <a:p>
            <a:pPr lvl="1"/>
            <a:r>
              <a:rPr lang="sv-SE" dirty="0"/>
              <a:t>sprida resultat national och international inom forskningsvärlden, teknikvärlden och näringsliv</a:t>
            </a:r>
          </a:p>
          <a:p>
            <a:pPr lvl="1"/>
            <a:r>
              <a:rPr lang="sv-SE" dirty="0"/>
              <a:t>deltar i ”Big Science Sweden” möte mellan näringsliv och forskningsvärlden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E42AE-3E02-4B19-B50C-2DE22D62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B1545-EFE9-4A7F-B15A-9726A664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F92B9-E07F-4FB9-90C1-68BE35743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895F4-1E1F-4DBB-AD3D-655666BD427B}" type="slidenum">
              <a:rPr lang="sv-SE" smtClean="0"/>
              <a:pPr>
                <a:defRPr/>
              </a:pPr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8670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FCA0-7FF1-45B5-B4EB-B4144A28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2. Avslutsarbete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A914-5A1D-4C18-8793-ED62792D3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Startdatum: 1 mars 2023</a:t>
            </a:r>
          </a:p>
          <a:p>
            <a:r>
              <a:rPr lang="sv-SE" dirty="0"/>
              <a:t>Slutdatum: 30 april 2023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 </a:t>
            </a:r>
            <a:r>
              <a:rPr lang="sv-SE" dirty="0"/>
              <a:t>(med stöd av Linnéuniversitet och Scanditronix Magnet)</a:t>
            </a:r>
          </a:p>
          <a:p>
            <a:endParaRPr lang="sv-SE" dirty="0"/>
          </a:p>
          <a:p>
            <a:r>
              <a:rPr lang="sv-SE" dirty="0"/>
              <a:t>slutredovisning</a:t>
            </a:r>
          </a:p>
          <a:p>
            <a:r>
              <a:rPr lang="sv-SE" dirty="0"/>
              <a:t>sammanställa och analysera resultat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94EC9-63D8-4479-BD93-88477A431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51AAD-8CF4-48F6-9913-99FAE83E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BD81F-FA16-41D6-B451-FB66B98C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830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894-2B1A-44E7-B1F0-91AA0EC9D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3. Utvärdering och lärande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DAD57-9DFA-4AAB-B5D3-303E71A0B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Delmål: Utveckla en överförbar modell för forskningsnära samverkan med näringslivet</a:t>
            </a:r>
          </a:p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Linnéuniversitet</a:t>
            </a:r>
          </a:p>
          <a:p>
            <a:endParaRPr lang="sv-SE" dirty="0"/>
          </a:p>
          <a:p>
            <a:r>
              <a:rPr lang="sv-SE" dirty="0"/>
              <a:t>med extern utvärderare</a:t>
            </a:r>
          </a:p>
          <a:p>
            <a:pPr lvl="1"/>
            <a:r>
              <a:rPr lang="sv-SE" dirty="0"/>
              <a:t>ta fram plan för utvärdering</a:t>
            </a:r>
          </a:p>
          <a:p>
            <a:pPr lvl="1"/>
            <a:r>
              <a:rPr lang="sv-SE" i="1" dirty="0"/>
              <a:t>”Fokus kommer att ligga på målen, både de specifika i projektet och de horisontella samt aktiviteterna.”</a:t>
            </a:r>
          </a:p>
          <a:p>
            <a:endParaRPr lang="sv-SE" dirty="0"/>
          </a:p>
          <a:p>
            <a:r>
              <a:rPr lang="sv-SE" dirty="0"/>
              <a:t>ta fram en strategi för lärande</a:t>
            </a:r>
          </a:p>
          <a:p>
            <a:pPr lvl="1"/>
            <a:r>
              <a:rPr lang="sv-SE" dirty="0"/>
              <a:t>hur miljö- och klimataspekter, jämställdhet och mångfald kan bidra till att stärka projektet</a:t>
            </a:r>
          </a:p>
          <a:p>
            <a:r>
              <a:rPr lang="sv-SE" dirty="0"/>
              <a:t>utveckla överförbar modell för forskningsnära samverkan med näringslivet</a:t>
            </a:r>
          </a:p>
          <a:p>
            <a:pPr lvl="1"/>
            <a:r>
              <a:rPr lang="sv-SE" dirty="0"/>
              <a:t>stärka relationerna mellan parter för framtida projekt</a:t>
            </a:r>
          </a:p>
          <a:p>
            <a:pPr lvl="1"/>
            <a:r>
              <a:rPr lang="sv-SE" dirty="0"/>
              <a:t>skall kunna tillämpas för framtida projekt med andra näringslivsaktörer</a:t>
            </a:r>
          </a:p>
          <a:p>
            <a:pPr lvl="1"/>
            <a:r>
              <a:rPr lang="sv-SE" dirty="0"/>
              <a:t>skriv rapport om hur det kan uppnås</a:t>
            </a:r>
          </a:p>
          <a:p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B7295-04BC-4674-A6BB-74880E23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F57F4-AEB3-4314-B8AC-6BFDF4292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A6E0B-1073-4AB5-B548-583D69DF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6199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A976-443E-495F-9789-CDDC9BBDA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4. Projektledning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43D3F-F1E3-4140-8EDD-74C510801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</a:t>
            </a:r>
          </a:p>
          <a:p>
            <a:endParaRPr lang="sv-SE" dirty="0"/>
          </a:p>
          <a:p>
            <a:r>
              <a:rPr lang="sv-SE" dirty="0"/>
              <a:t>stödja aktiviteter efter behov</a:t>
            </a:r>
          </a:p>
          <a:p>
            <a:pPr lvl="1"/>
            <a:r>
              <a:rPr lang="sv-SE" dirty="0"/>
              <a:t>administrativ, finansiell, och avtalsuppföljning enligt bidragsvillkor</a:t>
            </a:r>
          </a:p>
          <a:p>
            <a:endParaRPr lang="sv-SE" dirty="0"/>
          </a:p>
          <a:p>
            <a:r>
              <a:rPr lang="sv-SE" dirty="0"/>
              <a:t>ansvar för upphandling av stora materialinköp och externa tjänster</a:t>
            </a:r>
          </a:p>
          <a:p>
            <a:pPr lvl="1"/>
            <a:r>
              <a:rPr lang="sv-SE" dirty="0"/>
              <a:t>supraledande kabel, järn för oket, isolation och lindning av supraledande kabel</a:t>
            </a:r>
          </a:p>
          <a:p>
            <a:endParaRPr lang="sv-SE" dirty="0"/>
          </a:p>
          <a:p>
            <a:r>
              <a:rPr lang="sv-SE" dirty="0"/>
              <a:t>ansvar för att projektet har tillgång till IT-verktyg och infrastruktur</a:t>
            </a:r>
          </a:p>
          <a:p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1ACD5-2AA0-4DE7-BD1E-ADC9ACF3C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2C24A-7C25-40AA-89C3-FB919EFF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331A3-F8DA-4B8B-B780-521E6A5D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4875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30C5-6529-4441-85A5-149E26F78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5. Kompetensutveckling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F845D-D2CA-4786-A3F0-0D3F3CFD6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Ansvarig: </a:t>
            </a:r>
            <a:r>
              <a:rPr lang="sv-SE" b="1" dirty="0">
                <a:solidFill>
                  <a:srgbClr val="0000FF"/>
                </a:solidFill>
              </a:rPr>
              <a:t>Uppsala universitet</a:t>
            </a:r>
          </a:p>
          <a:p>
            <a:endParaRPr lang="sv-SE" dirty="0"/>
          </a:p>
          <a:p>
            <a:r>
              <a:rPr lang="sv-SE" dirty="0"/>
              <a:t>Organisera kompetensutbildning</a:t>
            </a:r>
          </a:p>
          <a:p>
            <a:pPr lvl="1"/>
            <a:r>
              <a:rPr lang="sv-SE" dirty="0"/>
              <a:t>föreläsningar om supraledande magnet teknik</a:t>
            </a:r>
          </a:p>
          <a:p>
            <a:pPr lvl="1"/>
            <a:endParaRPr lang="sv-SE" dirty="0"/>
          </a:p>
          <a:p>
            <a:r>
              <a:rPr lang="sv-SE" dirty="0"/>
              <a:t>Inbjud externa specialister för diskussion </a:t>
            </a:r>
          </a:p>
          <a:p>
            <a:endParaRPr lang="sv-SE" dirty="0"/>
          </a:p>
          <a:p>
            <a:r>
              <a:rPr lang="sv-SE" dirty="0"/>
              <a:t>Organisera studiebesök</a:t>
            </a:r>
          </a:p>
          <a:p>
            <a:pPr lvl="1"/>
            <a:r>
              <a:rPr lang="sv-SE" dirty="0"/>
              <a:t>FREIA-laboratoriet</a:t>
            </a:r>
          </a:p>
          <a:p>
            <a:pPr lvl="1"/>
            <a:r>
              <a:rPr lang="sv-SE" dirty="0"/>
              <a:t>CERN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A1015-D86F-4E1C-A07E-18410E2A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05-Feb-2021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47A92-15D4-479B-A65B-8071556A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Roger Ruber - ERUF projekt kalla magneter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7E26A-973A-4043-8D0F-371EBD7B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D9BFA-F87D-46B0-8E59-147BA53E6417}" type="slidenum">
              <a:rPr lang="sv-SE" smtClean="0"/>
              <a:pPr>
                <a:defRPr/>
              </a:pPr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6665387"/>
      </p:ext>
    </p:extLst>
  </p:cSld>
  <p:clrMapOvr>
    <a:masterClrMapping/>
  </p:clrMapOvr>
</p:sld>
</file>

<file path=ppt/theme/theme1.xml><?xml version="1.0" encoding="utf-8"?>
<a:theme xmlns:a="http://schemas.openxmlformats.org/drawingml/2006/main" name="RR004-UUgrabard-ESS">
  <a:themeElements>
    <a:clrScheme name="Custom 3">
      <a:dk1>
        <a:srgbClr val="000000"/>
      </a:dk1>
      <a:lt1>
        <a:srgbClr val="FFFFFF"/>
      </a:lt1>
      <a:dk2>
        <a:srgbClr val="666666"/>
      </a:dk2>
      <a:lt2>
        <a:srgbClr val="B3B3B3"/>
      </a:lt2>
      <a:accent1>
        <a:srgbClr val="C7D6EA"/>
      </a:accent1>
      <a:accent2>
        <a:srgbClr val="F9E7C9"/>
      </a:accent2>
      <a:accent3>
        <a:srgbClr val="FFFFFF"/>
      </a:accent3>
      <a:accent4>
        <a:srgbClr val="000000"/>
      </a:accent4>
      <a:accent5>
        <a:srgbClr val="E0E8F3"/>
      </a:accent5>
      <a:accent6>
        <a:srgbClr val="E2D1B6"/>
      </a:accent6>
      <a:hlink>
        <a:srgbClr val="416CA8"/>
      </a:hlink>
      <a:folHlink>
        <a:srgbClr val="990000"/>
      </a:folHlink>
    </a:clrScheme>
    <a:fontScheme name="Tom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RR004-UUgrabard-ESS</Template>
  <TotalTime>31452</TotalTime>
  <Words>981</Words>
  <Application>Microsoft Office PowerPoint</Application>
  <PresentationFormat>Widescreen</PresentationFormat>
  <Paragraphs>213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MS PGothic</vt:lpstr>
      <vt:lpstr>Arial</vt:lpstr>
      <vt:lpstr>RR004-UUgrabard-ESS</vt:lpstr>
      <vt:lpstr>Worksheet</vt:lpstr>
      <vt:lpstr>FREIA Laboratory Facility for Research Instrumentation and Accelerator Development Department of Physics and Astronomy</vt:lpstr>
      <vt:lpstr>Projektets mål och resultat</vt:lpstr>
      <vt:lpstr>Aktivitet och uppgifter</vt:lpstr>
      <vt:lpstr>Tidsskema</vt:lpstr>
      <vt:lpstr>1. Extern kommunikation och resultatspridning</vt:lpstr>
      <vt:lpstr>2. Avslutsarbete</vt:lpstr>
      <vt:lpstr>3. Utvärdering och lärande</vt:lpstr>
      <vt:lpstr>4. Projektledning</vt:lpstr>
      <vt:lpstr>5. Kompetensutveckling</vt:lpstr>
      <vt:lpstr>6. Magnetdesign</vt:lpstr>
      <vt:lpstr>7. Teknikutveckling (1/2)</vt:lpstr>
      <vt:lpstr>7. Teknikutveckling (2/2)</vt:lpstr>
      <vt:lpstr>8. Kvalificering</vt:lpstr>
    </vt:vector>
  </TitlesOfParts>
  <Company>CERN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FREIA Laboratory Facility for Research Instrumentation and Accelerator Development</dc:title>
  <dc:creator>ruber</dc:creator>
  <cp:lastModifiedBy>cern\ruber</cp:lastModifiedBy>
  <cp:revision>584</cp:revision>
  <cp:lastPrinted>2015-01-29T11:56:53Z</cp:lastPrinted>
  <dcterms:created xsi:type="dcterms:W3CDTF">2010-02-24T17:17:31Z</dcterms:created>
  <dcterms:modified xsi:type="dcterms:W3CDTF">2021-02-05T12:42:41Z</dcterms:modified>
</cp:coreProperties>
</file>