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273" r:id="rId3"/>
    <p:sldId id="275" r:id="rId4"/>
    <p:sldId id="274" r:id="rId5"/>
    <p:sldId id="276" r:id="rId6"/>
    <p:sldId id="277" r:id="rId7"/>
    <p:sldId id="278" r:id="rId8"/>
    <p:sldId id="399" r:id="rId9"/>
    <p:sldId id="402" r:id="rId10"/>
    <p:sldId id="404" r:id="rId11"/>
    <p:sldId id="403" r:id="rId12"/>
    <p:sldId id="414" r:id="rId13"/>
    <p:sldId id="405" r:id="rId14"/>
    <p:sldId id="406" r:id="rId15"/>
    <p:sldId id="425" r:id="rId16"/>
    <p:sldId id="411" r:id="rId17"/>
    <p:sldId id="415" r:id="rId18"/>
    <p:sldId id="407" r:id="rId19"/>
    <p:sldId id="410" r:id="rId20"/>
    <p:sldId id="412" r:id="rId21"/>
    <p:sldId id="427" r:id="rId22"/>
    <p:sldId id="424" r:id="rId23"/>
    <p:sldId id="428" r:id="rId24"/>
    <p:sldId id="408" r:id="rId25"/>
    <p:sldId id="419" r:id="rId26"/>
    <p:sldId id="416" r:id="rId27"/>
    <p:sldId id="418" r:id="rId28"/>
    <p:sldId id="409" r:id="rId29"/>
    <p:sldId id="417" r:id="rId30"/>
    <p:sldId id="423" r:id="rId31"/>
    <p:sldId id="413" r:id="rId32"/>
    <p:sldId id="430" r:id="rId33"/>
    <p:sldId id="429" r:id="rId34"/>
    <p:sldId id="421" r:id="rId35"/>
    <p:sldId id="422" r:id="rId36"/>
    <p:sldId id="426" r:id="rId37"/>
    <p:sldId id="420" r:id="rId38"/>
  </p:sldIdLst>
  <p:sldSz cx="12192000" cy="6858000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00"/>
    <a:srgbClr val="009999"/>
    <a:srgbClr val="EAEAEA"/>
    <a:srgbClr val="990000"/>
    <a:srgbClr val="808080"/>
    <a:srgbClr val="CC6600"/>
    <a:srgbClr val="666666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0164" autoAdjust="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573074E-59CF-4571-910E-D2108CDCB467}" type="datetime3">
              <a:rPr lang="en-US" smtClean="0"/>
              <a:t>9 February 2021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9FC7860-FD94-432E-AFA3-25F5E7E87DE9}" type="datetime3">
              <a:rPr lang="en-US" smtClean="0"/>
              <a:t>9 February 2021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dirty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5B5E01E-BE82-45A3-8C1C-BAB87623D42E}" type="datetime3">
              <a:rPr lang="en-US" smtClean="0"/>
              <a:t>9 February 2021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Uppsala University - The FREIA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5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D5DAA5-C6DA-4BD0-B14A-04C078FA5D3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B2727F52-F7C7-4E3A-9605-4187D7B05E42}" type="datetime3">
              <a:rPr lang="en-US" smtClean="0"/>
              <a:t>9 February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1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4C3396-6E44-4636-BE3B-41E371F27FA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159A8EC-F1C7-4122-9DE9-10EF1D5A5D6E}" type="datetime3">
              <a:rPr lang="en-US" smtClean="0"/>
              <a:t>9 February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9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gi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UU_sigill_NV.eps">
            <a:extLst>
              <a:ext uri="{FF2B5EF4-FFF2-40B4-BE49-F238E27FC236}">
                <a16:creationId xmlns:a16="http://schemas.microsoft.com/office/drawing/2014/main" id="{105689C0-A4C2-496B-A8E0-A2FC75E7C8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53" y="1700808"/>
            <a:ext cx="4197435" cy="5157192"/>
          </a:xfrm>
          <a:prstGeom prst="rect">
            <a:avLst/>
          </a:prstGeom>
        </p:spPr>
      </p:pic>
      <p:pic>
        <p:nvPicPr>
          <p:cNvPr id="15" name="Bildobjekt 4">
            <a:extLst>
              <a:ext uri="{FF2B5EF4-FFF2-40B4-BE49-F238E27FC236}">
                <a16:creationId xmlns:a16="http://schemas.microsoft.com/office/drawing/2014/main" id="{C17B1C5F-923F-430F-9832-BF694F62E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7" name="Picture 13" descr="FREIA_logo.png">
            <a:extLst>
              <a:ext uri="{FF2B5EF4-FFF2-40B4-BE49-F238E27FC236}">
                <a16:creationId xmlns:a16="http://schemas.microsoft.com/office/drawing/2014/main" id="{0D4E0FFA-6810-4FAA-9001-D487CAF903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784696" y="192871"/>
            <a:ext cx="259238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E19C1C-F220-4AE6-82B2-BBD4DCA2F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0830" y="6645"/>
            <a:ext cx="2850340" cy="1394847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08126"/>
            <a:ext cx="103632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812942"/>
            <a:ext cx="85344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34434" y="6453189"/>
            <a:ext cx="1494367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35445" y="6453189"/>
            <a:ext cx="8713648" cy="268287"/>
          </a:xfrm>
        </p:spPr>
        <p:txBody>
          <a:bodyPr/>
          <a:lstStyle>
            <a:lvl1pPr algn="ctr"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96601" y="6453189"/>
            <a:ext cx="960967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96B9800-FFB1-49BB-894A-B8FD25B1420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F5E03-E780-4A7C-80C5-AFFD1F6EED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2263" y="165244"/>
            <a:ext cx="1266221" cy="12051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F4A0A0-81B2-4791-A411-1C4D3E27600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14270" y="192871"/>
            <a:ext cx="1157740" cy="11460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963084" y="4520522"/>
            <a:ext cx="10363200" cy="1500187"/>
          </a:xfrm>
        </p:spPr>
        <p:txBody>
          <a:bodyPr anchor="t"/>
          <a:lstStyle>
            <a:lvl1pPr marL="0" indent="0">
              <a:buNone/>
              <a:defRPr sz="3200" b="1" cap="all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36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35360" y="1052736"/>
            <a:ext cx="548124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346851" y="1052736"/>
            <a:ext cx="5509789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35360" y="933793"/>
            <a:ext cx="5498173" cy="504056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335138" y="1437850"/>
            <a:ext cx="5503663" cy="4871471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346851" y="933793"/>
            <a:ext cx="5413779" cy="504056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346851" y="1437850"/>
            <a:ext cx="5413779" cy="4871471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828800" y="1447800"/>
            <a:ext cx="9594851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828800" y="5410200"/>
            <a:ext cx="9594851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REIA_logo.png">
            <a:extLst>
              <a:ext uri="{FF2B5EF4-FFF2-40B4-BE49-F238E27FC236}">
                <a16:creationId xmlns:a16="http://schemas.microsoft.com/office/drawing/2014/main" id="{612896A8-72D6-49C0-AC1A-F12CFB0F5E0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8450" y="135732"/>
            <a:ext cx="14509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90651" y="188914"/>
            <a:ext cx="102362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981075"/>
            <a:ext cx="1152313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34434" y="6453188"/>
            <a:ext cx="1289829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2547" y="6453188"/>
            <a:ext cx="9068804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Roger Ruber - ERUF </a:t>
            </a:r>
            <a:r>
              <a:rPr lang="sv-SE" noProof="0" dirty="0"/>
              <a:t>projekt</a:t>
            </a:r>
            <a:r>
              <a:rPr lang="en-US" dirty="0"/>
              <a:t> </a:t>
            </a:r>
            <a:r>
              <a:rPr lang="en-US" dirty="0" err="1"/>
              <a:t>kalla</a:t>
            </a:r>
            <a:r>
              <a:rPr lang="en-US" dirty="0"/>
              <a:t> </a:t>
            </a:r>
            <a:r>
              <a:rPr lang="en-US" dirty="0" err="1"/>
              <a:t>magneter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91851" y="6453188"/>
            <a:ext cx="865716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544F2-B93D-486D-89AB-C789D4F2054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6826" y="118667"/>
            <a:ext cx="745958" cy="710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E65E1C-D226-444D-B5D5-4C0029DB59D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729361" y="135732"/>
            <a:ext cx="700014" cy="6929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roject/LHC-hi-Lumi-orbit-corrector-5Tm-CCT" TargetMode="External"/><Relationship Id="rId2" Type="http://schemas.openxmlformats.org/officeDocument/2006/relationships/hyperlink" Target="https://indico.cern.ch/event/1002941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indico.cern.ch/event/753441/contributions/3120760/attachments/1713901/2764233/CCT_12th_sep_18_g_kirby.pdf" TargetMode="External"/><Relationship Id="rId4" Type="http://schemas.openxmlformats.org/officeDocument/2006/relationships/hyperlink" Target="https://indico.cern.ch/event/742082/contributions/3113840/attachments/1735646/2807203/HL-LHC-MCBRD-CCT-Oct-2018-GdR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g"/><Relationship Id="rId4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09800" y="1510297"/>
            <a:ext cx="7772400" cy="1211132"/>
          </a:xfrm>
          <a:noFill/>
        </p:spPr>
        <p:txBody>
          <a:bodyPr anchorCtr="0"/>
          <a:lstStyle/>
          <a:p>
            <a:pPr algn="ctr"/>
            <a:r>
              <a:rPr lang="en-US" dirty="0"/>
              <a:t>FREIA Laboratory</a:t>
            </a:r>
            <a:br>
              <a:rPr lang="en-US" dirty="0"/>
            </a:br>
            <a:r>
              <a:rPr lang="en-US" sz="1800" dirty="0">
                <a:solidFill>
                  <a:schemeClr val="tx1"/>
                </a:solidFill>
              </a:rPr>
              <a:t>Facility for Research Instrumentation and Accelerator Development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Department of Physics and Astronomy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60078" y="2863313"/>
            <a:ext cx="8872695" cy="173968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v-SE" sz="4000" b="1" dirty="0"/>
              <a:t>Projekt kalla magneter </a:t>
            </a:r>
            <a:br>
              <a:rPr lang="sv-SE" sz="4000" b="1" dirty="0"/>
            </a:br>
            <a:r>
              <a:rPr lang="sv-SE" sz="4000" b="1" dirty="0"/>
              <a:t>Möte om tillverkningsteknik</a:t>
            </a: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660077" y="5450304"/>
            <a:ext cx="8872695" cy="103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35000"/>
              </a:spcBef>
              <a:spcAft>
                <a:spcPct val="0"/>
              </a:spcAft>
              <a:buFontTx/>
              <a:buNone/>
              <a:defRPr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kern="0" dirty="0">
                <a:solidFill>
                  <a:srgbClr val="808080"/>
                </a:solidFill>
              </a:rPr>
              <a:t>Roger Ruber</a:t>
            </a:r>
          </a:p>
          <a:p>
            <a:pPr>
              <a:lnSpc>
                <a:spcPct val="90000"/>
              </a:lnSpc>
            </a:pPr>
            <a:r>
              <a:rPr lang="en-US" i="1" kern="0" dirty="0">
                <a:solidFill>
                  <a:srgbClr val="990000"/>
                </a:solidFill>
              </a:rPr>
              <a:t>Uppsala, 10 February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475F-816A-4999-8169-9AF1DCDD9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LHC MCBC/Y Magnet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6D2AD-54C9-405B-8B3E-BF28C15F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AA419-0FA1-4162-AF3E-0847797AC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Roger Ruber - ERUF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kalla</a:t>
            </a:r>
            <a:r>
              <a:rPr lang="en-US" dirty="0"/>
              <a:t> </a:t>
            </a:r>
            <a:r>
              <a:rPr lang="en-US" dirty="0" err="1"/>
              <a:t>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25CA0-62B6-4F72-ABB7-6CE5837C5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10</a:t>
            </a:fld>
            <a:endParaRPr lang="sv-SE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858FD98-EEF5-48BD-AE90-099EDBC21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/>
              <a:t>B </a:t>
            </a:r>
            <a:r>
              <a:rPr lang="en-GB" b="1" dirty="0"/>
              <a:t>= 3.11 T</a:t>
            </a:r>
          </a:p>
          <a:p>
            <a:r>
              <a:rPr lang="en-GB" b="1" dirty="0"/>
              <a:t>I = 100 A</a:t>
            </a:r>
          </a:p>
          <a:p>
            <a:endParaRPr lang="en-GB" b="1" dirty="0"/>
          </a:p>
          <a:p>
            <a:r>
              <a:rPr lang="en-GB" b="1" dirty="0"/>
              <a:t>aperture diameter = 56 / 70 mm</a:t>
            </a:r>
          </a:p>
          <a:p>
            <a:pPr lvl="1"/>
            <a:r>
              <a:rPr lang="en-GB" dirty="0"/>
              <a:t>double aperture (two-in-one magnet)</a:t>
            </a:r>
          </a:p>
          <a:p>
            <a:r>
              <a:rPr lang="en-GB" b="1" dirty="0"/>
              <a:t>outer diameter = 452 / 475 mm</a:t>
            </a:r>
          </a:p>
          <a:p>
            <a:r>
              <a:rPr lang="en-GB" b="1" dirty="0"/>
              <a:t>total length = 1100 mm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2F52C6-A67D-464B-ACA2-DC3E00A50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3" r="22656" b="5471"/>
          <a:stretch/>
        </p:blipFill>
        <p:spPr>
          <a:xfrm>
            <a:off x="334433" y="3811618"/>
            <a:ext cx="2487789" cy="2569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C63095-CEC1-41BF-8F5A-A9D05DA56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/>
          <a:stretch/>
        </p:blipFill>
        <p:spPr>
          <a:xfrm>
            <a:off x="3000410" y="3917243"/>
            <a:ext cx="3204756" cy="2427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9731A8-08CD-4E7E-B9B3-5B55B885A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244" y="920066"/>
            <a:ext cx="6964424" cy="54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86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A6335-2C45-497B-9F0B-39A83610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CCT </a:t>
            </a:r>
            <a:r>
              <a:rPr lang="sv-SE" dirty="0" err="1"/>
              <a:t>Canted-cosine-theta</a:t>
            </a:r>
            <a:r>
              <a:rPr lang="sv-SE" dirty="0"/>
              <a:t> magnet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28384-1F14-4581-862E-670A42005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2 lindningar (spindel) för en </a:t>
            </a:r>
            <a:r>
              <a:rPr lang="sv-SE" dirty="0" err="1"/>
              <a:t>dipolmagnet</a:t>
            </a:r>
            <a:endParaRPr lang="sv-SE" dirty="0"/>
          </a:p>
          <a:p>
            <a:r>
              <a:rPr lang="sv-SE" dirty="0"/>
              <a:t>spindel hjälpar ta hand om kraft på strömledaren</a:t>
            </a:r>
          </a:p>
          <a:p>
            <a:r>
              <a:rPr lang="sv-SE" dirty="0"/>
              <a:t>kräver ingen fält </a:t>
            </a:r>
            <a:r>
              <a:rPr lang="sv-SE" dirty="0" err="1"/>
              <a:t>optimalisering</a:t>
            </a:r>
            <a:endParaRPr lang="sv-SE" dirty="0"/>
          </a:p>
          <a:p>
            <a:r>
              <a:rPr lang="sv-SE" dirty="0"/>
              <a:t>optimal vinkel 30</a:t>
            </a:r>
            <a:r>
              <a:rPr lang="sv-SE" baseline="30000" dirty="0"/>
              <a:t>o</a:t>
            </a:r>
            <a:r>
              <a:rPr lang="sv-SE" dirty="0"/>
              <a:t> (pga. fältstyrka och längd)</a:t>
            </a:r>
            <a:endParaRPr lang="en-US" baseline="30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45B9C-BBE5-4983-8965-E003F2F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DDB5E-EDE2-49E7-A171-216EB53C8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Roger Ruber - ERUF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kalla</a:t>
            </a:r>
            <a:r>
              <a:rPr lang="en-US" dirty="0"/>
              <a:t> </a:t>
            </a:r>
            <a:r>
              <a:rPr lang="en-US" dirty="0" err="1"/>
              <a:t>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EDF15-10FE-4D69-83C1-B8B57DDB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11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5F0EC-726F-44F3-AB7C-306488F09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701" y="981076"/>
            <a:ext cx="3870149" cy="3151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B3BA3-C3C2-438E-974A-E4F480381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38" y="2657821"/>
            <a:ext cx="6831541" cy="34627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943209-4FED-4711-BE60-FE49BDF51732}"/>
              </a:ext>
            </a:extLst>
          </p:cNvPr>
          <p:cNvSpPr txBox="1"/>
          <p:nvPr/>
        </p:nvSpPr>
        <p:spPr>
          <a:xfrm>
            <a:off x="393348" y="6149411"/>
            <a:ext cx="4088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G. Kirby et al., Trans. Appl. </a:t>
            </a:r>
            <a:r>
              <a:rPr lang="en-GB" sz="1200" dirty="0" err="1"/>
              <a:t>Superc</a:t>
            </a:r>
            <a:r>
              <a:rPr lang="en-GB" sz="1200" dirty="0"/>
              <a:t>. 27(4) 4002805 (2017)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922B9A-D509-4633-906B-739DE5B4D302}"/>
              </a:ext>
            </a:extLst>
          </p:cNvPr>
          <p:cNvSpPr txBox="1"/>
          <p:nvPr/>
        </p:nvSpPr>
        <p:spPr>
          <a:xfrm>
            <a:off x="7756701" y="4101846"/>
            <a:ext cx="4319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S. Caspi et al., Trans. Appl. </a:t>
            </a:r>
            <a:r>
              <a:rPr lang="en-GB" sz="1200" dirty="0" err="1"/>
              <a:t>Superc</a:t>
            </a:r>
            <a:r>
              <a:rPr lang="en-GB" sz="1200" dirty="0"/>
              <a:t>. 25(3) 4002304 (2015)</a:t>
            </a:r>
            <a:endParaRPr lang="en-US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C13BD5-B6E8-43C6-9EBC-8935AB670CA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02" y="4232377"/>
            <a:ext cx="4319905" cy="2367280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70D71D-7EAA-4A4B-9FC8-389E9F9605DB}"/>
              </a:ext>
            </a:extLst>
          </p:cNvPr>
          <p:cNvSpPr txBox="1"/>
          <p:nvPr/>
        </p:nvSpPr>
        <p:spPr>
          <a:xfrm>
            <a:off x="7784294" y="6102064"/>
            <a:ext cx="4292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Courtesy K. Pepitone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1761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31B9A3-FA8C-4CB4-B58F-5AC69C86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Uppdelning av CCT magnet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244AA-0F65-4748-9CCD-56FC4FED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9EB3E-5FB9-4E3B-B17C-EE70503F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5386-5912-4A7F-BE54-3DE1274F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12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98B8D-6DD8-47EC-8BF4-586095F30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88" y="941475"/>
            <a:ext cx="9801163" cy="551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56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32B1-2AA2-4D70-9E81-68A7C3974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2777D-9BA9-4243-A496-2CB72B892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Föreläsning </a:t>
            </a:r>
            <a:r>
              <a:rPr lang="sv-SE" dirty="0" err="1"/>
              <a:t>Glyn</a:t>
            </a:r>
            <a:r>
              <a:rPr lang="sv-SE" dirty="0"/>
              <a:t>:</a:t>
            </a:r>
          </a:p>
          <a:p>
            <a:pPr lvl="1"/>
            <a:r>
              <a:rPr lang="en-US" dirty="0"/>
              <a:t>The State of the art with Canted Cosine Theta (CCT) magnets</a:t>
            </a:r>
          </a:p>
          <a:p>
            <a:pPr lvl="1"/>
            <a:r>
              <a:rPr lang="sv-SE" dirty="0">
                <a:hlinkClick r:id="rId2"/>
              </a:rPr>
              <a:t>https://indico.cern.ch/event/1002941/</a:t>
            </a:r>
            <a:r>
              <a:rPr lang="sv-SE" dirty="0"/>
              <a:t> </a:t>
            </a:r>
          </a:p>
          <a:p>
            <a:endParaRPr lang="sv-SE" dirty="0"/>
          </a:p>
          <a:p>
            <a:r>
              <a:rPr lang="sv-SE" dirty="0" err="1"/>
              <a:t>Glyn</a:t>
            </a:r>
            <a:r>
              <a:rPr lang="en-GB" dirty="0"/>
              <a:t>’s</a:t>
            </a:r>
            <a:r>
              <a:rPr lang="sv-SE" dirty="0"/>
              <a:t> sida på Research Gate</a:t>
            </a:r>
          </a:p>
          <a:p>
            <a:pPr lvl="1"/>
            <a:r>
              <a:rPr lang="sv-SE" dirty="0">
                <a:hlinkClick r:id="rId3"/>
              </a:rPr>
              <a:t>https://www.researchgate.net/project/LHC-hi-Lumi-orbit-corrector-5Tm-CCT</a:t>
            </a:r>
            <a:endParaRPr lang="sv-SE" dirty="0"/>
          </a:p>
          <a:p>
            <a:endParaRPr lang="sv-SE" dirty="0"/>
          </a:p>
          <a:p>
            <a:r>
              <a:rPr lang="sv-SE" dirty="0"/>
              <a:t>Föreläsning om prototyp MCBRD</a:t>
            </a:r>
          </a:p>
          <a:p>
            <a:pPr lvl="1"/>
            <a:r>
              <a:rPr lang="sv-SE" dirty="0">
                <a:hlinkClick r:id="rId4"/>
              </a:rPr>
              <a:t>https://indico.cern.ch/event/742082/contributions/3113840/attachments/1735646/2807203/HL-LHC-MCBRD-CCT-Oct-2018-GdR.pdf</a:t>
            </a:r>
            <a:r>
              <a:rPr lang="sv-SE" dirty="0"/>
              <a:t>  </a:t>
            </a:r>
          </a:p>
          <a:p>
            <a:r>
              <a:rPr lang="sv-SE" dirty="0"/>
              <a:t>Föreläsning </a:t>
            </a:r>
            <a:r>
              <a:rPr lang="sv-SE" dirty="0" err="1"/>
              <a:t>Glyn</a:t>
            </a:r>
            <a:r>
              <a:rPr lang="sv-SE" dirty="0"/>
              <a:t> från 2018</a:t>
            </a:r>
          </a:p>
          <a:p>
            <a:pPr lvl="1"/>
            <a:r>
              <a:rPr lang="en-US" u="sng" dirty="0">
                <a:hlinkClick r:id="rId5"/>
              </a:rPr>
              <a:t>https://indico.cern.ch/event/753441/contributions/3120760/attachments/1713901/2764233/CCT_12th_sep_18_g_kirby.pdf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43880-51A7-4B34-8998-48D50C32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5480F-9787-4610-ADCC-0E398705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C3406-F749-47BB-AF41-91D53F9AA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016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7F046-0E21-4EBF-84C7-6811B0F4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FB241-CF08-474B-B660-D64FC0A3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578DC-E841-4654-9442-CF3C97BD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14</a:t>
            </a:fld>
            <a:endParaRPr lang="sv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C39A42-81F3-401A-A8C8-72A1B008C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FAC6DB-85D4-4105-AF1E-8E0207B2571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sv-SE" dirty="0"/>
              <a:t>Supraledande kabel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54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80959A-BB42-4778-8096-82CCEE92F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Elektrisk modell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D5ED8A-8EF4-478A-9362-48DCA9EE2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Glyn</a:t>
            </a:r>
            <a:r>
              <a:rPr lang="sv-SE" dirty="0"/>
              <a:t> </a:t>
            </a:r>
            <a:r>
              <a:rPr lang="sv-SE" dirty="0" err="1"/>
              <a:t>Kirby</a:t>
            </a:r>
            <a:r>
              <a:rPr lang="sv-SE" dirty="0"/>
              <a:t>, CERN, har utvecklat ett modell för 400 A</a:t>
            </a:r>
          </a:p>
          <a:p>
            <a:pPr lvl="1"/>
            <a:r>
              <a:rPr lang="sv-SE" dirty="0"/>
              <a:t>vi behöver dock anpassa till 100 A </a:t>
            </a:r>
          </a:p>
          <a:p>
            <a:pPr lvl="1"/>
            <a:r>
              <a:rPr lang="sv-SE" dirty="0"/>
              <a:t>pga. CERN vill återanvända befintliga superledande strömledare i LHC (max 100 A)</a:t>
            </a:r>
          </a:p>
          <a:p>
            <a:endParaRPr lang="sv-SE" dirty="0"/>
          </a:p>
          <a:p>
            <a:r>
              <a:rPr lang="sv-SE" dirty="0"/>
              <a:t>Kevin arbetar på ett elektrisk modell</a:t>
            </a:r>
          </a:p>
          <a:p>
            <a:endParaRPr lang="sv-SE" dirty="0"/>
          </a:p>
          <a:p>
            <a:r>
              <a:rPr lang="sv-SE" b="1" dirty="0">
                <a:solidFill>
                  <a:srgbClr val="0000FF"/>
                </a:solidFill>
              </a:rPr>
              <a:t>Rund kabel pga. böjning under lindning</a:t>
            </a:r>
          </a:p>
          <a:p>
            <a:r>
              <a:rPr lang="sv-SE" dirty="0"/>
              <a:t>Ide från </a:t>
            </a:r>
            <a:r>
              <a:rPr lang="sv-SE" dirty="0" err="1"/>
              <a:t>Glyn</a:t>
            </a:r>
            <a:endParaRPr lang="sv-SE" dirty="0"/>
          </a:p>
          <a:p>
            <a:pPr lvl="1"/>
            <a:r>
              <a:rPr lang="sv-SE" dirty="0"/>
              <a:t>använd rep-kabel (nästa transparang)</a:t>
            </a:r>
          </a:p>
          <a:p>
            <a:pPr lvl="1"/>
            <a:r>
              <a:rPr lang="sv-SE" dirty="0"/>
              <a:t>100 A per tråd ökas till 400 A per kabel</a:t>
            </a:r>
          </a:p>
          <a:p>
            <a:pPr lvl="1"/>
            <a:r>
              <a:rPr lang="sv-SE" dirty="0"/>
              <a:t>men kräver en hel del elektriska kopplingar </a:t>
            </a:r>
            <a:r>
              <a:rPr lang="sv-SE" dirty="0">
                <a:sym typeface="Wingdings" panose="05000000000000000000" pitchFamily="2" charset="2"/>
              </a:rPr>
              <a:t></a:t>
            </a:r>
            <a:endParaRPr lang="sv-SE" dirty="0"/>
          </a:p>
          <a:p>
            <a:r>
              <a:rPr lang="sv-SE" dirty="0"/>
              <a:t>Alternativ</a:t>
            </a:r>
          </a:p>
          <a:p>
            <a:pPr lvl="1"/>
            <a:r>
              <a:rPr lang="sv-SE" dirty="0"/>
              <a:t>flera lagar, dvs. flera magnetspindel</a:t>
            </a:r>
          </a:p>
          <a:p>
            <a:pPr lvl="1"/>
            <a:r>
              <a:rPr lang="sv-SE" dirty="0"/>
              <a:t>men ökar komplexitet och förhållande </a:t>
            </a:r>
            <a:r>
              <a:rPr lang="sv-SE" dirty="0" err="1"/>
              <a:t>B</a:t>
            </a:r>
            <a:r>
              <a:rPr lang="sv-SE" baseline="-25000" dirty="0" err="1"/>
              <a:t>peak</a:t>
            </a:r>
            <a:r>
              <a:rPr lang="sv-SE" dirty="0"/>
              <a:t>/</a:t>
            </a:r>
            <a:r>
              <a:rPr lang="sv-SE" dirty="0" err="1"/>
              <a:t>B</a:t>
            </a:r>
            <a:r>
              <a:rPr lang="sv-SE" baseline="-25000" dirty="0" err="1"/>
              <a:t>central</a:t>
            </a:r>
            <a:r>
              <a:rPr lang="sv-SE" dirty="0"/>
              <a:t>, och kräver eventuell ändring av sned-vinkeln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3331D9-2F52-484A-9CF7-36E9365A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C593E-6972-4678-8021-44696F5A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FF7D9-1DDE-4B28-901B-3676AD5A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8910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80C8D6-F31C-4068-B14E-256B07B6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Ide om supraledande kabel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E7E25-8DD7-4111-9984-ECBA2573D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F67D33-701B-48FE-8529-7E09A95A8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3D537D-EE58-4D76-933F-A7E9AED7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16</a:t>
            </a:fld>
            <a:endParaRPr lang="sv-S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EBEB48-B800-4711-9BFF-B99C50DBAE77}"/>
              </a:ext>
            </a:extLst>
          </p:cNvPr>
          <p:cNvGrpSpPr/>
          <p:nvPr/>
        </p:nvGrpSpPr>
        <p:grpSpPr>
          <a:xfrm>
            <a:off x="6083590" y="1365583"/>
            <a:ext cx="3932903" cy="3793067"/>
            <a:chOff x="4037052" y="1532466"/>
            <a:chExt cx="3932903" cy="379306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7EC208-AC4A-434C-BF8C-0683F4AFE85A}"/>
                </a:ext>
              </a:extLst>
            </p:cNvPr>
            <p:cNvSpPr/>
            <p:nvPr/>
          </p:nvSpPr>
          <p:spPr bwMode="auto">
            <a:xfrm>
              <a:off x="4037052" y="1532466"/>
              <a:ext cx="3932903" cy="3793067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30451AF-25D1-4E2E-B10D-BA9E81D52A96}"/>
                </a:ext>
              </a:extLst>
            </p:cNvPr>
            <p:cNvGrpSpPr/>
            <p:nvPr/>
          </p:nvGrpSpPr>
          <p:grpSpPr>
            <a:xfrm>
              <a:off x="4065969" y="1644915"/>
              <a:ext cx="3888982" cy="3525042"/>
              <a:chOff x="4065969" y="1644915"/>
              <a:chExt cx="3888982" cy="352504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033B761-3909-4442-9B9C-CBE8C808D6EB}"/>
                  </a:ext>
                </a:extLst>
              </p:cNvPr>
              <p:cNvSpPr/>
              <p:nvPr/>
            </p:nvSpPr>
            <p:spPr bwMode="auto">
              <a:xfrm>
                <a:off x="4611392" y="1761599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890FE46-71C1-4FAD-9D10-FE228AA4DDB4}"/>
                  </a:ext>
                </a:extLst>
              </p:cNvPr>
              <p:cNvSpPr/>
              <p:nvPr/>
            </p:nvSpPr>
            <p:spPr bwMode="auto">
              <a:xfrm>
                <a:off x="5367298" y="2808025"/>
                <a:ext cx="1287558" cy="1241778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A36A47D-0BAE-4923-88FA-536E5925D89A}"/>
                  </a:ext>
                </a:extLst>
              </p:cNvPr>
              <p:cNvSpPr/>
              <p:nvPr/>
            </p:nvSpPr>
            <p:spPr bwMode="auto">
              <a:xfrm>
                <a:off x="6096000" y="3849511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C01AEAE-7ADA-4F11-9B1D-2CCE29CE1612}"/>
                  </a:ext>
                </a:extLst>
              </p:cNvPr>
              <p:cNvSpPr/>
              <p:nvPr/>
            </p:nvSpPr>
            <p:spPr bwMode="auto">
              <a:xfrm>
                <a:off x="6667393" y="2712773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81E5DA0-2014-4508-A73D-7287A67B785A}"/>
                  </a:ext>
                </a:extLst>
              </p:cNvPr>
              <p:cNvSpPr/>
              <p:nvPr/>
            </p:nvSpPr>
            <p:spPr bwMode="auto">
              <a:xfrm>
                <a:off x="5898950" y="1644915"/>
                <a:ext cx="1287558" cy="1241778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BF892F1-D189-43E8-9304-126C7BF54C06}"/>
                  </a:ext>
                </a:extLst>
              </p:cNvPr>
              <p:cNvSpPr/>
              <p:nvPr/>
            </p:nvSpPr>
            <p:spPr bwMode="auto">
              <a:xfrm>
                <a:off x="4795905" y="3928179"/>
                <a:ext cx="1287558" cy="1241778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FDDD14F-8483-47F5-AB0D-AF84B1B4FACF}"/>
                  </a:ext>
                </a:extLst>
              </p:cNvPr>
              <p:cNvSpPr/>
              <p:nvPr/>
            </p:nvSpPr>
            <p:spPr bwMode="auto">
              <a:xfrm>
                <a:off x="4065969" y="2892955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E686B87-9118-4BC7-BE02-63C85A2E394F}"/>
              </a:ext>
            </a:extLst>
          </p:cNvPr>
          <p:cNvSpPr/>
          <p:nvPr/>
        </p:nvSpPr>
        <p:spPr bwMode="auto">
          <a:xfrm>
            <a:off x="607153" y="1515813"/>
            <a:ext cx="1287558" cy="1241778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8025235-E854-4FE5-9EB5-7C258B029CB5}"/>
              </a:ext>
            </a:extLst>
          </p:cNvPr>
          <p:cNvSpPr/>
          <p:nvPr/>
        </p:nvSpPr>
        <p:spPr bwMode="auto">
          <a:xfrm>
            <a:off x="607153" y="3151928"/>
            <a:ext cx="1287558" cy="1241778"/>
          </a:xfrm>
          <a:prstGeom prst="ellips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D8F17A-2895-4B98-9FA1-CCE73B915C4D}"/>
              </a:ext>
            </a:extLst>
          </p:cNvPr>
          <p:cNvSpPr txBox="1"/>
          <p:nvPr/>
        </p:nvSpPr>
        <p:spPr>
          <a:xfrm>
            <a:off x="2402422" y="1536537"/>
            <a:ext cx="2795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3x koppartråd</a:t>
            </a:r>
          </a:p>
          <a:p>
            <a:r>
              <a:rPr lang="sv-SE" dirty="0"/>
              <a:t>0.3 mm Φ</a:t>
            </a:r>
          </a:p>
          <a:p>
            <a:r>
              <a:rPr lang="en-GB" dirty="0"/>
              <a:t>+ isolation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18E745-8CEF-449B-A1BC-B52696A69A37}"/>
              </a:ext>
            </a:extLst>
          </p:cNvPr>
          <p:cNvSpPr txBox="1"/>
          <p:nvPr/>
        </p:nvSpPr>
        <p:spPr>
          <a:xfrm>
            <a:off x="2389933" y="3170253"/>
            <a:ext cx="326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4x supraledandetråd</a:t>
            </a:r>
          </a:p>
          <a:p>
            <a:r>
              <a:rPr lang="sv-SE" dirty="0"/>
              <a:t>0.3 mm Φ</a:t>
            </a:r>
          </a:p>
          <a:p>
            <a:r>
              <a:rPr lang="sv-SE" dirty="0"/>
              <a:t>+ isolation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D5C6B9-A299-42D7-941F-2E98FE91280E}"/>
              </a:ext>
            </a:extLst>
          </p:cNvPr>
          <p:cNvCxnSpPr/>
          <p:nvPr/>
        </p:nvCxnSpPr>
        <p:spPr bwMode="auto">
          <a:xfrm>
            <a:off x="10309257" y="1365583"/>
            <a:ext cx="0" cy="39287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39A144F-9A7A-49F7-800A-7644E7B7B30C}"/>
              </a:ext>
            </a:extLst>
          </p:cNvPr>
          <p:cNvSpPr txBox="1"/>
          <p:nvPr/>
        </p:nvSpPr>
        <p:spPr>
          <a:xfrm>
            <a:off x="10452297" y="2991242"/>
            <a:ext cx="118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 mm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35C919-FBE7-4827-A064-CEA2D5E47666}"/>
              </a:ext>
            </a:extLst>
          </p:cNvPr>
          <p:cNvGrpSpPr/>
          <p:nvPr/>
        </p:nvGrpSpPr>
        <p:grpSpPr>
          <a:xfrm>
            <a:off x="598321" y="4730450"/>
            <a:ext cx="1296390" cy="1250296"/>
            <a:chOff x="4037052" y="1532466"/>
            <a:chExt cx="3932903" cy="379306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BBE646F-E110-49CD-9D22-BF2107A62F27}"/>
                </a:ext>
              </a:extLst>
            </p:cNvPr>
            <p:cNvSpPr/>
            <p:nvPr/>
          </p:nvSpPr>
          <p:spPr bwMode="auto">
            <a:xfrm>
              <a:off x="4037052" y="1532466"/>
              <a:ext cx="3932903" cy="3793067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B251C5A-BE45-4A55-8607-EA6516BAA124}"/>
                </a:ext>
              </a:extLst>
            </p:cNvPr>
            <p:cNvGrpSpPr/>
            <p:nvPr/>
          </p:nvGrpSpPr>
          <p:grpSpPr>
            <a:xfrm>
              <a:off x="4065969" y="1644915"/>
              <a:ext cx="3888982" cy="3525042"/>
              <a:chOff x="4065969" y="1644915"/>
              <a:chExt cx="3888982" cy="3525042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62914A8-A5BF-41B1-B25A-CF7635959E94}"/>
                  </a:ext>
                </a:extLst>
              </p:cNvPr>
              <p:cNvSpPr/>
              <p:nvPr/>
            </p:nvSpPr>
            <p:spPr bwMode="auto">
              <a:xfrm>
                <a:off x="4611392" y="1761599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45A001F-00F1-4228-BA26-77D8DD2331DC}"/>
                  </a:ext>
                </a:extLst>
              </p:cNvPr>
              <p:cNvSpPr/>
              <p:nvPr/>
            </p:nvSpPr>
            <p:spPr bwMode="auto">
              <a:xfrm>
                <a:off x="5367298" y="2808025"/>
                <a:ext cx="1287558" cy="1241778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31951A2-D569-4334-BC3C-05E5D4E24341}"/>
                  </a:ext>
                </a:extLst>
              </p:cNvPr>
              <p:cNvSpPr/>
              <p:nvPr/>
            </p:nvSpPr>
            <p:spPr bwMode="auto">
              <a:xfrm>
                <a:off x="6096000" y="3849511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25D596B-3760-4E6B-A92D-D6DF7A87BEF5}"/>
                  </a:ext>
                </a:extLst>
              </p:cNvPr>
              <p:cNvSpPr/>
              <p:nvPr/>
            </p:nvSpPr>
            <p:spPr bwMode="auto">
              <a:xfrm>
                <a:off x="6667393" y="2712773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E36B7DF-50C8-41EB-84EB-3EE189C5D73F}"/>
                  </a:ext>
                </a:extLst>
              </p:cNvPr>
              <p:cNvSpPr/>
              <p:nvPr/>
            </p:nvSpPr>
            <p:spPr bwMode="auto">
              <a:xfrm>
                <a:off x="5898950" y="1644915"/>
                <a:ext cx="1287558" cy="1241778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6268A31-FE4A-4B8F-BA6F-79A5193AC4C3}"/>
                  </a:ext>
                </a:extLst>
              </p:cNvPr>
              <p:cNvSpPr/>
              <p:nvPr/>
            </p:nvSpPr>
            <p:spPr bwMode="auto">
              <a:xfrm>
                <a:off x="4795905" y="3928179"/>
                <a:ext cx="1287558" cy="1241778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9C0BA68-2A4B-49E2-9346-3AB43739BB7F}"/>
                  </a:ext>
                </a:extLst>
              </p:cNvPr>
              <p:cNvSpPr/>
              <p:nvPr/>
            </p:nvSpPr>
            <p:spPr bwMode="auto">
              <a:xfrm>
                <a:off x="4065969" y="2892955"/>
                <a:ext cx="1287558" cy="1241778"/>
              </a:xfrm>
              <a:prstGeom prst="ellips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D6715D8-EAB9-45AA-873E-C19D6A974D86}"/>
              </a:ext>
            </a:extLst>
          </p:cNvPr>
          <p:cNvSpPr txBox="1"/>
          <p:nvPr/>
        </p:nvSpPr>
        <p:spPr>
          <a:xfrm>
            <a:off x="2319124" y="4811903"/>
            <a:ext cx="596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rep kabel</a:t>
            </a:r>
          </a:p>
          <a:p>
            <a:r>
              <a:rPr lang="sv-SE" dirty="0"/>
              <a:t>1 mm Φ </a:t>
            </a:r>
          </a:p>
          <a:p>
            <a:r>
              <a:rPr lang="sv-SE" dirty="0"/>
              <a:t>ej isolerad (inter-rep </a:t>
            </a:r>
            <a:r>
              <a:rPr lang="sv-SE" dirty="0" err="1"/>
              <a:t>quench</a:t>
            </a:r>
            <a:r>
              <a:rPr lang="sv-SE" dirty="0"/>
              <a:t> fortplantning)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1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C5A8FA-F40D-4506-BA38-D55B3C98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Problem / frågor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1C67CD-4700-40C7-A0B0-BD13451C1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err="1">
                <a:solidFill>
                  <a:srgbClr val="0000FF"/>
                </a:solidFill>
              </a:rPr>
              <a:t>quench</a:t>
            </a:r>
            <a:r>
              <a:rPr lang="sv-SE" b="1" dirty="0">
                <a:solidFill>
                  <a:srgbClr val="0000FF"/>
                </a:solidFill>
              </a:rPr>
              <a:t> skydd</a:t>
            </a:r>
          </a:p>
          <a:p>
            <a:pPr lvl="1"/>
            <a:r>
              <a:rPr lang="sv-SE" dirty="0"/>
              <a:t>passiv </a:t>
            </a:r>
            <a:r>
              <a:rPr lang="en-GB" dirty="0"/>
              <a:t>= </a:t>
            </a:r>
            <a:r>
              <a:rPr lang="sv-SE" dirty="0" err="1"/>
              <a:t>self</a:t>
            </a:r>
            <a:r>
              <a:rPr lang="sv-SE" dirty="0"/>
              <a:t> </a:t>
            </a:r>
            <a:r>
              <a:rPr lang="sv-SE" dirty="0" err="1"/>
              <a:t>protecting</a:t>
            </a:r>
            <a:endParaRPr lang="sv-SE" dirty="0"/>
          </a:p>
          <a:p>
            <a:pPr lvl="1"/>
            <a:r>
              <a:rPr lang="sv-SE" dirty="0"/>
              <a:t>detta kan </a:t>
            </a:r>
            <a:r>
              <a:rPr lang="sv-SE" dirty="0" err="1"/>
              <a:t>goras</a:t>
            </a:r>
            <a:r>
              <a:rPr lang="sv-SE" dirty="0"/>
              <a:t> via </a:t>
            </a:r>
            <a:r>
              <a:rPr lang="sv-SE" dirty="0" err="1"/>
              <a:t>quench</a:t>
            </a:r>
            <a:r>
              <a:rPr lang="sv-SE" dirty="0"/>
              <a:t>-back </a:t>
            </a:r>
            <a:r>
              <a:rPr lang="sv-SE" dirty="0" err="1"/>
              <a:t>heating</a:t>
            </a:r>
            <a:r>
              <a:rPr lang="sv-SE" dirty="0"/>
              <a:t> av aluminium magnetspindel,</a:t>
            </a:r>
          </a:p>
          <a:p>
            <a:pPr lvl="1"/>
            <a:r>
              <a:rPr lang="sv-SE" dirty="0"/>
              <a:t>eller med kall diod och motstånd på 2K</a:t>
            </a:r>
          </a:p>
          <a:p>
            <a:r>
              <a:rPr lang="sv-SE" dirty="0"/>
              <a:t>krävs att göra </a:t>
            </a:r>
            <a:r>
              <a:rPr lang="sv-SE" dirty="0" err="1"/>
              <a:t>quench</a:t>
            </a:r>
            <a:r>
              <a:rPr lang="sv-SE" dirty="0"/>
              <a:t> beräkning</a:t>
            </a:r>
          </a:p>
          <a:p>
            <a:pPr lvl="1"/>
            <a:r>
              <a:rPr lang="sv-SE" dirty="0"/>
              <a:t>UU har fåt tillgång till CERNs mjukvara</a:t>
            </a:r>
          </a:p>
          <a:p>
            <a:endParaRPr lang="sv-SE" dirty="0"/>
          </a:p>
          <a:p>
            <a:r>
              <a:rPr lang="sv-SE" b="1" dirty="0">
                <a:solidFill>
                  <a:srgbClr val="0000FF"/>
                </a:solidFill>
              </a:rPr>
              <a:t>lödning av supraledande tråd </a:t>
            </a:r>
          </a:p>
          <a:p>
            <a:pPr lvl="1"/>
            <a:r>
              <a:rPr lang="sv-SE" dirty="0"/>
              <a:t>kan blir många !</a:t>
            </a:r>
          </a:p>
          <a:p>
            <a:endParaRPr lang="sv-S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8CC08-C905-4E28-8339-5400E1367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F403E-D765-418E-A3B9-ACD33D344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4482B-3D2C-489F-993A-6EF34B87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8E2B62-F75A-4676-BFA6-6A006EF0F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2" t="31425" r="28706" b="13816"/>
          <a:stretch/>
        </p:blipFill>
        <p:spPr>
          <a:xfrm rot="5400000">
            <a:off x="7368840" y="1945941"/>
            <a:ext cx="5453592" cy="352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96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E3200A-87F0-41C5-851A-A3EE871C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BFB645-48A3-4488-A25E-C5F021F1C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13377-E87B-4573-B53B-CF6D3ED18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18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B1617-D332-4523-B76F-DAA548C68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36327A-DD7B-4742-8451-5E5C097A0ED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sv-SE" dirty="0"/>
              <a:t>magnetspindel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85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AD2C9B7-FD95-400C-AD42-B07F7883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Aluminium magnetspindel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46BC99-74C6-4743-A49A-AE59D56C1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A6082-T6</a:t>
            </a:r>
          </a:p>
          <a:p>
            <a:pPr lvl="1"/>
            <a:r>
              <a:rPr lang="sv-SE" dirty="0" err="1"/>
              <a:t>yield</a:t>
            </a:r>
            <a:r>
              <a:rPr lang="sv-SE" dirty="0"/>
              <a:t> </a:t>
            </a:r>
            <a:r>
              <a:rPr lang="sv-SE" dirty="0" err="1"/>
              <a:t>strength</a:t>
            </a:r>
            <a:r>
              <a:rPr lang="sv-SE" dirty="0"/>
              <a:t> 400 </a:t>
            </a:r>
            <a:r>
              <a:rPr lang="sv-SE" dirty="0" err="1"/>
              <a:t>MPa</a:t>
            </a:r>
            <a:endParaRPr lang="sv-SE" dirty="0"/>
          </a:p>
          <a:p>
            <a:pPr lvl="1"/>
            <a:r>
              <a:rPr lang="sv-SE" dirty="0" err="1"/>
              <a:t>operate</a:t>
            </a:r>
            <a:r>
              <a:rPr lang="sv-SE" dirty="0"/>
              <a:t> </a:t>
            </a:r>
            <a:r>
              <a:rPr lang="sv-SE" dirty="0" err="1"/>
              <a:t>below</a:t>
            </a:r>
            <a:r>
              <a:rPr lang="sv-SE" dirty="0"/>
              <a:t> 120 </a:t>
            </a:r>
            <a:r>
              <a:rPr lang="sv-SE" dirty="0" err="1"/>
              <a:t>MPa</a:t>
            </a:r>
            <a:endParaRPr lang="sv-SE" dirty="0"/>
          </a:p>
          <a:p>
            <a:pPr lvl="1"/>
            <a:r>
              <a:rPr lang="sv-SE" dirty="0" err="1"/>
              <a:t>high</a:t>
            </a:r>
            <a:r>
              <a:rPr lang="sv-SE" dirty="0"/>
              <a:t> RRR (</a:t>
            </a:r>
            <a:r>
              <a:rPr lang="sv-SE" dirty="0" err="1"/>
              <a:t>quench</a:t>
            </a:r>
            <a:r>
              <a:rPr lang="sv-SE" dirty="0"/>
              <a:t> skydd)</a:t>
            </a:r>
          </a:p>
          <a:p>
            <a:r>
              <a:rPr lang="sv-SE" dirty="0"/>
              <a:t>anodisera</a:t>
            </a:r>
          </a:p>
          <a:p>
            <a:pPr lvl="1"/>
            <a:r>
              <a:rPr lang="sv-SE" dirty="0"/>
              <a:t>ändrar elektrisk motstånd</a:t>
            </a:r>
          </a:p>
          <a:p>
            <a:pPr lvl="2"/>
            <a:r>
              <a:rPr lang="sv-SE" dirty="0"/>
              <a:t>ger extra isolation för kabeln</a:t>
            </a:r>
          </a:p>
          <a:p>
            <a:pPr lvl="1"/>
            <a:r>
              <a:rPr lang="sv-SE" dirty="0"/>
              <a:t>hjälper anknytning av </a:t>
            </a:r>
            <a:r>
              <a:rPr lang="sv-SE" dirty="0" err="1"/>
              <a:t>epoxy</a:t>
            </a:r>
            <a:r>
              <a:rPr lang="sv-SE" dirty="0"/>
              <a:t> </a:t>
            </a:r>
            <a:r>
              <a:rPr lang="sv-SE" dirty="0" err="1"/>
              <a:t>resin</a:t>
            </a:r>
            <a:endParaRPr lang="sv-SE" dirty="0"/>
          </a:p>
          <a:p>
            <a:pPr lvl="1"/>
            <a:r>
              <a:rPr lang="sv-SE" dirty="0"/>
              <a:t>för 50cm modell magnet</a:t>
            </a:r>
          </a:p>
          <a:p>
            <a:pPr lvl="2"/>
            <a:r>
              <a:rPr lang="sv-SE" dirty="0"/>
              <a:t>40 µm tjock</a:t>
            </a:r>
          </a:p>
          <a:p>
            <a:endParaRPr lang="sv-SE" dirty="0"/>
          </a:p>
          <a:p>
            <a:r>
              <a:rPr lang="sv-SE" b="1" dirty="0">
                <a:solidFill>
                  <a:srgbClr val="0000FF"/>
                </a:solidFill>
              </a:rPr>
              <a:t>3 olika spindel</a:t>
            </a:r>
          </a:p>
          <a:p>
            <a:pPr lvl="1"/>
            <a:r>
              <a:rPr lang="sv-SE" dirty="0"/>
              <a:t>2 med spår och 1 yttre stöd-spindel</a:t>
            </a:r>
          </a:p>
          <a:p>
            <a:pPr lvl="1"/>
            <a:r>
              <a:rPr lang="sv-SE" dirty="0"/>
              <a:t>3D step modell transfer från CAD till CNC</a:t>
            </a:r>
          </a:p>
          <a:p>
            <a:r>
              <a:rPr lang="sv-SE" b="1" dirty="0">
                <a:solidFill>
                  <a:srgbClr val="0000FF"/>
                </a:solidFill>
              </a:rPr>
              <a:t>viktig med dimension kontroll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B30041-DBC9-4123-A447-EB9F6E65D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B2AC08-9B46-4311-8499-B0E614B1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D6AD1-6837-4683-85A3-FC468E39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19</a:t>
            </a:fld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6677E-C2F1-4C1B-AC3E-639AF12833E5}"/>
              </a:ext>
            </a:extLst>
          </p:cNvPr>
          <p:cNvSpPr txBox="1"/>
          <p:nvPr/>
        </p:nvSpPr>
        <p:spPr>
          <a:xfrm>
            <a:off x="7856071" y="5700268"/>
            <a:ext cx="39612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FF0000"/>
                </a:solidFill>
              </a:rPr>
              <a:t>bilder 50cm CCT modell</a:t>
            </a:r>
          </a:p>
          <a:p>
            <a:pPr algn="ctr"/>
            <a:r>
              <a:rPr lang="sv-SE" b="1" dirty="0">
                <a:solidFill>
                  <a:srgbClr val="FF0000"/>
                </a:solidFill>
              </a:rPr>
              <a:t>Scanditronix 2018/19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D83B79-1C34-4FA0-A979-C3E4B1CA69C9}"/>
              </a:ext>
            </a:extLst>
          </p:cNvPr>
          <p:cNvGrpSpPr/>
          <p:nvPr/>
        </p:nvGrpSpPr>
        <p:grpSpPr>
          <a:xfrm>
            <a:off x="4338951" y="1093141"/>
            <a:ext cx="3585796" cy="2658688"/>
            <a:chOff x="319681" y="3697662"/>
            <a:chExt cx="3585796" cy="26586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3FC29E-9310-47B8-B275-79DB59DF5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681" y="3697662"/>
              <a:ext cx="3585796" cy="265868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03C2EF-1601-432D-BB7E-E8C3293B8768}"/>
                </a:ext>
              </a:extLst>
            </p:cNvPr>
            <p:cNvSpPr/>
            <p:nvPr/>
          </p:nvSpPr>
          <p:spPr>
            <a:xfrm>
              <a:off x="696818" y="3756898"/>
              <a:ext cx="3065421" cy="1417326"/>
            </a:xfrm>
            <a:prstGeom prst="rect">
              <a:avLst/>
            </a:prstGeom>
            <a:solidFill>
              <a:srgbClr val="00B050">
                <a:alpha val="1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FF3D4A-8E92-4DFE-B9EE-E5573DF65C22}"/>
                </a:ext>
              </a:extLst>
            </p:cNvPr>
            <p:cNvSpPr txBox="1"/>
            <p:nvPr/>
          </p:nvSpPr>
          <p:spPr>
            <a:xfrm>
              <a:off x="1977592" y="4193211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Ratio &gt; 1.5</a:t>
              </a:r>
              <a:endParaRPr lang="en-GB" sz="18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819940-01C6-450A-9B2D-69E76B12219E}"/>
                </a:ext>
              </a:extLst>
            </p:cNvPr>
            <p:cNvSpPr txBox="1"/>
            <p:nvPr/>
          </p:nvSpPr>
          <p:spPr>
            <a:xfrm>
              <a:off x="823653" y="3902851"/>
              <a:ext cx="1473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AL 6082-T6</a:t>
              </a:r>
              <a:endParaRPr lang="en-GB" sz="1800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68FCC3A-A60D-4C97-AA8B-97260D035E51}"/>
                </a:ext>
              </a:extLst>
            </p:cNvPr>
            <p:cNvCxnSpPr/>
            <p:nvPr/>
          </p:nvCxnSpPr>
          <p:spPr>
            <a:xfrm>
              <a:off x="1701361" y="4193211"/>
              <a:ext cx="186313" cy="885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A631119-6C01-4FBE-BA64-0B83CBB7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071" y="2709821"/>
            <a:ext cx="3961280" cy="297096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5658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C291C-73E0-4D4E-86E4-D590AE05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Bakgrund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3F4EB-6989-4703-BFA1-A2884B8CC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>
                <a:solidFill>
                  <a:srgbClr val="0000FF"/>
                </a:solidFill>
              </a:rPr>
              <a:t>Uppgradering LHC acceleratorn vid CERN</a:t>
            </a:r>
            <a:r>
              <a:rPr lang="sv-SE" dirty="0"/>
              <a:t>:</a:t>
            </a:r>
          </a:p>
          <a:p>
            <a:pPr lvl="1"/>
            <a:r>
              <a:rPr lang="sv-SE" dirty="0"/>
              <a:t>2014: CERN och UU börjar diskussion om samarbete kring magnet test</a:t>
            </a:r>
          </a:p>
          <a:p>
            <a:pPr lvl="1"/>
            <a:r>
              <a:rPr lang="sv-SE" dirty="0"/>
              <a:t>2017: diskussion för att ersätta flera små dipol magneter (MCBC och MCBY </a:t>
            </a:r>
            <a:r>
              <a:rPr lang="sv-SE" dirty="0" err="1"/>
              <a:t>orbit</a:t>
            </a:r>
            <a:r>
              <a:rPr lang="sv-SE" dirty="0"/>
              <a:t> </a:t>
            </a:r>
            <a:r>
              <a:rPr lang="sv-SE" dirty="0" err="1"/>
              <a:t>corrector</a:t>
            </a:r>
            <a:r>
              <a:rPr lang="sv-SE" dirty="0"/>
              <a:t>)</a:t>
            </a:r>
          </a:p>
          <a:p>
            <a:pPr lvl="2"/>
            <a:r>
              <a:rPr lang="sv-SE" dirty="0"/>
              <a:t>inget stöd från Vetenskapsrådet</a:t>
            </a:r>
          </a:p>
          <a:p>
            <a:pPr lvl="2"/>
            <a:r>
              <a:rPr lang="sv-SE" dirty="0"/>
              <a:t>Kina erbjuder sig att bygga alla magnet på egen kostnad</a:t>
            </a:r>
          </a:p>
          <a:p>
            <a:endParaRPr lang="sv-SE" b="1" dirty="0">
              <a:solidFill>
                <a:srgbClr val="0000FF"/>
              </a:solidFill>
            </a:endParaRPr>
          </a:p>
          <a:p>
            <a:r>
              <a:rPr lang="sv-SE" b="1" dirty="0">
                <a:solidFill>
                  <a:srgbClr val="0000FF"/>
                </a:solidFill>
              </a:rPr>
              <a:t>CCT magnet</a:t>
            </a:r>
          </a:p>
          <a:p>
            <a:pPr lvl="1"/>
            <a:r>
              <a:rPr lang="sv-SE" dirty="0"/>
              <a:t>2017: diskussion med magnet expert </a:t>
            </a:r>
            <a:r>
              <a:rPr lang="sv-SE" dirty="0" err="1"/>
              <a:t>Glyn</a:t>
            </a:r>
            <a:r>
              <a:rPr lang="sv-SE" dirty="0"/>
              <a:t> </a:t>
            </a:r>
            <a:r>
              <a:rPr lang="sv-SE" dirty="0" err="1"/>
              <a:t>Kirby</a:t>
            </a:r>
            <a:r>
              <a:rPr lang="sv-SE" dirty="0"/>
              <a:t> på CERN om ide att bygga CCT modell</a:t>
            </a:r>
          </a:p>
          <a:p>
            <a:pPr lvl="1"/>
            <a:r>
              <a:rPr lang="sv-SE" dirty="0"/>
              <a:t>2018: </a:t>
            </a:r>
            <a:r>
              <a:rPr lang="sv-SE" dirty="0" err="1"/>
              <a:t>Vinnova</a:t>
            </a:r>
            <a:r>
              <a:rPr lang="sv-SE" dirty="0"/>
              <a:t> stöder Scanditronix att bygga en 50 cm modell magnet</a:t>
            </a:r>
          </a:p>
          <a:p>
            <a:pPr lvl="2"/>
            <a:r>
              <a:rPr lang="sv-SE" dirty="0"/>
              <a:t>magneten byggs under 2018 – 2019</a:t>
            </a:r>
          </a:p>
          <a:p>
            <a:pPr lvl="2"/>
            <a:r>
              <a:rPr lang="sv-SE" dirty="0" err="1"/>
              <a:t>vänter</a:t>
            </a:r>
            <a:r>
              <a:rPr lang="sv-SE" dirty="0"/>
              <a:t> hos CERN för montering i järn ok och test i Uppsala</a:t>
            </a:r>
          </a:p>
          <a:p>
            <a:pPr lvl="1"/>
            <a:r>
              <a:rPr lang="sv-SE" dirty="0"/>
              <a:t>2019: UU får kontakt med regionen och Tillväxtverket om utvecklingsstöd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8C0D8-852D-4839-9954-8857BF0D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450DC-BA6C-4AF0-A619-A74E1B4AF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E48B5-8D59-408D-B24D-081B76E9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8694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E76A97-16D4-4CF7-AA14-9B4570B1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Spår för 10-12 lindningar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5FA00D3-19F3-4976-A3BA-2DB4E877E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Erfarenhet </a:t>
            </a:r>
            <a:r>
              <a:rPr lang="sv-SE" dirty="0" err="1"/>
              <a:t>Glyn</a:t>
            </a:r>
            <a:endParaRPr lang="sv-SE" dirty="0"/>
          </a:p>
          <a:p>
            <a:pPr lvl="1"/>
            <a:r>
              <a:rPr lang="sv-SE" dirty="0"/>
              <a:t>spår max. 5 djup x 1 bred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879EB1-E864-41D3-B0B8-A0AAA863A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E1629E-55FC-4B74-9992-7281E1DD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8B50E-2819-4C85-B236-DD63C6EB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20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0448B5-6463-4215-9FCE-3CA7ADA9A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630" y="793379"/>
            <a:ext cx="2809279" cy="11166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B2C7B8-47E0-4DD7-BF7F-E3DA055EF0AB}"/>
              </a:ext>
            </a:extLst>
          </p:cNvPr>
          <p:cNvSpPr txBox="1"/>
          <p:nvPr/>
        </p:nvSpPr>
        <p:spPr>
          <a:xfrm>
            <a:off x="4094629" y="1910017"/>
            <a:ext cx="2809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MCBRD proto: 10 wires in series</a:t>
            </a:r>
            <a:endParaRPr lang="en-US" sz="1400" dirty="0"/>
          </a:p>
        </p:txBody>
      </p:sp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0F328E79-AAD3-4C8E-BDC3-F2501A0A8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03910" y="981075"/>
            <a:ext cx="4953656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5C70227F-1656-4479-8C84-5B4B147DA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4432" y="2197352"/>
            <a:ext cx="5344679" cy="425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293317-5D45-4D28-B962-4E1458295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111" y="2405490"/>
            <a:ext cx="1503833" cy="33701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99C815-7DFF-4217-A932-78500A006959}"/>
              </a:ext>
            </a:extLst>
          </p:cNvPr>
          <p:cNvSpPr txBox="1"/>
          <p:nvPr/>
        </p:nvSpPr>
        <p:spPr>
          <a:xfrm>
            <a:off x="5771555" y="5555275"/>
            <a:ext cx="1313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>
                <a:solidFill>
                  <a:srgbClr val="FF0000"/>
                </a:solidFill>
              </a:rPr>
              <a:t>more</a:t>
            </a:r>
            <a:r>
              <a:rPr lang="sv-SE" sz="1600" dirty="0">
                <a:solidFill>
                  <a:srgbClr val="FF0000"/>
                </a:solidFill>
              </a:rPr>
              <a:t> </a:t>
            </a:r>
            <a:r>
              <a:rPr lang="sv-SE" sz="1600" dirty="0" err="1">
                <a:solidFill>
                  <a:srgbClr val="FF0000"/>
                </a:solidFill>
              </a:rPr>
              <a:t>stable</a:t>
            </a:r>
            <a:r>
              <a:rPr lang="sv-SE" sz="1600" dirty="0">
                <a:solidFill>
                  <a:srgbClr val="FF0000"/>
                </a:solidFill>
              </a:rPr>
              <a:t> stack for operation!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77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A21148-0DAF-434D-8F32-2AC13C797D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4"/>
          <a:stretch/>
        </p:blipFill>
        <p:spPr>
          <a:xfrm>
            <a:off x="8868344" y="3599422"/>
            <a:ext cx="3060052" cy="267155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3F2B2A-0D15-4AB8-B2C2-46C16994F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Tillverknings spår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5250A-3FF4-4257-959B-4F4C343F3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Botten och toppen av barriären har inte samma bred</a:t>
            </a:r>
          </a:p>
          <a:p>
            <a:pPr lvl="1"/>
            <a:r>
              <a:rPr lang="sv-SE" dirty="0" err="1"/>
              <a:t>Glyns</a:t>
            </a:r>
            <a:r>
              <a:rPr lang="sv-SE" dirty="0"/>
              <a:t> erfarenhet minst 0.3 mm bred i botten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C13B6-DB43-4C55-966D-3003C598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76F89-F531-4460-A5DE-C71454A3F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52CEB-9067-463C-A7FA-64C533B01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21</a:t>
            </a:fld>
            <a:endParaRPr lang="sv-SE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877E4ED-99F0-4D6E-B887-1AE3E7842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63725" y="1652962"/>
            <a:ext cx="4723831" cy="35071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A748532-84BF-49E3-9FAA-F15981087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1099" y="2935234"/>
            <a:ext cx="4301126" cy="32283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6424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740CB-6FE6-4AEF-B389-A1743E08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Del av produktsritning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52355-0884-4E2C-91AD-11D0B566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48143-DF1F-48F2-98E2-B2628969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A2937-F578-41B2-90DF-1DB39773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22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A6B3FA-D09E-4E7C-B6ED-5192D5F3E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4" y="874972"/>
            <a:ext cx="9786248" cy="4690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D9B5DE-B419-4060-80A9-73CCC6479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456" y="4673601"/>
            <a:ext cx="3216253" cy="19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8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8DA10-6C1E-4851-A68F-AAF3E0180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AD047-46BF-4685-A4CC-2606CDF3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186012-13D4-4E7C-84B9-77AC7651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613E4-C49F-4727-A7BA-0A90FCA5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6CD5B5-8258-420F-BBC5-10A07B101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33" y="57519"/>
            <a:ext cx="6003177" cy="6648081"/>
          </a:xfrm>
          <a:prstGeom prst="rect">
            <a:avLst/>
          </a:prstGeo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A487A743-5B20-4777-BF6A-6FE302E20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09" y="994617"/>
            <a:ext cx="3027082" cy="5410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65FED4-8B0D-48C4-9F2A-2178EA4E3CE1}"/>
              </a:ext>
            </a:extLst>
          </p:cNvPr>
          <p:cNvSpPr txBox="1"/>
          <p:nvPr/>
        </p:nvSpPr>
        <p:spPr>
          <a:xfrm>
            <a:off x="8229807" y="1111293"/>
            <a:ext cx="1929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Remove sharp edges before anodization</a:t>
            </a:r>
            <a:endParaRPr lang="en-GB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FE7B0C-2654-40B7-8A9A-9CAD0C11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A7797A-18AF-4658-8E84-3856901D1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5D23D-18C5-4B9E-87E4-2BAC16DB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24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3A7D85-9E79-40CE-A023-3211222EE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A5954F-F28F-4625-9F0A-895037AED8C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sv-SE" dirty="0"/>
              <a:t>järn 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392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AAB3DE-ED66-451B-A5FA-EA7102D2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</a:t>
            </a:r>
            <a:r>
              <a:rPr lang="sv-SE" dirty="0" err="1"/>
              <a:t>ärn</a:t>
            </a:r>
            <a:r>
              <a:rPr lang="sv-SE" dirty="0"/>
              <a:t> ok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E4929F-06E0-4643-B95A-9E89574B3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austenitic</a:t>
            </a:r>
            <a:r>
              <a:rPr lang="sv-SE" dirty="0"/>
              <a:t> </a:t>
            </a:r>
            <a:r>
              <a:rPr lang="sv-SE" dirty="0" err="1"/>
              <a:t>stainless</a:t>
            </a:r>
            <a:r>
              <a:rPr lang="sv-SE" dirty="0"/>
              <a:t> </a:t>
            </a:r>
            <a:r>
              <a:rPr lang="sv-SE" dirty="0" err="1"/>
              <a:t>steel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t.ex. Sandvik</a:t>
            </a:r>
          </a:p>
          <a:p>
            <a:pPr lvl="2"/>
            <a:r>
              <a:rPr lang="sv-SE" dirty="0"/>
              <a:t>har levererad till CERN 350 mm bred, 3 mm tjock</a:t>
            </a:r>
          </a:p>
          <a:p>
            <a:endParaRPr lang="sv-SE" dirty="0"/>
          </a:p>
          <a:p>
            <a:r>
              <a:rPr lang="sv-SE" dirty="0"/>
              <a:t>tjocklek mellan 1 och 6 mm</a:t>
            </a:r>
          </a:p>
          <a:p>
            <a:pPr lvl="1"/>
            <a:r>
              <a:rPr lang="sv-SE" dirty="0"/>
              <a:t>tjockare gör det lättare att montera oket pga. färre laminat</a:t>
            </a:r>
          </a:p>
          <a:p>
            <a:pPr lvl="1"/>
            <a:r>
              <a:rPr lang="sv-SE" dirty="0"/>
              <a:t>MCBRD använder t.ex. 5,8 mm</a:t>
            </a:r>
          </a:p>
          <a:p>
            <a:endParaRPr lang="sv-SE" dirty="0"/>
          </a:p>
          <a:p>
            <a:r>
              <a:rPr lang="sv-SE" dirty="0"/>
              <a:t>förhoppningsvis kan vi få stål från CERN</a:t>
            </a:r>
          </a:p>
          <a:p>
            <a:pPr lvl="1"/>
            <a:r>
              <a:rPr lang="sv-SE" dirty="0"/>
              <a:t>diskussion pågår</a:t>
            </a:r>
          </a:p>
          <a:p>
            <a:pPr lvl="2"/>
            <a:r>
              <a:rPr lang="sv-SE" dirty="0"/>
              <a:t>950mm X 2000mm X 1.5mm    ACIER MAGNETIQUE COCKERILL</a:t>
            </a:r>
          </a:p>
          <a:p>
            <a:pPr lvl="1"/>
            <a:r>
              <a:rPr lang="sv-SE" dirty="0" err="1"/>
              <a:t>evt</a:t>
            </a:r>
            <a:r>
              <a:rPr lang="sv-SE" dirty="0"/>
              <a:t>. köpa in för test lamineringar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9BC64-3262-45D0-8B8A-113D4B29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BDC20E-BDA0-46DD-AD55-E49EEBED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21595-5423-4296-9E21-EB1F80E7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7315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4F5BA0-0B7E-43BA-BC99-ADE7E2F8B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MCBRC j</a:t>
            </a:r>
            <a:r>
              <a:rPr lang="sv-SE" dirty="0" err="1"/>
              <a:t>ärn</a:t>
            </a:r>
            <a:r>
              <a:rPr lang="sv-SE" dirty="0"/>
              <a:t> ok (105mm öppning, 2m lång)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20F903-B978-4A63-8E80-00429F7C9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A1BD55-F4FF-40EC-AC77-4A04EB7A9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D0C5A-33A9-4865-A78A-6ED7FE855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26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2516AA-A1BA-4A1B-AE06-601D167DA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302" y="1038496"/>
            <a:ext cx="9394265" cy="5270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AC9070-F212-49AA-B256-74C67B1E4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1038495"/>
            <a:ext cx="2117587" cy="177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67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9509-9E71-486B-98C9-0E4BA9AD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8F71A8-B549-4CAB-A83E-720272D4A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5D695-03EE-4812-B34C-598FDBC3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7B46F-5661-462E-A8DE-FE72CEAF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27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3194D8-9950-4C9A-B658-6C0015B57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95" y="0"/>
            <a:ext cx="967381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D551D0-872C-42E7-BABB-4A51E4D1178D}"/>
              </a:ext>
            </a:extLst>
          </p:cNvPr>
          <p:cNvSpPr txBox="1"/>
          <p:nvPr/>
        </p:nvSpPr>
        <p:spPr>
          <a:xfrm>
            <a:off x="4171950" y="5202793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dirty="0">
                <a:solidFill>
                  <a:srgbClr val="FF0000"/>
                </a:solidFill>
              </a:rPr>
              <a:t>1...5.8±0.15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BF8E98-B0B0-4735-B925-6EABC865A9A0}"/>
              </a:ext>
            </a:extLst>
          </p:cNvPr>
          <p:cNvSpPr/>
          <p:nvPr/>
        </p:nvSpPr>
        <p:spPr bwMode="auto">
          <a:xfrm>
            <a:off x="5848350" y="5698331"/>
            <a:ext cx="1905000" cy="50482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61B93F-23AC-41D4-B756-6023DECC9B68}"/>
              </a:ext>
            </a:extLst>
          </p:cNvPr>
          <p:cNvSpPr/>
          <p:nvPr/>
        </p:nvSpPr>
        <p:spPr bwMode="auto">
          <a:xfrm>
            <a:off x="6266949" y="1574802"/>
            <a:ext cx="1456267" cy="73377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820295-1328-4E55-8D00-B8693301AE3D}"/>
              </a:ext>
            </a:extLst>
          </p:cNvPr>
          <p:cNvCxnSpPr>
            <a:cxnSpLocks/>
            <a:endCxn id="11" idx="2"/>
          </p:cNvCxnSpPr>
          <p:nvPr/>
        </p:nvCxnSpPr>
        <p:spPr bwMode="auto">
          <a:xfrm>
            <a:off x="4346222" y="1794933"/>
            <a:ext cx="1920727" cy="14675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3D90CE4-0A02-47BE-8D96-56984E13F67E}"/>
              </a:ext>
            </a:extLst>
          </p:cNvPr>
          <p:cNvSpPr txBox="1"/>
          <p:nvPr/>
        </p:nvSpPr>
        <p:spPr>
          <a:xfrm>
            <a:off x="3273777" y="1572358"/>
            <a:ext cx="1309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rgbClr val="FF0000"/>
                </a:solidFill>
              </a:rPr>
              <a:t>pin </a:t>
            </a:r>
            <a:r>
              <a:rPr lang="en-GB" sz="1800" dirty="0">
                <a:solidFill>
                  <a:srgbClr val="FF0000"/>
                </a:solidFill>
              </a:rPr>
              <a:t>&amp; rod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725AB-389C-4B60-A73B-D42B830C569A}"/>
              </a:ext>
            </a:extLst>
          </p:cNvPr>
          <p:cNvSpPr txBox="1"/>
          <p:nvPr/>
        </p:nvSpPr>
        <p:spPr>
          <a:xfrm>
            <a:off x="3036711" y="2691335"/>
            <a:ext cx="1309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rgbClr val="FF0000"/>
                </a:solidFill>
              </a:rPr>
              <a:t>4x </a:t>
            </a:r>
            <a:r>
              <a:rPr lang="sv-SE" sz="1800" dirty="0" err="1">
                <a:solidFill>
                  <a:srgbClr val="FF0000"/>
                </a:solidFill>
              </a:rPr>
              <a:t>keys</a:t>
            </a:r>
            <a:endParaRPr lang="sv-SE" sz="1800" dirty="0">
              <a:solidFill>
                <a:srgbClr val="FF0000"/>
              </a:solidFill>
            </a:endParaRPr>
          </a:p>
          <a:p>
            <a:r>
              <a:rPr lang="sv-SE" sz="1800" dirty="0">
                <a:solidFill>
                  <a:srgbClr val="FF0000"/>
                </a:solidFill>
              </a:rPr>
              <a:t>guide </a:t>
            </a:r>
            <a:r>
              <a:rPr lang="sv-SE" sz="1800" dirty="0" err="1">
                <a:solidFill>
                  <a:srgbClr val="FF0000"/>
                </a:solidFill>
              </a:rPr>
              <a:t>thermal</a:t>
            </a:r>
            <a:r>
              <a:rPr lang="sv-SE" sz="1800" dirty="0">
                <a:solidFill>
                  <a:srgbClr val="FF0000"/>
                </a:solidFill>
              </a:rPr>
              <a:t> </a:t>
            </a:r>
            <a:r>
              <a:rPr lang="sv-SE" sz="1800" dirty="0" err="1">
                <a:solidFill>
                  <a:srgbClr val="FF0000"/>
                </a:solidFill>
              </a:rPr>
              <a:t>contraction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3FD542-6D1D-49FE-B7F2-878FFC992750}"/>
              </a:ext>
            </a:extLst>
          </p:cNvPr>
          <p:cNvCxnSpPr>
            <a:cxnSpLocks/>
            <a:endCxn id="17" idx="1"/>
          </p:cNvCxnSpPr>
          <p:nvPr/>
        </p:nvCxnSpPr>
        <p:spPr bwMode="auto">
          <a:xfrm>
            <a:off x="4028279" y="2904594"/>
            <a:ext cx="2019068" cy="3869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9A404395-501F-435F-A1F2-A34A3390EA61}"/>
              </a:ext>
            </a:extLst>
          </p:cNvPr>
          <p:cNvSpPr/>
          <p:nvPr/>
        </p:nvSpPr>
        <p:spPr bwMode="auto">
          <a:xfrm>
            <a:off x="5956385" y="3194709"/>
            <a:ext cx="621127" cy="6609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0137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00C8F-E467-4F08-B49A-E0CC26C6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2D7EC-B66B-49A6-B5F2-DD721266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ADF52-940A-4FBA-B5BA-5818D8D0D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28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7B828-CE66-4E8A-A170-3BE90E8E8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733C34-8C46-44DD-8A25-F9E8FC30BD6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sv-SE" dirty="0"/>
              <a:t>lindning och montering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03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A8943F-97ED-4825-AA83-F7DD7F33A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0E631-9C18-4219-AA6D-EDCC4D1DD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9D968-5E2B-40F4-B2BF-608B51E21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4137E-DB4F-48CB-872D-BE7258959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29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9482F-FE86-42DF-B8F7-642BBA0DD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804862"/>
            <a:ext cx="92202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93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FAE7-22AF-4224-9E84-397C7FA7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CERN och LHC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8259C-F484-4946-8C85-F7DCE18C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23AB2-CFF7-4E77-A360-524550786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C8A4E-8DC4-4306-A1F7-DDD52B119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</a:t>
            </a:fld>
            <a:endParaRPr lang="sv-SE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6D7DAE4-DFF8-48F6-8862-5C6D77E34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86" y="1229520"/>
            <a:ext cx="4470400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C86911E-20BD-46E2-84D0-092EDE23C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4907660" y="870969"/>
            <a:ext cx="6539434" cy="437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general1">
            <a:extLst>
              <a:ext uri="{FF2B5EF4-FFF2-40B4-BE49-F238E27FC236}">
                <a16:creationId xmlns:a16="http://schemas.microsoft.com/office/drawing/2014/main" id="{D5597B11-73B0-4A56-8170-B88A616B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899" y="3313999"/>
            <a:ext cx="3383002" cy="267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132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831F-239F-43EB-A919-493D284F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Elektrisk diagram (anpassas för </a:t>
            </a:r>
            <a:r>
              <a:rPr lang="sv-SE" dirty="0" err="1"/>
              <a:t>repkabel</a:t>
            </a:r>
            <a:r>
              <a:rPr lang="sv-SE" dirty="0"/>
              <a:t>)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39249-9BE5-4C6B-A51D-225D235EA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100C4-85F9-4E0E-BAD7-EF7E2B72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3CEF5-34D0-462B-A90E-DF57BCDC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30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842AB-8C39-4D19-9474-84D396382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8462"/>
            <a:ext cx="5757577" cy="4138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1948D-C068-4258-86BF-64E78221C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05" y="3480408"/>
            <a:ext cx="5746044" cy="2972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30A558-AAB9-4596-BAE4-259C6C33C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73" y="888560"/>
            <a:ext cx="5256009" cy="29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69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3504C-5C9E-4B5C-8AB2-3FE45239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lindningsverktyg vid CERN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6EE952-CF6C-47B8-88FF-FA1E97D61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7322" y="2337327"/>
            <a:ext cx="5775679" cy="4331759"/>
          </a:xfrm>
          <a:ln w="12700"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55F8C-586F-443D-AFD2-637A693A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A76F8-FDC8-48F7-BC5B-AF928A59A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E784D-B6B0-404F-85DE-17E127D94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31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C8331A-9AA3-43EF-B9C8-6EA9130E2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90" y="1134758"/>
            <a:ext cx="4655255" cy="350221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AF2BA-9BC4-4067-87CD-FAFCE135E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145" y="821749"/>
            <a:ext cx="4655255" cy="232469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50D13A45-1172-4B1D-BE64-EE289C561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3722" y="4011701"/>
            <a:ext cx="3255316" cy="24414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5810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0B5B5-815B-4FAC-999B-61C0DD87A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Lindningsrobot byggd av en student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82C52-AE65-4FDE-BDC8-4D8A7339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A1D7B-780C-4686-AC42-390F23A9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16BF0-DF57-4F9B-B4F4-9ECD94C0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32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24515-3931-4836-9F74-F32A41556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512" y="1235597"/>
            <a:ext cx="7777731" cy="43868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A7A930-726D-455B-835B-4729B96737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62" y="2822222"/>
            <a:ext cx="3549960" cy="266247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76811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25803-87E7-429E-8B5B-5BE52C9E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Elektrisk isolation mellan spindel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925AF-816A-4C97-ABA5-E8E15C2A5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glas tape (för </a:t>
            </a:r>
            <a:r>
              <a:rPr lang="sv-SE" dirty="0" err="1"/>
              <a:t>resin</a:t>
            </a:r>
            <a:r>
              <a:rPr lang="sv-SE" dirty="0"/>
              <a:t>)</a:t>
            </a:r>
          </a:p>
          <a:p>
            <a:r>
              <a:rPr lang="sv-SE" dirty="0"/>
              <a:t>2 lagar </a:t>
            </a:r>
            <a:r>
              <a:rPr lang="sv-SE" dirty="0" err="1"/>
              <a:t>kapton</a:t>
            </a:r>
            <a:r>
              <a:rPr lang="sv-SE" dirty="0"/>
              <a:t> folie</a:t>
            </a:r>
          </a:p>
          <a:p>
            <a:r>
              <a:rPr lang="sv-SE" dirty="0"/>
              <a:t>glas fiber </a:t>
            </a:r>
            <a:r>
              <a:rPr lang="sv-SE" dirty="0" err="1"/>
              <a:t>alignment</a:t>
            </a:r>
            <a:r>
              <a:rPr lang="sv-SE" dirty="0"/>
              <a:t> pin</a:t>
            </a:r>
          </a:p>
          <a:p>
            <a:r>
              <a:rPr lang="sv-SE" dirty="0"/>
              <a:t>slutändan skyddas </a:t>
            </a:r>
            <a:br>
              <a:rPr lang="sv-SE" dirty="0"/>
            </a:br>
            <a:r>
              <a:rPr lang="sv-SE" dirty="0"/>
              <a:t>med isolations ring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018CD-F43A-45C1-9A68-EFF7BB42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15AC8-2E70-40BE-A7B5-08A636D5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9A9E4-DF5D-421C-8DEC-284915D1B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33</a:t>
            </a:fld>
            <a:endParaRPr lang="sv-S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D6D191-E2D4-4EFE-BCAD-E885CDE6C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691467" y="969873"/>
            <a:ext cx="4967778" cy="280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4943CE0-C889-431C-BA0B-F4B6FCFB4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6480" y="3942691"/>
            <a:ext cx="3537826" cy="265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68EA45-3107-4E83-9F4B-337242E325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1" y="981074"/>
            <a:ext cx="3198322" cy="426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02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FCC0-373D-4B06-A7E8-2413D1E1F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Splicing</a:t>
            </a:r>
            <a:r>
              <a:rPr lang="sv-SE" dirty="0"/>
              <a:t> supraledande kabel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56D8EF-42F3-42F6-A80B-9B7ED660B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process behövs anpassa</a:t>
            </a:r>
            <a:br>
              <a:rPr lang="sv-SE" dirty="0"/>
            </a:br>
            <a:r>
              <a:rPr lang="sv-SE" dirty="0"/>
              <a:t>för 7-tråds </a:t>
            </a:r>
            <a:r>
              <a:rPr lang="sv-SE" dirty="0" err="1"/>
              <a:t>repkabel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E4020-2BED-4C62-8522-8847029C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7F7CB-8521-4EF9-B907-169D7300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EE0BB-6A97-49C3-91D0-20C6849D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34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8068DE-A95A-41E9-BB89-9EAACE89A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89" y="1024885"/>
            <a:ext cx="4800600" cy="381952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F7C8E-680D-4283-B6F1-D71909D39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882" y="1650223"/>
            <a:ext cx="3723991" cy="279771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0804FF-DEA4-44E0-8F03-907BC15A0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481" y="3996266"/>
            <a:ext cx="3461742" cy="258312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87782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5119A-8EE6-44DF-9CCA-E3EE6EA85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Inbakad temperatur givare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8F1B94-DD17-48D1-84A1-2B402AEA7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ej obligatorisk</a:t>
            </a:r>
          </a:p>
          <a:p>
            <a:r>
              <a:rPr lang="sv-SE" dirty="0"/>
              <a:t>intressant under kall test</a:t>
            </a:r>
          </a:p>
          <a:p>
            <a:pPr lvl="1"/>
            <a:r>
              <a:rPr lang="sv-SE" dirty="0"/>
              <a:t>monitor kylning</a:t>
            </a:r>
          </a:p>
          <a:p>
            <a:pPr lvl="1"/>
            <a:r>
              <a:rPr lang="sv-SE" dirty="0"/>
              <a:t>monitor </a:t>
            </a:r>
            <a:r>
              <a:rPr lang="sv-SE" dirty="0" err="1"/>
              <a:t>quench</a:t>
            </a:r>
            <a:r>
              <a:rPr lang="sv-SE" dirty="0"/>
              <a:t>-back värmning</a:t>
            </a:r>
          </a:p>
          <a:p>
            <a:r>
              <a:rPr lang="sv-SE" dirty="0"/>
              <a:t>CCS sensor</a:t>
            </a:r>
          </a:p>
          <a:p>
            <a:pPr lvl="1"/>
            <a:r>
              <a:rPr lang="sv-SE" dirty="0"/>
              <a:t>prisvärd alternativ jämfört med </a:t>
            </a:r>
            <a:r>
              <a:rPr lang="sv-SE" dirty="0" err="1"/>
              <a:t>Cernox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F8595-EAAF-47E4-ABA5-00CC04D89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1766A-1FA3-4C9A-8ED2-4FCD1691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F98BB-0660-4072-9397-0A7AACEF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35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6D342-FC38-4D3E-8767-A5D278411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037" y="1073948"/>
            <a:ext cx="6676672" cy="49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46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EE33C-5BD4-40AC-A6AD-003ECFDE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Impregnering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963C3-02AB-43BC-B951-0DF11CDD8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Scanditronix expertis</a:t>
            </a:r>
          </a:p>
          <a:p>
            <a:endParaRPr lang="sv-SE" dirty="0"/>
          </a:p>
          <a:p>
            <a:r>
              <a:rPr lang="sv-SE" dirty="0" err="1"/>
              <a:t>Glyn</a:t>
            </a:r>
            <a:r>
              <a:rPr lang="sv-SE" dirty="0"/>
              <a:t> föreslår i sin föreläsning att det kan vara värd att undersöka alternativ</a:t>
            </a:r>
          </a:p>
          <a:p>
            <a:pPr lvl="1"/>
            <a:r>
              <a:rPr lang="sv-SE" dirty="0"/>
              <a:t>transparang 60 – 64, t.ex. bivax</a:t>
            </a:r>
          </a:p>
          <a:p>
            <a:pPr lvl="1"/>
            <a:r>
              <a:rPr lang="sv-SE" dirty="0"/>
              <a:t>transparang 74 – 91, hittat sprickor i </a:t>
            </a:r>
            <a:r>
              <a:rPr lang="sv-SE" dirty="0" err="1"/>
              <a:t>resin</a:t>
            </a:r>
            <a:r>
              <a:rPr lang="sv-SE" dirty="0"/>
              <a:t>, kräver mera test</a:t>
            </a:r>
          </a:p>
          <a:p>
            <a:endParaRPr lang="sv-SE" dirty="0"/>
          </a:p>
          <a:p>
            <a:r>
              <a:rPr lang="sv-SE" dirty="0"/>
              <a:t>Behövs impregnering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FBF59-2D03-4695-A440-C5967148C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505EF-1129-495E-8907-9A7EE483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E0D99-78F6-427A-8CB3-F752A01B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8764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C54A0-923C-418F-AAD4-B333E5127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Järn ok montering vid CERN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8ABF4-CC46-4756-BD72-C1078D8A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2B4E1-3AD8-4E56-8A70-7F361CB54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C9096-309C-46F0-9847-D2049454E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37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197C2-C0CA-496A-A163-0F2658A27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863" y="972286"/>
            <a:ext cx="3558822" cy="474509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3329EE-AC94-4954-9599-71617232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10" y="1121128"/>
            <a:ext cx="2805289" cy="35942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B96D9-852F-4E6F-9CC9-49B1A134F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32" y="3777082"/>
            <a:ext cx="2441222" cy="248560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9181B-0DD1-4A5B-8D6D-437AB076F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490" y="972286"/>
            <a:ext cx="4114800" cy="310515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E5EB4C-06A4-4B6D-AE3F-ECF4EDB7AADD}"/>
              </a:ext>
            </a:extLst>
          </p:cNvPr>
          <p:cNvSpPr txBox="1"/>
          <p:nvPr/>
        </p:nvSpPr>
        <p:spPr>
          <a:xfrm>
            <a:off x="7778044" y="4222044"/>
            <a:ext cx="40442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MCBRD (2m):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364 yoke laminations,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5.8mm nominal thickness gave the design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Axial Yoke packing factor 98.64%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Compressed with hydraulic jacks and held with tie rods.</a:t>
            </a:r>
          </a:p>
        </p:txBody>
      </p:sp>
    </p:spTree>
    <p:extLst>
      <p:ext uri="{BB962C8B-B14F-4D97-AF65-F5344CB8AC3E}">
        <p14:creationId xmlns:p14="http://schemas.microsoft.com/office/powerpoint/2010/main" val="2110691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FAA81-C76A-4E88-8739-94327948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LHC Acceleratorn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77AC6-4BA4-44B9-99AA-9607D85D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1918C-672C-4BF6-9DAF-8C710882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6C1A3-65B4-46A1-ABA3-B1E47F83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4</a:t>
            </a:fld>
            <a:endParaRPr lang="sv-SE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F1C895-595F-4A9B-9EF4-4AFAF854329D}"/>
              </a:ext>
            </a:extLst>
          </p:cNvPr>
          <p:cNvGrpSpPr/>
          <p:nvPr/>
        </p:nvGrpSpPr>
        <p:grpSpPr>
          <a:xfrm>
            <a:off x="5824010" y="948236"/>
            <a:ext cx="5600699" cy="2625227"/>
            <a:chOff x="4965701" y="4084850"/>
            <a:chExt cx="5600699" cy="2625227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DB115FAC-975D-412B-97D3-28248E09A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701" y="4084850"/>
              <a:ext cx="5600699" cy="2625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F792665-C7E5-4E99-A8A6-96FD862E9706}"/>
                </a:ext>
              </a:extLst>
            </p:cNvPr>
            <p:cNvSpPr/>
            <p:nvPr/>
          </p:nvSpPr>
          <p:spPr bwMode="auto">
            <a:xfrm>
              <a:off x="5048250" y="6362700"/>
              <a:ext cx="2886075" cy="3429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D783B02-7297-4F3F-8703-EC8DF370C446}"/>
                </a:ext>
              </a:extLst>
            </p:cNvPr>
            <p:cNvCxnSpPr>
              <a:cxnSpLocks/>
              <a:stCxn id="11" idx="7"/>
            </p:cNvCxnSpPr>
            <p:nvPr/>
          </p:nvCxnSpPr>
          <p:spPr bwMode="auto">
            <a:xfrm flipH="1" flipV="1">
              <a:off x="5534027" y="5133977"/>
              <a:ext cx="1977642" cy="127894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7" name="Picture 4" descr="Picture1.jpg">
            <a:extLst>
              <a:ext uri="{FF2B5EF4-FFF2-40B4-BE49-F238E27FC236}">
                <a16:creationId xmlns:a16="http://schemas.microsoft.com/office/drawing/2014/main" id="{8B87DEB6-4D37-4A6B-BA83-1868B1FBC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2" y="976598"/>
            <a:ext cx="4142961" cy="4243102"/>
          </a:xfrm>
          <a:prstGeom prst="rect">
            <a:avLst/>
          </a:prstGeom>
          <a:noFill/>
          <a:ln w="9525">
            <a:solidFill>
              <a:srgbClr val="00277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Magnets">
            <a:extLst>
              <a:ext uri="{FF2B5EF4-FFF2-40B4-BE49-F238E27FC236}">
                <a16:creationId xmlns:a16="http://schemas.microsoft.com/office/drawing/2014/main" id="{B68C5E72-9437-404E-A043-30150750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906" y="3900068"/>
            <a:ext cx="3206044" cy="243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254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66E36-79B1-4DBD-B50B-87521110B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LHC Dipol Magnet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4107B6-A115-4575-9184-38E9CAEA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50E2B-4C0F-483A-864D-9EA2C4B7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A56B0-2688-4EB7-82B3-FD5BD63A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pic>
        <p:nvPicPr>
          <p:cNvPr id="12" name="Picture 2" descr="C:\Users\ruber\Downloads\lhc-pho-1998-320.jpg">
            <a:extLst>
              <a:ext uri="{FF2B5EF4-FFF2-40B4-BE49-F238E27FC236}">
                <a16:creationId xmlns:a16="http://schemas.microsoft.com/office/drawing/2014/main" id="{9D3965B2-11D8-4A8D-AB8D-8EAADCC13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312" y="3318667"/>
            <a:ext cx="2226167" cy="311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uspas.fnal.gov/images/slideshow/LHC_Twin_dipole.jpg">
            <a:extLst>
              <a:ext uri="{FF2B5EF4-FFF2-40B4-BE49-F238E27FC236}">
                <a16:creationId xmlns:a16="http://schemas.microsoft.com/office/drawing/2014/main" id="{957D600E-22FC-4B3B-A873-D406DF3E7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33" y="1004650"/>
            <a:ext cx="4425303" cy="21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quantumdiaries.org/wp-content/uploads/2013/09/DSC_0440.jpg">
            <a:extLst>
              <a:ext uri="{FF2B5EF4-FFF2-40B4-BE49-F238E27FC236}">
                <a16:creationId xmlns:a16="http://schemas.microsoft.com/office/drawing/2014/main" id="{EA445F2B-A45A-4E29-82D5-3E3DEB295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9" r="18187"/>
          <a:stretch/>
        </p:blipFill>
        <p:spPr bwMode="auto">
          <a:xfrm>
            <a:off x="6451087" y="3665984"/>
            <a:ext cx="2742649" cy="276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ruber\Downloads\lhc-pho-1998-160.jpg">
            <a:extLst>
              <a:ext uri="{FF2B5EF4-FFF2-40B4-BE49-F238E27FC236}">
                <a16:creationId xmlns:a16="http://schemas.microsoft.com/office/drawing/2014/main" id="{4329AE57-81FC-43A3-A417-0972A82F6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71" y="3665985"/>
            <a:ext cx="4153640" cy="276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C2E233F-5455-4355-A71F-9AC10E49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434" y="987185"/>
            <a:ext cx="4011919" cy="2987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4480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906C4E-9E40-4F0A-B8DB-E513305A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Varför supraledande magnet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E89219-6F84-4982-A749-5D9382D6B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>
                <a:solidFill>
                  <a:srgbClr val="0000FF"/>
                </a:solidFill>
              </a:rPr>
              <a:t>högre magnetfält</a:t>
            </a:r>
          </a:p>
          <a:p>
            <a:pPr lvl="1"/>
            <a:r>
              <a:rPr lang="sv-SE" dirty="0"/>
              <a:t>permanent magnet: 1 – 2 T</a:t>
            </a:r>
          </a:p>
          <a:p>
            <a:pPr lvl="1"/>
            <a:r>
              <a:rPr lang="sv-SE" dirty="0"/>
              <a:t>normal ledande (</a:t>
            </a:r>
            <a:r>
              <a:rPr lang="sv-SE" dirty="0" err="1"/>
              <a:t>kopper</a:t>
            </a:r>
            <a:r>
              <a:rPr lang="sv-SE" dirty="0"/>
              <a:t>) magnet begränsad av järn ok: 2 T</a:t>
            </a:r>
          </a:p>
          <a:p>
            <a:pPr lvl="1"/>
            <a:r>
              <a:rPr lang="sv-SE" dirty="0"/>
              <a:t>supraledande magnet begränsat av strömstyrkan: 9 – 15 T</a:t>
            </a:r>
          </a:p>
          <a:p>
            <a:pPr lvl="1"/>
            <a:r>
              <a:rPr lang="sv-SE" dirty="0"/>
              <a:t>hybrid pulsade magnet upp till 100 T (</a:t>
            </a:r>
            <a:r>
              <a:rPr lang="sv-SE" dirty="0" err="1"/>
              <a:t>ms</a:t>
            </a:r>
            <a:r>
              <a:rPr lang="sv-SE" dirty="0"/>
              <a:t>)</a:t>
            </a:r>
          </a:p>
          <a:p>
            <a:endParaRPr lang="sv-SE" dirty="0"/>
          </a:p>
          <a:p>
            <a:r>
              <a:rPr lang="sv-SE" b="1" dirty="0">
                <a:solidFill>
                  <a:srgbClr val="0000FF"/>
                </a:solidFill>
              </a:rPr>
              <a:t>högre effektivitet</a:t>
            </a:r>
          </a:p>
          <a:p>
            <a:pPr lvl="1"/>
            <a:r>
              <a:rPr lang="sv-SE" dirty="0"/>
              <a:t>normal ledande</a:t>
            </a:r>
          </a:p>
          <a:p>
            <a:pPr lvl="2"/>
            <a:r>
              <a:rPr lang="sv-SE" dirty="0"/>
              <a:t>exempel CERN SPS 315 GeV partikelenergi vid 52 MW elförbrukning</a:t>
            </a:r>
          </a:p>
          <a:p>
            <a:pPr lvl="1"/>
            <a:r>
              <a:rPr lang="sv-SE" dirty="0"/>
              <a:t>superledande</a:t>
            </a:r>
          </a:p>
          <a:p>
            <a:pPr lvl="2"/>
            <a:r>
              <a:rPr lang="sv-SE" dirty="0"/>
              <a:t>exempel DESY HERA 800 GeV partikelenergi vid 6 MW elförbrukning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04C4B-C662-4B6F-BF47-7EF92F5A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54987F-6C37-49BD-AE75-F01A9A948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3E604-43C6-4B20-8427-EDEC1583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81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C590-D178-4134-83CB-05A46ED5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Superledande material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C9583-46A4-4299-9972-04975411F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alla metalliska superledare är spröda</a:t>
            </a:r>
            <a:endParaRPr lang="en-US" dirty="0"/>
          </a:p>
          <a:p>
            <a:pPr lvl="1"/>
            <a:r>
              <a:rPr lang="sv-SE" dirty="0"/>
              <a:t>undantag </a:t>
            </a:r>
            <a:r>
              <a:rPr lang="sv-SE" dirty="0" err="1"/>
              <a:t>NbTi</a:t>
            </a:r>
            <a:endParaRPr lang="sv-SE" dirty="0"/>
          </a:p>
          <a:p>
            <a:pPr lvl="1"/>
            <a:r>
              <a:rPr lang="sv-SE" dirty="0"/>
              <a:t>kritisk ström täthet bero på bearbetnings process</a:t>
            </a:r>
            <a:endParaRPr lang="en-US" dirty="0"/>
          </a:p>
          <a:p>
            <a:r>
              <a:rPr lang="sv-SE" dirty="0"/>
              <a:t>strömledare ska fungera nedanför kritisk yta</a:t>
            </a:r>
          </a:p>
          <a:p>
            <a:pPr lvl="1"/>
            <a:r>
              <a:rPr lang="sv-SE" dirty="0"/>
              <a:t>kritisk ström </a:t>
            </a:r>
            <a:r>
              <a:rPr lang="sv-SE" dirty="0" err="1"/>
              <a:t>Jc</a:t>
            </a:r>
            <a:endParaRPr lang="sv-SE" dirty="0"/>
          </a:p>
          <a:p>
            <a:pPr lvl="1"/>
            <a:r>
              <a:rPr lang="sv-SE" dirty="0"/>
              <a:t>kritisk temperatur </a:t>
            </a:r>
            <a:r>
              <a:rPr lang="sv-SE" dirty="0" err="1"/>
              <a:t>Tc</a:t>
            </a:r>
            <a:endParaRPr lang="sv-SE" dirty="0"/>
          </a:p>
          <a:p>
            <a:pPr lvl="1"/>
            <a:r>
              <a:rPr lang="sv-SE" dirty="0"/>
              <a:t>kritisk magnet fält Bc2</a:t>
            </a:r>
          </a:p>
          <a:p>
            <a:r>
              <a:rPr lang="sv-SE" b="1" dirty="0" err="1">
                <a:solidFill>
                  <a:srgbClr val="0000FF"/>
                </a:solidFill>
              </a:rPr>
              <a:t>NbTi</a:t>
            </a:r>
            <a:r>
              <a:rPr lang="sv-SE" dirty="0"/>
              <a:t>:</a:t>
            </a:r>
          </a:p>
          <a:p>
            <a:pPr lvl="1"/>
            <a:r>
              <a:rPr lang="sv-SE" dirty="0" err="1"/>
              <a:t>T</a:t>
            </a:r>
            <a:r>
              <a:rPr lang="sv-SE" baseline="-25000" dirty="0" err="1"/>
              <a:t>c</a:t>
            </a:r>
            <a:r>
              <a:rPr lang="sv-SE" dirty="0"/>
              <a:t>(0) = 9.2 K ; B</a:t>
            </a:r>
            <a:r>
              <a:rPr lang="sv-SE" baseline="-25000" dirty="0"/>
              <a:t>c2</a:t>
            </a:r>
            <a:r>
              <a:rPr lang="sv-SE" dirty="0"/>
              <a:t>(0) = 14.5 T</a:t>
            </a:r>
          </a:p>
          <a:p>
            <a:pPr lvl="1"/>
            <a:r>
              <a:rPr lang="sv-SE" dirty="0"/>
              <a:t>kritisk yta</a:t>
            </a:r>
          </a:p>
          <a:p>
            <a:pPr lvl="2"/>
            <a:r>
              <a:rPr lang="sv-SE" dirty="0" err="1"/>
              <a:t>T</a:t>
            </a:r>
            <a:r>
              <a:rPr lang="sv-SE" baseline="-25000" dirty="0" err="1"/>
              <a:t>c</a:t>
            </a:r>
            <a:r>
              <a:rPr lang="sv-SE" dirty="0"/>
              <a:t>(B) = </a:t>
            </a:r>
            <a:r>
              <a:rPr lang="sv-SE" dirty="0" err="1"/>
              <a:t>T</a:t>
            </a:r>
            <a:r>
              <a:rPr lang="sv-SE" baseline="-25000" dirty="0" err="1"/>
              <a:t>c</a:t>
            </a:r>
            <a:r>
              <a:rPr lang="sv-SE" dirty="0"/>
              <a:t>(0) {1-{B/14.5}}0.59</a:t>
            </a:r>
          </a:p>
          <a:p>
            <a:pPr lvl="2"/>
            <a:r>
              <a:rPr lang="sv-SE" dirty="0"/>
              <a:t>B</a:t>
            </a:r>
            <a:r>
              <a:rPr lang="sv-SE" baseline="-25000" dirty="0"/>
              <a:t>c2</a:t>
            </a:r>
            <a:r>
              <a:rPr lang="sv-SE" dirty="0"/>
              <a:t>(T) = B</a:t>
            </a:r>
            <a:r>
              <a:rPr lang="sv-SE" baseline="-25000" dirty="0"/>
              <a:t>c2</a:t>
            </a:r>
            <a:r>
              <a:rPr lang="sv-SE" dirty="0"/>
              <a:t>(0) {1-{T/9.2}1.7}</a:t>
            </a:r>
          </a:p>
          <a:p>
            <a:pPr lvl="1"/>
            <a:r>
              <a:rPr lang="sv-SE" dirty="0"/>
              <a:t>typisk användning vid 4.2 K och 5 T</a:t>
            </a:r>
          </a:p>
          <a:p>
            <a:pPr lvl="2"/>
            <a:r>
              <a:rPr lang="sv-SE" dirty="0" err="1"/>
              <a:t>T</a:t>
            </a:r>
            <a:r>
              <a:rPr lang="sv-SE" baseline="-25000" dirty="0" err="1"/>
              <a:t>c</a:t>
            </a:r>
            <a:r>
              <a:rPr lang="sv-SE" dirty="0"/>
              <a:t>(5T) = 7.16 K ; B</a:t>
            </a:r>
            <a:r>
              <a:rPr lang="sv-SE" baseline="-25000" dirty="0"/>
              <a:t>c2</a:t>
            </a:r>
            <a:r>
              <a:rPr lang="sv-SE" dirty="0"/>
              <a:t>(4.2K) = 10.7 T</a:t>
            </a:r>
          </a:p>
          <a:p>
            <a:r>
              <a:rPr lang="sv-SE" b="1" dirty="0" err="1">
                <a:solidFill>
                  <a:srgbClr val="0000FF"/>
                </a:solidFill>
              </a:rPr>
              <a:t>Quench</a:t>
            </a:r>
            <a:r>
              <a:rPr lang="sv-SE" b="1" dirty="0">
                <a:solidFill>
                  <a:srgbClr val="0000FF"/>
                </a:solidFill>
              </a:rPr>
              <a:t> </a:t>
            </a:r>
            <a:r>
              <a:rPr lang="en-GB" b="1" dirty="0">
                <a:solidFill>
                  <a:srgbClr val="0000FF"/>
                </a:solidFill>
              </a:rPr>
              <a:t>= </a:t>
            </a:r>
            <a:r>
              <a:rPr lang="sv-SE" b="1" dirty="0">
                <a:solidFill>
                  <a:srgbClr val="0000FF"/>
                </a:solidFill>
              </a:rPr>
              <a:t>förlorad supraledande tillstånd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BA276-0BCE-4828-A852-5B0D6615C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C5AA3-B859-4392-A0E3-03F91B0EA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Roger Ruber - ERUF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kalla</a:t>
            </a:r>
            <a:r>
              <a:rPr lang="en-US" dirty="0"/>
              <a:t> </a:t>
            </a:r>
            <a:r>
              <a:rPr lang="en-US" dirty="0" err="1"/>
              <a:t>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7785B-4074-4BFF-AA95-33F6CE5F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764EFC7-C836-4C6B-9333-A2CAD6577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307956"/>
              </p:ext>
            </p:extLst>
          </p:nvPr>
        </p:nvGraphicFramePr>
        <p:xfrm>
          <a:off x="7677162" y="4456313"/>
          <a:ext cx="373657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259">
                <a:tc gridSpan="2">
                  <a:txBody>
                    <a:bodyPr/>
                    <a:lstStyle/>
                    <a:p>
                      <a:r>
                        <a:rPr lang="en-US" sz="1400" dirty="0" err="1"/>
                        <a:t>Iwasa</a:t>
                      </a:r>
                      <a:r>
                        <a:rPr lang="en-US" sz="1400" baseline="0" dirty="0"/>
                        <a:t> table on the long route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259">
                <a:tc>
                  <a:txBody>
                    <a:bodyPr/>
                    <a:lstStyle/>
                    <a:p>
                      <a:r>
                        <a:rPr lang="en-US" sz="1400" dirty="0"/>
                        <a:t>Criterion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259">
                <a:tc>
                  <a:txBody>
                    <a:bodyPr/>
                    <a:lstStyle/>
                    <a:p>
                      <a:r>
                        <a:rPr lang="en-US" sz="1400" dirty="0"/>
                        <a:t>superconducting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~10’000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259">
                <a:tc>
                  <a:txBody>
                    <a:bodyPr/>
                    <a:lstStyle/>
                    <a:p>
                      <a:r>
                        <a:rPr lang="en-US" sz="1400" dirty="0" err="1"/>
                        <a:t>T</a:t>
                      </a:r>
                      <a:r>
                        <a:rPr lang="en-US" sz="1400" baseline="-25000" dirty="0" err="1"/>
                        <a:t>c</a:t>
                      </a:r>
                      <a:r>
                        <a:rPr lang="en-US" sz="1400" dirty="0"/>
                        <a:t> ≈ 10 K and B</a:t>
                      </a:r>
                      <a:r>
                        <a:rPr lang="en-US" sz="1400" baseline="-25000" dirty="0"/>
                        <a:t>c2</a:t>
                      </a:r>
                      <a:r>
                        <a:rPr lang="en-US" sz="1400" dirty="0"/>
                        <a:t> ≈ 10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~100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259">
                <a:tc>
                  <a:txBody>
                    <a:bodyPr/>
                    <a:lstStyle/>
                    <a:p>
                      <a:r>
                        <a:rPr lang="da-DK" sz="1400" dirty="0"/>
                        <a:t>J</a:t>
                      </a:r>
                      <a:r>
                        <a:rPr lang="da-DK" sz="1400" baseline="-25000" dirty="0"/>
                        <a:t>c</a:t>
                      </a:r>
                      <a:r>
                        <a:rPr lang="da-DK" sz="1400" dirty="0"/>
                        <a:t> ≈ 1000 Amm</a:t>
                      </a:r>
                      <a:r>
                        <a:rPr lang="da-DK" sz="1400" baseline="30000" dirty="0"/>
                        <a:t>-2</a:t>
                      </a:r>
                      <a:r>
                        <a:rPr lang="da-DK" sz="1400" dirty="0"/>
                        <a:t> at B &gt; 5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~10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259">
                <a:tc>
                  <a:txBody>
                    <a:bodyPr/>
                    <a:lstStyle/>
                    <a:p>
                      <a:r>
                        <a:rPr lang="en-US" sz="1400" dirty="0"/>
                        <a:t>magnet grade superconductor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~1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" name="Picture 4">
            <a:extLst>
              <a:ext uri="{FF2B5EF4-FFF2-40B4-BE49-F238E27FC236}">
                <a16:creationId xmlns:a16="http://schemas.microsoft.com/office/drawing/2014/main" id="{774ADD5E-CFF1-438F-8F28-4EBE4E01F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0356" y="1021087"/>
            <a:ext cx="4064353" cy="321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D9F912E-3F93-4FFD-A698-4C7D28DE083A}"/>
              </a:ext>
            </a:extLst>
          </p:cNvPr>
          <p:cNvGrpSpPr/>
          <p:nvPr/>
        </p:nvGrpSpPr>
        <p:grpSpPr>
          <a:xfrm>
            <a:off x="9122142" y="1799262"/>
            <a:ext cx="1219200" cy="2209800"/>
            <a:chOff x="7022409" y="907440"/>
            <a:chExt cx="1219200" cy="2209800"/>
          </a:xfrm>
        </p:grpSpPr>
        <p:sp>
          <p:nvSpPr>
            <p:cNvPr id="15" name="Line 5">
              <a:extLst>
                <a:ext uri="{FF2B5EF4-FFF2-40B4-BE49-F238E27FC236}">
                  <a16:creationId xmlns:a16="http://schemas.microsoft.com/office/drawing/2014/main" id="{C813AD4B-DA19-40B1-A3CC-C9B9B5FD79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2409" y="2279040"/>
              <a:ext cx="1219200" cy="838200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" name="Line 6">
              <a:extLst>
                <a:ext uri="{FF2B5EF4-FFF2-40B4-BE49-F238E27FC236}">
                  <a16:creationId xmlns:a16="http://schemas.microsoft.com/office/drawing/2014/main" id="{A0E2FD49-D0BC-43F8-8429-AAED5DAFDA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2409" y="907440"/>
              <a:ext cx="0" cy="137160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prstDash val="sysDot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8501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/>
              <a:t>Temperatur marginal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dirty="0"/>
              <a:t>When a transport current flows, the onset of resistance is further reduced from T</a:t>
            </a:r>
            <a:r>
              <a:rPr lang="en-US" baseline="-25000" dirty="0"/>
              <a:t>c</a:t>
            </a:r>
            <a:r>
              <a:rPr lang="en-US" dirty="0"/>
              <a:t> to </a:t>
            </a:r>
            <a:r>
              <a:rPr lang="en-US" dirty="0" err="1"/>
              <a:t>T</a:t>
            </a:r>
            <a:r>
              <a:rPr lang="en-US" baseline="-25000" dirty="0" err="1"/>
              <a:t>cs</a:t>
            </a:r>
            <a:endParaRPr lang="en-US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 err="1"/>
              <a:t>T</a:t>
            </a:r>
            <a:r>
              <a:rPr lang="en-US" b="1" baseline="-25000" dirty="0" err="1"/>
              <a:t>cs</a:t>
            </a:r>
            <a:r>
              <a:rPr lang="en-US" b="1" dirty="0"/>
              <a:t>(B,I) = T</a:t>
            </a:r>
            <a:r>
              <a:rPr lang="en-US" b="1" baseline="-25000" dirty="0"/>
              <a:t>b</a:t>
            </a:r>
            <a:r>
              <a:rPr lang="en-US" b="1" dirty="0"/>
              <a:t>+{T</a:t>
            </a:r>
            <a:r>
              <a:rPr lang="en-US" b="1" baseline="-25000" dirty="0"/>
              <a:t>c</a:t>
            </a:r>
            <a:r>
              <a:rPr lang="en-US" b="1" dirty="0"/>
              <a:t>(B)-T</a:t>
            </a:r>
            <a:r>
              <a:rPr lang="en-US" b="1" baseline="-25000" dirty="0"/>
              <a:t>b</a:t>
            </a:r>
            <a:r>
              <a:rPr lang="en-US" b="1" dirty="0"/>
              <a:t>} {1-I/</a:t>
            </a:r>
            <a:r>
              <a:rPr lang="en-US" b="1" dirty="0" err="1"/>
              <a:t>I</a:t>
            </a:r>
            <a:r>
              <a:rPr lang="en-US" b="1" baseline="-25000" dirty="0" err="1"/>
              <a:t>c</a:t>
            </a:r>
            <a:r>
              <a:rPr lang="en-US" b="1" dirty="0"/>
              <a:t>}</a:t>
            </a:r>
            <a:r>
              <a:rPr lang="en-US" dirty="0"/>
              <a:t>	 	</a:t>
            </a:r>
            <a:r>
              <a:rPr lang="en-US" dirty="0" err="1"/>
              <a:t>T</a:t>
            </a:r>
            <a:r>
              <a:rPr lang="en-US" baseline="-25000" dirty="0" err="1"/>
              <a:t>cs</a:t>
            </a:r>
            <a:r>
              <a:rPr lang="en-US" dirty="0"/>
              <a:t> is the current sharing temperature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b="1" dirty="0" err="1"/>
              <a:t>T</a:t>
            </a:r>
            <a:r>
              <a:rPr lang="en-US" b="1" baseline="-25000" dirty="0" err="1"/>
              <a:t>cs</a:t>
            </a:r>
            <a:r>
              <a:rPr lang="en-US" b="1" dirty="0"/>
              <a:t>(5 T,0.5I</a:t>
            </a:r>
            <a:r>
              <a:rPr lang="en-US" b="1" baseline="-25000" dirty="0"/>
              <a:t>c</a:t>
            </a:r>
            <a:r>
              <a:rPr lang="en-US" b="1" dirty="0"/>
              <a:t>) = 5.7 K</a:t>
            </a:r>
          </a:p>
          <a:p>
            <a:pPr eaLnBrk="1" hangingPunct="1"/>
            <a:r>
              <a:rPr lang="en-US" dirty="0"/>
              <a:t>So we lost a lot of margin from T</a:t>
            </a:r>
            <a:r>
              <a:rPr lang="en-US" baseline="-25000" dirty="0"/>
              <a:t>c</a:t>
            </a:r>
            <a:r>
              <a:rPr lang="en-US" dirty="0"/>
              <a:t>(0) = 9.2 K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T</a:t>
            </a:r>
            <a:r>
              <a:rPr lang="en-US" baseline="-25000" dirty="0"/>
              <a:t>c</a:t>
            </a:r>
            <a:r>
              <a:rPr lang="en-US" dirty="0"/>
              <a:t>(5T) = </a:t>
            </a:r>
            <a:r>
              <a:rPr lang="en-US" dirty="0">
                <a:sym typeface="Wingdings" pitchFamily="2" charset="2"/>
              </a:rPr>
              <a:t>7.2 K  </a:t>
            </a:r>
            <a:r>
              <a:rPr lang="en-US" dirty="0"/>
              <a:t>T</a:t>
            </a:r>
            <a:r>
              <a:rPr lang="en-US" baseline="-25000" dirty="0"/>
              <a:t>c</a:t>
            </a:r>
            <a:r>
              <a:rPr lang="en-US" dirty="0"/>
              <a:t>(5T, 0.5I</a:t>
            </a:r>
            <a:r>
              <a:rPr lang="en-US" baseline="-25000" dirty="0"/>
              <a:t>c</a:t>
            </a:r>
            <a:r>
              <a:rPr lang="en-US" dirty="0"/>
              <a:t>) = </a:t>
            </a:r>
            <a:r>
              <a:rPr lang="en-US" dirty="0">
                <a:sym typeface="Wingdings" pitchFamily="2" charset="2"/>
              </a:rPr>
              <a:t>5.7 K</a:t>
            </a:r>
            <a:endParaRPr lang="en-US" dirty="0"/>
          </a:p>
          <a:p>
            <a:pPr marL="447675" lvl="1" indent="-266700" eaLnBrk="1" hangingPunct="1">
              <a:lnSpc>
                <a:spcPct val="120000"/>
              </a:lnSpc>
            </a:pPr>
            <a:r>
              <a:rPr lang="en-US" dirty="0"/>
              <a:t>50%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and 5 T: T</a:t>
            </a:r>
            <a:r>
              <a:rPr lang="en-US" baseline="-25000" dirty="0"/>
              <a:t>c</a:t>
            </a:r>
            <a:r>
              <a:rPr lang="en-US" dirty="0"/>
              <a:t>(5T, 0.5I</a:t>
            </a:r>
            <a:r>
              <a:rPr lang="en-US" baseline="-25000" dirty="0"/>
              <a:t>c</a:t>
            </a:r>
            <a:r>
              <a:rPr lang="en-US" dirty="0"/>
              <a:t>)   = </a:t>
            </a:r>
            <a:r>
              <a:rPr lang="en-US" dirty="0">
                <a:sym typeface="Wingdings" pitchFamily="2" charset="2"/>
              </a:rPr>
              <a:t>5.7 K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1.5 K margin </a:t>
            </a:r>
            <a:r>
              <a:rPr lang="en-US" dirty="0">
                <a:sym typeface="Wingdings" pitchFamily="2" charset="2"/>
              </a:rPr>
              <a:t>for </a:t>
            </a:r>
            <a:r>
              <a:rPr lang="en-US" dirty="0"/>
              <a:t>T</a:t>
            </a:r>
            <a:r>
              <a:rPr lang="en-US" baseline="-25000" dirty="0"/>
              <a:t>b </a:t>
            </a:r>
            <a:r>
              <a:rPr lang="en-US" dirty="0">
                <a:sym typeface="Wingdings" pitchFamily="2" charset="2"/>
              </a:rPr>
              <a:t>=4.2 K</a:t>
            </a:r>
            <a:endParaRPr lang="en-US" dirty="0"/>
          </a:p>
          <a:p>
            <a:pPr marL="447675" lvl="1" indent="-266700" eaLnBrk="1" hangingPunct="1"/>
            <a:r>
              <a:rPr lang="en-US" dirty="0"/>
              <a:t>75%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and 5 T: T</a:t>
            </a:r>
            <a:r>
              <a:rPr lang="en-US" baseline="-25000" dirty="0"/>
              <a:t>c</a:t>
            </a:r>
            <a:r>
              <a:rPr lang="en-US" dirty="0"/>
              <a:t>(5T, 0.75I</a:t>
            </a:r>
            <a:r>
              <a:rPr lang="en-US" baseline="-25000" dirty="0"/>
              <a:t>c</a:t>
            </a:r>
            <a:r>
              <a:rPr lang="en-US" dirty="0"/>
              <a:t>) = </a:t>
            </a:r>
            <a:r>
              <a:rPr lang="en-US" dirty="0">
                <a:sym typeface="Wingdings" pitchFamily="2" charset="2"/>
              </a:rPr>
              <a:t>5.0 K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0.8 K margin</a:t>
            </a:r>
          </a:p>
          <a:p>
            <a:pPr marL="266700" indent="-266700" algn="ctr" eaLnBrk="1" hangingPunct="1">
              <a:buNone/>
            </a:pPr>
            <a:r>
              <a:rPr lang="en-US" b="1" dirty="0">
                <a:solidFill>
                  <a:srgbClr val="0000FF"/>
                </a:solidFill>
              </a:rPr>
              <a:t>→</a:t>
            </a:r>
            <a:r>
              <a:rPr lang="en-US" b="1" i="1" dirty="0">
                <a:solidFill>
                  <a:srgbClr val="0000FF"/>
                </a:solidFill>
              </a:rPr>
              <a:t> so we never can operate very near to </a:t>
            </a:r>
            <a:r>
              <a:rPr lang="en-US" b="1" i="1" dirty="0" err="1">
                <a:solidFill>
                  <a:srgbClr val="0000FF"/>
                </a:solidFill>
              </a:rPr>
              <a:t>I</a:t>
            </a:r>
            <a:r>
              <a:rPr lang="en-US" b="1" i="1" baseline="-25000" dirty="0" err="1">
                <a:solidFill>
                  <a:srgbClr val="0000FF"/>
                </a:solidFill>
              </a:rPr>
              <a:t>c</a:t>
            </a:r>
            <a:r>
              <a:rPr lang="en-US" b="1" i="1" dirty="0">
                <a:solidFill>
                  <a:srgbClr val="0000FF"/>
                </a:solidFill>
              </a:rPr>
              <a:t> !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pPr marL="266700" indent="-266700" eaLnBrk="1" hangingPunct="1"/>
            <a:r>
              <a:rPr lang="en-US" dirty="0"/>
              <a:t>Following </a:t>
            </a:r>
            <a:r>
              <a:rPr lang="en-US" dirty="0">
                <a:sym typeface="Symbol" pitchFamily="18" charset="2"/>
              </a:rPr>
              <a:t></a:t>
            </a:r>
            <a:r>
              <a:rPr lang="en-US" dirty="0"/>
              <a:t>T = Q / c(T) release of energy (heat) from various sources will cause a temperature rise and thus the superconducting state is very seriously in danger</a:t>
            </a:r>
          </a:p>
          <a:p>
            <a:pPr marL="266700" indent="-266700" eaLnBrk="1" hangingPunct="1"/>
            <a:r>
              <a:rPr lang="en-US" dirty="0">
                <a:cs typeface="Arial" charset="0"/>
              </a:rPr>
              <a:t>Increased temperature drops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; causing flux motion, generates heat </a:t>
            </a:r>
            <a:r>
              <a:rPr lang="en-US" b="1" dirty="0">
                <a:solidFill>
                  <a:srgbClr val="0000FF"/>
                </a:solidFill>
              </a:rPr>
              <a:t>→</a:t>
            </a:r>
            <a:r>
              <a:rPr lang="en-US" b="1" i="1" dirty="0">
                <a:solidFill>
                  <a:srgbClr val="0000FF"/>
                </a:solidFill>
              </a:rPr>
              <a:t> stability problem</a:t>
            </a:r>
            <a:endParaRPr lang="en-US" dirty="0">
              <a:solidFill>
                <a:srgbClr val="0000FF"/>
              </a:solidFill>
            </a:endParaRPr>
          </a:p>
          <a:p>
            <a:pPr marL="266700" indent="-266700" eaLnBrk="1" hangingPunct="1">
              <a:lnSpc>
                <a:spcPct val="120000"/>
              </a:lnSpc>
            </a:pPr>
            <a:r>
              <a:rPr lang="en-US" dirty="0"/>
              <a:t>The heat that can be absorbed without reaching </a:t>
            </a:r>
            <a:r>
              <a:rPr lang="en-US" dirty="0" err="1"/>
              <a:t>T</a:t>
            </a:r>
            <a:r>
              <a:rPr lang="en-US" baseline="-25000" dirty="0" err="1"/>
              <a:t>cs</a:t>
            </a:r>
            <a:r>
              <a:rPr lang="en-US" dirty="0"/>
              <a:t> is the enthalpy difference </a:t>
            </a:r>
            <a:r>
              <a:rPr lang="en-US" dirty="0">
                <a:sym typeface="Symbol" pitchFamily="18" charset="2"/>
              </a:rPr>
              <a:t>H =  c(T) </a:t>
            </a:r>
            <a:r>
              <a:rPr lang="en-US" dirty="0" err="1">
                <a:sym typeface="Symbol" pitchFamily="18" charset="2"/>
              </a:rPr>
              <a:t>dT</a:t>
            </a:r>
            <a:r>
              <a:rPr lang="en-US" dirty="0">
                <a:sym typeface="Symbol" pitchFamily="18" charset="2"/>
              </a:rPr>
              <a:t> between </a:t>
            </a:r>
            <a:r>
              <a:rPr lang="en-US" dirty="0" err="1">
                <a:sym typeface="Symbol" pitchFamily="18" charset="2"/>
              </a:rPr>
              <a:t>T</a:t>
            </a:r>
            <a:r>
              <a:rPr lang="en-US" baseline="-25000" dirty="0" err="1">
                <a:sym typeface="Symbol" pitchFamily="18" charset="2"/>
              </a:rPr>
              <a:t>cs</a:t>
            </a:r>
            <a:r>
              <a:rPr lang="en-US" dirty="0">
                <a:sym typeface="Symbol" pitchFamily="18" charset="2"/>
              </a:rPr>
              <a:t> and T</a:t>
            </a:r>
            <a:r>
              <a:rPr lang="en-US" baseline="-25000" dirty="0">
                <a:sym typeface="Symbol" pitchFamily="18" charset="2"/>
              </a:rPr>
              <a:t>o</a:t>
            </a: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Roger Ruber - ERUF projekt kalla magneter</a:t>
            </a:r>
          </a:p>
        </p:txBody>
      </p:sp>
      <p:sp>
        <p:nvSpPr>
          <p:cNvPr id="1638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68517" y="6469855"/>
            <a:ext cx="1289050" cy="252412"/>
          </a:xfrm>
          <a:noFill/>
        </p:spPr>
        <p:txBody>
          <a:bodyPr/>
          <a:lstStyle/>
          <a:p>
            <a:fld id="{0A516E35-AF60-4C1E-A5ED-F56F10E9725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F9D3D7-AAE2-492A-86AC-A233D74115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433" y="6469855"/>
            <a:ext cx="1289829" cy="252412"/>
          </a:xfrm>
        </p:spPr>
        <p:txBody>
          <a:bodyPr/>
          <a:lstStyle/>
          <a:p>
            <a:pPr>
              <a:defRPr/>
            </a:pPr>
            <a:r>
              <a:rPr lang="en-US" dirty="0"/>
              <a:t>10-Feb-2021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Wire Movement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334435" y="981075"/>
            <a:ext cx="5685366" cy="5327650"/>
          </a:xfrm>
        </p:spPr>
        <p:txBody>
          <a:bodyPr/>
          <a:lstStyle/>
          <a:p>
            <a:pPr marL="271463" lvl="1" indent="-271463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000" dirty="0"/>
              <a:t>2.5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J corresponds to </a:t>
            </a:r>
            <a:br>
              <a:rPr lang="en-US" sz="2000" dirty="0"/>
            </a:br>
            <a:r>
              <a:rPr lang="en-US" sz="2000" dirty="0"/>
              <a:t>a movement of 1 </a:t>
            </a:r>
            <a:r>
              <a:rPr lang="en-US" sz="2000" dirty="0">
                <a:sym typeface="Symbol" pitchFamily="18" charset="2"/>
              </a:rPr>
              <a:t>m</a:t>
            </a:r>
            <a:r>
              <a:rPr lang="en-US" sz="2000" dirty="0"/>
              <a:t> only </a:t>
            </a:r>
            <a:br>
              <a:rPr lang="en-US" sz="2000" dirty="0"/>
            </a:br>
            <a:r>
              <a:rPr lang="en-US" sz="2000" dirty="0"/>
              <a:t>in a 1 mm wire</a:t>
            </a:r>
            <a:br>
              <a:rPr lang="en-US" sz="2000" dirty="0"/>
            </a:br>
            <a:r>
              <a:rPr lang="en-US" sz="2000" dirty="0"/>
              <a:t>at 5 T and 500 A!</a:t>
            </a:r>
          </a:p>
          <a:p>
            <a:pPr marL="381000" indent="-381000">
              <a:lnSpc>
                <a:spcPct val="90000"/>
              </a:lnSpc>
              <a:defRPr/>
            </a:pPr>
            <a:endParaRPr lang="en-US" dirty="0"/>
          </a:p>
          <a:p>
            <a:pPr marL="271463" indent="-271463">
              <a:lnSpc>
                <a:spcPct val="90000"/>
              </a:lnSpc>
              <a:defRPr/>
            </a:pPr>
            <a:r>
              <a:rPr lang="en-US" dirty="0" err="1"/>
              <a:t>NbTi</a:t>
            </a:r>
            <a:r>
              <a:rPr lang="en-US" dirty="0"/>
              <a:t>/</a:t>
            </a:r>
            <a:r>
              <a:rPr lang="en-US" dirty="0" err="1"/>
              <a:t>CuNi</a:t>
            </a:r>
            <a:r>
              <a:rPr lang="en-US" dirty="0"/>
              <a:t> wire on sample holder,</a:t>
            </a:r>
            <a:br>
              <a:rPr lang="en-US" dirty="0"/>
            </a:br>
            <a:r>
              <a:rPr lang="en-US" dirty="0"/>
              <a:t>see picture:</a:t>
            </a:r>
          </a:p>
          <a:p>
            <a:pPr marL="541338" lvl="1" indent="-269875">
              <a:lnSpc>
                <a:spcPct val="90000"/>
              </a:lnSpc>
              <a:defRPr/>
            </a:pPr>
            <a:r>
              <a:rPr lang="en-US" dirty="0"/>
              <a:t>The critical current of badly stable wires (no Cu matrix but </a:t>
            </a:r>
            <a:r>
              <a:rPr lang="en-US" dirty="0" err="1"/>
              <a:t>CuNi</a:t>
            </a:r>
            <a:r>
              <a:rPr lang="en-US" dirty="0"/>
              <a:t> for use in SC switches) can hardly be measured, resin cracking causes wires to quench.</a:t>
            </a:r>
          </a:p>
          <a:p>
            <a:pPr marL="541338" lvl="1" indent="-269875">
              <a:lnSpc>
                <a:spcPct val="90000"/>
              </a:lnSpc>
              <a:defRPr/>
            </a:pPr>
            <a:r>
              <a:rPr lang="en-US" dirty="0"/>
              <a:t>A clear demonstration of how crucial suppression of cracking and wire movements is. </a:t>
            </a:r>
          </a:p>
        </p:txBody>
      </p:sp>
      <p:sp>
        <p:nvSpPr>
          <p:cNvPr id="2150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Roger Ruber - ERUF projekt kalla magneter</a:t>
            </a:r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06200" y="6477000"/>
            <a:ext cx="685800" cy="228600"/>
          </a:xfrm>
          <a:noFill/>
        </p:spPr>
        <p:txBody>
          <a:bodyPr/>
          <a:lstStyle/>
          <a:p>
            <a:fld id="{CBD9BC39-26CF-4E7A-9F24-557C15F9011D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20D9E-3F6C-4C1B-8F39-E2341D690A8B}"/>
              </a:ext>
            </a:extLst>
          </p:cNvPr>
          <p:cNvGrpSpPr/>
          <p:nvPr/>
        </p:nvGrpSpPr>
        <p:grpSpPr>
          <a:xfrm>
            <a:off x="6019799" y="1009650"/>
            <a:ext cx="4964289" cy="4419600"/>
            <a:chOff x="6019799" y="1009650"/>
            <a:chExt cx="4964289" cy="4419600"/>
          </a:xfrm>
        </p:grpSpPr>
        <p:pic>
          <p:nvPicPr>
            <p:cNvPr id="21512" name="Picture 4" descr="C:\Documents and Settings\Administrator\My Documents\My Pictures\cas\Ic-B CuNi quench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19799" y="1009650"/>
              <a:ext cx="4964289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4" name="Freeform 6"/>
            <p:cNvSpPr>
              <a:spLocks/>
            </p:cNvSpPr>
            <p:nvPr/>
          </p:nvSpPr>
          <p:spPr bwMode="auto">
            <a:xfrm>
              <a:off x="6673146" y="2239961"/>
              <a:ext cx="1447800" cy="1240456"/>
            </a:xfrm>
            <a:custGeom>
              <a:avLst/>
              <a:gdLst>
                <a:gd name="T0" fmla="*/ 0 w 912"/>
                <a:gd name="T1" fmla="*/ 0 h 960"/>
                <a:gd name="T2" fmla="*/ 596 w 912"/>
                <a:gd name="T3" fmla="*/ 639 h 960"/>
                <a:gd name="T4" fmla="*/ 1416 w 912"/>
                <a:gd name="T5" fmla="*/ 1278 h 960"/>
                <a:gd name="T6" fmla="*/ 0 60000 65536"/>
                <a:gd name="T7" fmla="*/ 0 60000 65536"/>
                <a:gd name="T8" fmla="*/ 0 60000 65536"/>
                <a:gd name="T9" fmla="*/ 0 w 912"/>
                <a:gd name="T10" fmla="*/ 0 h 960"/>
                <a:gd name="T11" fmla="*/ 912 w 912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2" h="960">
                  <a:moveTo>
                    <a:pt x="0" y="0"/>
                  </a:moveTo>
                  <a:cubicBezTo>
                    <a:pt x="116" y="160"/>
                    <a:pt x="232" y="320"/>
                    <a:pt x="384" y="480"/>
                  </a:cubicBezTo>
                  <a:cubicBezTo>
                    <a:pt x="536" y="640"/>
                    <a:pt x="752" y="848"/>
                    <a:pt x="912" y="96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21515" name="Freeform 8"/>
            <p:cNvSpPr>
              <a:spLocks/>
            </p:cNvSpPr>
            <p:nvPr/>
          </p:nvSpPr>
          <p:spPr bwMode="auto">
            <a:xfrm>
              <a:off x="6629399" y="3371849"/>
              <a:ext cx="3191933" cy="1271587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288 h 768"/>
                <a:gd name="T4" fmla="*/ 768 w 1632"/>
                <a:gd name="T5" fmla="*/ 576 h 768"/>
                <a:gd name="T6" fmla="*/ 1632 w 1632"/>
                <a:gd name="T7" fmla="*/ 768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32"/>
                <a:gd name="T13" fmla="*/ 0 h 768"/>
                <a:gd name="T14" fmla="*/ 1632 w 1632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32" h="768">
                  <a:moveTo>
                    <a:pt x="0" y="0"/>
                  </a:moveTo>
                  <a:cubicBezTo>
                    <a:pt x="80" y="96"/>
                    <a:pt x="160" y="192"/>
                    <a:pt x="288" y="288"/>
                  </a:cubicBezTo>
                  <a:cubicBezTo>
                    <a:pt x="416" y="384"/>
                    <a:pt x="544" y="496"/>
                    <a:pt x="768" y="576"/>
                  </a:cubicBezTo>
                  <a:cubicBezTo>
                    <a:pt x="992" y="656"/>
                    <a:pt x="1312" y="712"/>
                    <a:pt x="1632" y="768"/>
                  </a:cubicBezTo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21516" name="Line 10"/>
            <p:cNvSpPr>
              <a:spLocks noChangeShapeType="1"/>
            </p:cNvSpPr>
            <p:nvPr/>
          </p:nvSpPr>
          <p:spPr bwMode="auto">
            <a:xfrm flipH="1">
              <a:off x="6934200" y="1924049"/>
              <a:ext cx="1679222" cy="60960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21517" name="Line 11"/>
            <p:cNvSpPr>
              <a:spLocks noChangeShapeType="1"/>
            </p:cNvSpPr>
            <p:nvPr/>
          </p:nvSpPr>
          <p:spPr bwMode="auto">
            <a:xfrm flipH="1">
              <a:off x="7089422" y="1804016"/>
              <a:ext cx="1524000" cy="1200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21518" name="Line 12"/>
            <p:cNvSpPr>
              <a:spLocks noChangeShapeType="1"/>
            </p:cNvSpPr>
            <p:nvPr/>
          </p:nvSpPr>
          <p:spPr bwMode="auto">
            <a:xfrm flipH="1">
              <a:off x="7089422" y="2068512"/>
              <a:ext cx="1524000" cy="1597026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21511" name="TextBox 13"/>
            <p:cNvSpPr txBox="1">
              <a:spLocks noChangeArrowheads="1"/>
            </p:cNvSpPr>
            <p:nvPr/>
          </p:nvSpPr>
          <p:spPr bwMode="auto">
            <a:xfrm>
              <a:off x="9186863" y="1924050"/>
              <a:ext cx="14287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sv-SE" sz="1200" dirty="0">
                  <a:solidFill>
                    <a:srgbClr val="000000"/>
                  </a:solidFill>
                </a:rPr>
                <a:t>= under tension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52BE2CA-A4DE-4829-AB0E-729F9D743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10-Feb-2021</a:t>
            </a:r>
            <a:endParaRPr lang="en-US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RR004-UUgrabard-ESS">
  <a:themeElements>
    <a:clrScheme name="Custom 3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416CA8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32716</TotalTime>
  <Words>1786</Words>
  <Application>Microsoft Office PowerPoint</Application>
  <PresentationFormat>Widescreen</PresentationFormat>
  <Paragraphs>340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MS PGothic</vt:lpstr>
      <vt:lpstr>Arial</vt:lpstr>
      <vt:lpstr>Symbol</vt:lpstr>
      <vt:lpstr>Wingdings</vt:lpstr>
      <vt:lpstr>RR004-UUgrabard-ESS</vt:lpstr>
      <vt:lpstr>FREIA Laboratory Facility for Research Instrumentation and Accelerator Development Department of Physics and Astronomy</vt:lpstr>
      <vt:lpstr>Bakgrund</vt:lpstr>
      <vt:lpstr>CERN och LHC</vt:lpstr>
      <vt:lpstr>LHC Acceleratorn</vt:lpstr>
      <vt:lpstr>LHC Dipol Magnet</vt:lpstr>
      <vt:lpstr>Varför supraledande magnet</vt:lpstr>
      <vt:lpstr>Superledande material</vt:lpstr>
      <vt:lpstr>Temperatur marginal</vt:lpstr>
      <vt:lpstr>Example Wire Movement</vt:lpstr>
      <vt:lpstr>LHC MCBC/Y Magnet</vt:lpstr>
      <vt:lpstr>CCT Canted-cosine-theta magnet</vt:lpstr>
      <vt:lpstr>Uppdelning av CCT magnet</vt:lpstr>
      <vt:lpstr>Information</vt:lpstr>
      <vt:lpstr>PowerPoint Presentation</vt:lpstr>
      <vt:lpstr>Elektrisk modell</vt:lpstr>
      <vt:lpstr>Ide om supraledande kabel</vt:lpstr>
      <vt:lpstr>Problem / frågor</vt:lpstr>
      <vt:lpstr>PowerPoint Presentation</vt:lpstr>
      <vt:lpstr>Aluminium magnetspindel</vt:lpstr>
      <vt:lpstr>Spår för 10-12 lindningar</vt:lpstr>
      <vt:lpstr>Tillverknings spår</vt:lpstr>
      <vt:lpstr>Del av produktsritning</vt:lpstr>
      <vt:lpstr>PowerPoint Presentation</vt:lpstr>
      <vt:lpstr>PowerPoint Presentation</vt:lpstr>
      <vt:lpstr>Järn ok</vt:lpstr>
      <vt:lpstr>MCBRC järn ok (105mm öppning, 2m lång)</vt:lpstr>
      <vt:lpstr>PowerPoint Presentation</vt:lpstr>
      <vt:lpstr>PowerPoint Presentation</vt:lpstr>
      <vt:lpstr>PowerPoint Presentation</vt:lpstr>
      <vt:lpstr>Elektrisk diagram (anpassas för repkabel)</vt:lpstr>
      <vt:lpstr>Exempel lindningsverktyg vid CERN</vt:lpstr>
      <vt:lpstr>Lindningsrobot byggd av en student</vt:lpstr>
      <vt:lpstr>Elektrisk isolation mellan spindel</vt:lpstr>
      <vt:lpstr>Splicing supraledande kabel</vt:lpstr>
      <vt:lpstr>Inbakad temperatur givare</vt:lpstr>
      <vt:lpstr>Impregnering</vt:lpstr>
      <vt:lpstr>Järn ok montering vid CERN</vt:lpstr>
    </vt:vector>
  </TitlesOfParts>
  <Company>CERN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FREIA Laboratory Facility for Research Instrumentation and Accelerator Development</dc:title>
  <dc:creator>ruber</dc:creator>
  <cp:lastModifiedBy>cern\ruber</cp:lastModifiedBy>
  <cp:revision>619</cp:revision>
  <cp:lastPrinted>2015-01-29T11:56:53Z</cp:lastPrinted>
  <dcterms:created xsi:type="dcterms:W3CDTF">2010-02-24T17:17:31Z</dcterms:created>
  <dcterms:modified xsi:type="dcterms:W3CDTF">2021-02-10T10:54:23Z</dcterms:modified>
</cp:coreProperties>
</file>