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7" r:id="rId3"/>
    <p:sldId id="275" r:id="rId4"/>
    <p:sldId id="271" r:id="rId5"/>
    <p:sldId id="269" r:id="rId6"/>
    <p:sldId id="276" r:id="rId7"/>
    <p:sldId id="274" r:id="rId8"/>
    <p:sldId id="261" r:id="rId9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DFF8C-F755-4AF4-B408-65F99219D3AB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B5B9A-51D5-48C0-97AE-374879F29F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89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B5B9A-51D5-48C0-97AE-374879F29F5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45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5B9A-51D5-48C0-97AE-374879F29F5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354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5B9A-51D5-48C0-97AE-374879F29F5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83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5B9A-51D5-48C0-97AE-374879F29F5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5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2021-03-22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FCC Nordic Day                                                                           Tord Ekelöf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27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2021-03-22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FCC Nordic Day                                                                           Tord Ekelöf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27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2021-03-22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FCC Nordic Day                                                                           Tord Ekelöf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59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2021-03-22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FCC Nordic Day                                                                           Tord Ekelöf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43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2021-03-22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FCC Nordic Day                                                                           Tord Ekelöf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22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2021-03-22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FCC Nordic Day                                                                           Tord Ekelöf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8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2021-03-22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FCC Nordic Day                                                                           Tord Ekelöf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28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2021-03-22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FCC Nordic Day                                                                           Tord Ekelöf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47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2021-03-22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FCC Nordic Day                                                                           Tord Ekelöf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85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2021-03-22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FCC Nordic Day                                                                           Tord Ekelöf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98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2021-03-22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FCC Nordic Day                                                                           Tord Ekelöf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28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2021-03-22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1st FCC Nordic Day                                                                           Tord Ekelöf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85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103.0526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840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sz="8000" dirty="0">
                <a:solidFill>
                  <a:srgbClr val="C00000"/>
                </a:solidFill>
                <a:latin typeface="Comic Sans MS" panose="030F0702030302020204" pitchFamily="66" charset="0"/>
              </a:rPr>
              <a:t>FREIA Laboratory </a:t>
            </a:r>
            <a:br>
              <a:rPr lang="de-DE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de-DE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for</a:t>
            </a:r>
            <a:r>
              <a:rPr lang="de-DE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Accelerator</a:t>
            </a:r>
            <a:r>
              <a:rPr lang="de-DE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and</a:t>
            </a:r>
            <a:r>
              <a:rPr lang="de-DE" dirty="0">
                <a:solidFill>
                  <a:srgbClr val="C00000"/>
                </a:solidFill>
                <a:latin typeface="Comic Sans MS" panose="030F0702030302020204" pitchFamily="66" charset="0"/>
              </a:rPr>
              <a:t> Instrumentation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2472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de-DE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Presentation</a:t>
            </a:r>
            <a:r>
              <a:rPr lang="de-DE" dirty="0">
                <a:solidFill>
                  <a:srgbClr val="C00000"/>
                </a:solidFill>
                <a:latin typeface="Comic Sans MS" panose="030F0702030302020204" pitchFamily="66" charset="0"/>
              </a:rPr>
              <a:t> at </a:t>
            </a:r>
            <a:r>
              <a:rPr lang="de-DE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r>
              <a:rPr lang="de-DE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de-DE" dirty="0">
                <a:solidFill>
                  <a:srgbClr val="C00000"/>
                </a:solidFill>
                <a:latin typeface="Comic Sans MS" panose="030F0702030302020204" pitchFamily="66" charset="0"/>
              </a:rPr>
              <a:t>1st FCC Nordic Day 22 March 2021</a:t>
            </a:r>
          </a:p>
          <a:p>
            <a:r>
              <a:rPr lang="de-DE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Detailed</a:t>
            </a:r>
            <a:r>
              <a:rPr lang="de-DE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publication</a:t>
            </a:r>
            <a:r>
              <a:rPr lang="de-DE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now</a:t>
            </a:r>
            <a:r>
              <a:rPr lang="de-DE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available</a:t>
            </a:r>
            <a:r>
              <a:rPr lang="de-DE" dirty="0">
                <a:solidFill>
                  <a:srgbClr val="C00000"/>
                </a:solidFill>
                <a:latin typeface="Comic Sans MS" panose="030F0702030302020204" pitchFamily="66" charset="0"/>
              </a:rPr>
              <a:t> at </a:t>
            </a:r>
            <a:r>
              <a:rPr lang="sv-SE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https://arxiv.org/abs/2103.05265</a:t>
            </a:r>
            <a:endParaRPr lang="de-DE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2021-03-22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FCC Nordic Day                                                                           Tord Ekelöf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37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2021-03-22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1st FCC Nordic Day                                                                           Tord Ekelöf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533400" y="1741438"/>
            <a:ext cx="70648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sv-SE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sv-SE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sv-SE" dirty="0">
                <a:latin typeface="Comic Sans MS" panose="030F0702030302020204" pitchFamily="66" charset="0"/>
              </a:rPr>
              <a:t>In the 1950s:  Construction in Uppsala </a:t>
            </a:r>
            <a:r>
              <a:rPr lang="en-US" dirty="0">
                <a:latin typeface="Comic Sans MS" panose="030F0702030302020204" pitchFamily="66" charset="0"/>
              </a:rPr>
              <a:t>of</a:t>
            </a:r>
            <a:r>
              <a:rPr lang="sv-SE" dirty="0">
                <a:latin typeface="Comic Sans MS" panose="030F0702030302020204" pitchFamily="66" charset="0"/>
              </a:rPr>
              <a:t> the </a:t>
            </a:r>
            <a:r>
              <a:rPr lang="sv-SE" dirty="0" err="1">
                <a:latin typeface="Comic Sans MS" panose="030F0702030302020204" pitchFamily="66" charset="0"/>
              </a:rPr>
              <a:t>first</a:t>
            </a:r>
            <a:r>
              <a:rPr lang="sv-SE" dirty="0">
                <a:latin typeface="Comic Sans MS" panose="030F0702030302020204" pitchFamily="66" charset="0"/>
              </a:rPr>
              <a:t> </a:t>
            </a:r>
            <a:r>
              <a:rPr lang="sv-SE" b="1" dirty="0" err="1">
                <a:latin typeface="Comic Sans MS" panose="030F0702030302020204" pitchFamily="66" charset="0"/>
              </a:rPr>
              <a:t>synchrocylclotron</a:t>
            </a:r>
            <a:r>
              <a:rPr lang="sv-SE" b="1" dirty="0">
                <a:latin typeface="Comic Sans MS" panose="030F0702030302020204" pitchFamily="66" charset="0"/>
              </a:rPr>
              <a:t> (SC) as the </a:t>
            </a:r>
            <a:r>
              <a:rPr lang="sv-SE" b="1" dirty="0" err="1">
                <a:latin typeface="Comic Sans MS" panose="030F0702030302020204" pitchFamily="66" charset="0"/>
              </a:rPr>
              <a:t>then</a:t>
            </a:r>
            <a:r>
              <a:rPr lang="sv-SE" b="1" dirty="0">
                <a:latin typeface="Comic Sans MS" panose="030F0702030302020204" pitchFamily="66" charset="0"/>
              </a:rPr>
              <a:t> </a:t>
            </a:r>
            <a:r>
              <a:rPr lang="sv-SE" b="1" dirty="0" err="1">
                <a:latin typeface="Comic Sans MS" panose="030F0702030302020204" pitchFamily="66" charset="0"/>
              </a:rPr>
              <a:t>highest</a:t>
            </a:r>
            <a:r>
              <a:rPr lang="sv-SE" b="1" dirty="0">
                <a:latin typeface="Comic Sans MS" panose="030F0702030302020204" pitchFamily="66" charset="0"/>
              </a:rPr>
              <a:t> </a:t>
            </a:r>
            <a:r>
              <a:rPr lang="sv-SE" b="1" dirty="0" err="1">
                <a:latin typeface="Comic Sans MS" panose="030F0702030302020204" pitchFamily="66" charset="0"/>
              </a:rPr>
              <a:t>energy</a:t>
            </a:r>
            <a:r>
              <a:rPr lang="sv-SE" b="1" dirty="0">
                <a:latin typeface="Comic Sans MS" panose="030F0702030302020204" pitchFamily="66" charset="0"/>
              </a:rPr>
              <a:t> accelerator in </a:t>
            </a:r>
            <a:r>
              <a:rPr lang="sv-SE" b="1" dirty="0" err="1">
                <a:latin typeface="Comic Sans MS" panose="030F0702030302020204" pitchFamily="66" charset="0"/>
              </a:rPr>
              <a:t>Europe</a:t>
            </a:r>
            <a:r>
              <a:rPr lang="sv-SE" b="1" dirty="0">
                <a:latin typeface="Comic Sans MS" panose="030F0702030302020204" pitchFamily="66" charset="0"/>
              </a:rPr>
              <a:t> </a:t>
            </a:r>
            <a:r>
              <a:rPr lang="sv-SE" dirty="0" err="1">
                <a:latin typeface="Comic Sans MS" panose="030F0702030302020204" pitchFamily="66" charset="0"/>
              </a:rPr>
              <a:t>with</a:t>
            </a:r>
            <a:r>
              <a:rPr lang="sv-SE" dirty="0">
                <a:latin typeface="Comic Sans MS" panose="030F0702030302020204" pitchFamily="66" charset="0"/>
              </a:rPr>
              <a:t> </a:t>
            </a:r>
            <a:r>
              <a:rPr lang="sv-SE" dirty="0" err="1">
                <a:latin typeface="Comic Sans MS" panose="030F0702030302020204" pitchFamily="66" charset="0"/>
              </a:rPr>
              <a:t>its</a:t>
            </a:r>
            <a:r>
              <a:rPr lang="sv-SE" dirty="0">
                <a:latin typeface="Comic Sans MS" panose="030F0702030302020204" pitchFamily="66" charset="0"/>
              </a:rPr>
              <a:t> </a:t>
            </a:r>
            <a:r>
              <a:rPr lang="sv-SE" dirty="0" err="1">
                <a:latin typeface="Comic Sans MS" panose="030F0702030302020204" pitchFamily="66" charset="0"/>
              </a:rPr>
              <a:t>energy</a:t>
            </a:r>
            <a:r>
              <a:rPr lang="sv-SE" dirty="0">
                <a:latin typeface="Comic Sans MS" panose="030F0702030302020204" pitchFamily="66" charset="0"/>
              </a:rPr>
              <a:t> 185 MeV, </a:t>
            </a:r>
            <a:r>
              <a:rPr lang="sv-SE" dirty="0" err="1">
                <a:latin typeface="Comic Sans MS" panose="030F0702030302020204" pitchFamily="66" charset="0"/>
              </a:rPr>
              <a:t>followed</a:t>
            </a:r>
            <a:r>
              <a:rPr lang="sv-SE" dirty="0">
                <a:latin typeface="Comic Sans MS" panose="030F0702030302020204" pitchFamily="66" charset="0"/>
              </a:rPr>
              <a:t> 2 </a:t>
            </a:r>
            <a:r>
              <a:rPr lang="sv-SE" dirty="0" err="1">
                <a:latin typeface="Comic Sans MS" panose="030F0702030302020204" pitchFamily="66" charset="0"/>
              </a:rPr>
              <a:t>years</a:t>
            </a:r>
            <a:r>
              <a:rPr lang="sv-SE" dirty="0">
                <a:latin typeface="Comic Sans MS" panose="030F0702030302020204" pitchFamily="66" charset="0"/>
              </a:rPr>
              <a:t> later by Uppsala </a:t>
            </a:r>
            <a:r>
              <a:rPr lang="sv-SE" dirty="0" err="1">
                <a:latin typeface="Comic Sans MS" panose="030F0702030302020204" pitchFamily="66" charset="0"/>
              </a:rPr>
              <a:t>provding</a:t>
            </a:r>
            <a:r>
              <a:rPr lang="sv-SE" dirty="0">
                <a:latin typeface="Comic Sans MS" panose="030F0702030302020204" pitchFamily="66" charset="0"/>
              </a:rPr>
              <a:t> </a:t>
            </a:r>
            <a:r>
              <a:rPr lang="sv-SE" dirty="0" err="1">
                <a:latin typeface="Comic Sans MS" panose="030F0702030302020204" pitchFamily="66" charset="0"/>
              </a:rPr>
              <a:t>essential</a:t>
            </a:r>
            <a:r>
              <a:rPr lang="sv-SE" dirty="0">
                <a:latin typeface="Comic Sans MS" panose="030F0702030302020204" pitchFamily="66" charset="0"/>
              </a:rPr>
              <a:t> </a:t>
            </a:r>
            <a:r>
              <a:rPr lang="sv-SE" dirty="0" err="1">
                <a:latin typeface="Comic Sans MS" panose="030F0702030302020204" pitchFamily="66" charset="0"/>
              </a:rPr>
              <a:t>contributions</a:t>
            </a:r>
            <a:r>
              <a:rPr lang="sv-SE" dirty="0">
                <a:latin typeface="Comic Sans MS" panose="030F0702030302020204" pitchFamily="66" charset="0"/>
              </a:rPr>
              <a:t> to the </a:t>
            </a:r>
            <a:r>
              <a:rPr lang="en-US" b="1" dirty="0">
                <a:latin typeface="Comic Sans MS" panose="030F0702030302020204" pitchFamily="66" charset="0"/>
              </a:rPr>
              <a:t>build-up</a:t>
            </a:r>
            <a:r>
              <a:rPr lang="sv-SE" b="1" dirty="0">
                <a:latin typeface="Comic Sans MS" panose="030F0702030302020204" pitchFamily="66" charset="0"/>
              </a:rPr>
              <a:t> </a:t>
            </a:r>
            <a:r>
              <a:rPr lang="sv-SE" b="1" dirty="0" err="1">
                <a:latin typeface="Comic Sans MS" panose="030F0702030302020204" pitchFamily="66" charset="0"/>
              </a:rPr>
              <a:t>of</a:t>
            </a:r>
            <a:r>
              <a:rPr lang="sv-SE" b="1" dirty="0">
                <a:latin typeface="Comic Sans MS" panose="030F0702030302020204" pitchFamily="66" charset="0"/>
              </a:rPr>
              <a:t> CERNs </a:t>
            </a:r>
            <a:r>
              <a:rPr lang="sv-SE" b="1" dirty="0" err="1">
                <a:latin typeface="Comic Sans MS" panose="030F0702030302020204" pitchFamily="66" charset="0"/>
              </a:rPr>
              <a:t>first</a:t>
            </a:r>
            <a:r>
              <a:rPr lang="sv-SE" b="1" dirty="0">
                <a:latin typeface="Comic Sans MS" panose="030F0702030302020204" pitchFamily="66" charset="0"/>
              </a:rPr>
              <a:t> accelerator</a:t>
            </a:r>
            <a:r>
              <a:rPr lang="sv-SE" dirty="0">
                <a:latin typeface="Comic Sans MS" panose="030F0702030302020204" pitchFamily="66" charset="0"/>
              </a:rPr>
              <a:t>, the 600 MeV </a:t>
            </a:r>
            <a:r>
              <a:rPr lang="sv-SE" dirty="0" err="1">
                <a:latin typeface="Comic Sans MS" panose="030F0702030302020204" pitchFamily="66" charset="0"/>
              </a:rPr>
              <a:t>synchrocylclotron</a:t>
            </a:r>
            <a:r>
              <a:rPr lang="sv-SE" dirty="0">
                <a:latin typeface="Comic Sans MS" panose="030F0702030302020204" pitchFamily="66" charset="0"/>
              </a:rPr>
              <a:t>.</a:t>
            </a:r>
          </a:p>
          <a:p>
            <a:endParaRPr lang="sv-SE" dirty="0">
              <a:latin typeface="Comic Sans MS" panose="030F0702030302020204" pitchFamily="66" charset="0"/>
            </a:endParaRPr>
          </a:p>
          <a:p>
            <a:endParaRPr lang="sv-SE" dirty="0">
              <a:latin typeface="Comic Sans MS" panose="030F0702030302020204" pitchFamily="66" charset="0"/>
            </a:endParaRPr>
          </a:p>
          <a:p>
            <a:endParaRPr lang="sv-SE" dirty="0">
              <a:latin typeface="Comic Sans MS" panose="030F0702030302020204" pitchFamily="66" charset="0"/>
            </a:endParaRPr>
          </a:p>
          <a:p>
            <a:r>
              <a:rPr lang="sv-SE" dirty="0">
                <a:solidFill>
                  <a:srgbClr val="00B050"/>
                </a:solidFill>
                <a:latin typeface="Comic Sans MS" panose="030F0702030302020204" pitchFamily="66" charset="0"/>
              </a:rPr>
              <a:t>In the 1970s and 1980s the Uppsala </a:t>
            </a:r>
            <a:r>
              <a:rPr lang="sv-SE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synchro-cylcotron</a:t>
            </a:r>
            <a:r>
              <a:rPr lang="sv-SE" dirty="0">
                <a:solidFill>
                  <a:srgbClr val="00B050"/>
                </a:solidFill>
                <a:latin typeface="Comic Sans MS" panose="030F0702030302020204" pitchFamily="66" charset="0"/>
              </a:rPr>
              <a:t>  </a:t>
            </a:r>
            <a:r>
              <a:rPr lang="sv-SE" dirty="0" err="1">
                <a:solidFill>
                  <a:srgbClr val="00B050"/>
                </a:solidFill>
                <a:latin typeface="Comic Sans MS" panose="030F0702030302020204" pitchFamily="66" charset="0"/>
              </a:rPr>
              <a:t>was</a:t>
            </a:r>
            <a:r>
              <a:rPr lang="sv-SE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v-SE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converted</a:t>
            </a:r>
            <a:r>
              <a:rPr lang="sv-SE" b="1" dirty="0">
                <a:solidFill>
                  <a:srgbClr val="00B050"/>
                </a:solidFill>
                <a:latin typeface="Comic Sans MS" panose="030F0702030302020204" pitchFamily="66" charset="0"/>
              </a:rPr>
              <a:t> to a </a:t>
            </a:r>
            <a:r>
              <a:rPr lang="sv-SE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sector-focussing</a:t>
            </a:r>
            <a:r>
              <a:rPr lang="sv-SE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v-SE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cyclotron</a:t>
            </a:r>
            <a:r>
              <a:rPr lang="sv-SE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v-SE" dirty="0" err="1">
                <a:solidFill>
                  <a:srgbClr val="00B050"/>
                </a:solidFill>
                <a:latin typeface="Comic Sans MS" panose="030F0702030302020204" pitchFamily="66" charset="0"/>
              </a:rPr>
              <a:t>followed</a:t>
            </a:r>
            <a:r>
              <a:rPr lang="sv-SE" dirty="0">
                <a:solidFill>
                  <a:srgbClr val="00B050"/>
                </a:solidFill>
                <a:latin typeface="Comic Sans MS" panose="030F0702030302020204" pitchFamily="66" charset="0"/>
              </a:rPr>
              <a:t> by the design and </a:t>
            </a:r>
            <a:r>
              <a:rPr lang="sv-SE" dirty="0" err="1">
                <a:solidFill>
                  <a:srgbClr val="00B050"/>
                </a:solidFill>
                <a:latin typeface="Comic Sans MS" panose="030F0702030302020204" pitchFamily="66" charset="0"/>
              </a:rPr>
              <a:t>build-up</a:t>
            </a:r>
            <a:r>
              <a:rPr lang="sv-SE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v-SE" dirty="0" err="1">
                <a:solidFill>
                  <a:srgbClr val="00B050"/>
                </a:solidFill>
                <a:latin typeface="Comic Sans MS" panose="030F0702030302020204" pitchFamily="66" charset="0"/>
              </a:rPr>
              <a:t>of</a:t>
            </a:r>
            <a:r>
              <a:rPr lang="sv-SE" dirty="0">
                <a:solidFill>
                  <a:srgbClr val="00B050"/>
                </a:solidFill>
                <a:latin typeface="Comic Sans MS" panose="030F0702030302020204" pitchFamily="66" charset="0"/>
              </a:rPr>
              <a:t> 1.5 GeV proton </a:t>
            </a:r>
            <a:r>
              <a:rPr lang="sv-SE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storage</a:t>
            </a:r>
            <a:r>
              <a:rPr lang="sv-SE" b="1" dirty="0">
                <a:solidFill>
                  <a:srgbClr val="00B050"/>
                </a:solidFill>
                <a:latin typeface="Comic Sans MS" panose="030F0702030302020204" pitchFamily="66" charset="0"/>
              </a:rPr>
              <a:t> ring CELCIUS </a:t>
            </a:r>
            <a:r>
              <a:rPr lang="sv-SE" dirty="0">
                <a:solidFill>
                  <a:srgbClr val="00B050"/>
                </a:solidFill>
                <a:latin typeface="Comic Sans MS" panose="030F0702030302020204" pitchFamily="66" charset="0"/>
              </a:rPr>
              <a:t>and the WASA </a:t>
            </a:r>
            <a:r>
              <a:rPr lang="sv-SE" dirty="0" err="1">
                <a:solidFill>
                  <a:srgbClr val="00B050"/>
                </a:solidFill>
                <a:latin typeface="Comic Sans MS" panose="030F0702030302020204" pitchFamily="66" charset="0"/>
              </a:rPr>
              <a:t>detector</a:t>
            </a:r>
            <a:r>
              <a:rPr lang="sv-SE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v-SE" dirty="0" err="1">
                <a:solidFill>
                  <a:srgbClr val="00B050"/>
                </a:solidFill>
                <a:latin typeface="Comic Sans MS" panose="030F0702030302020204" pitchFamily="66" charset="0"/>
              </a:rPr>
              <a:t>which</a:t>
            </a:r>
            <a:r>
              <a:rPr lang="sv-SE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v-SE" dirty="0" err="1">
                <a:solidFill>
                  <a:srgbClr val="00B050"/>
                </a:solidFill>
                <a:latin typeface="Comic Sans MS" panose="030F0702030302020204" pitchFamily="66" charset="0"/>
              </a:rPr>
              <a:t>were</a:t>
            </a:r>
            <a:r>
              <a:rPr lang="sv-SE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v-SE" dirty="0" err="1">
                <a:solidFill>
                  <a:srgbClr val="00B050"/>
                </a:solidFill>
                <a:latin typeface="Comic Sans MS" panose="030F0702030302020204" pitchFamily="66" charset="0"/>
              </a:rPr>
              <a:t>operated</a:t>
            </a:r>
            <a:r>
              <a:rPr lang="sv-SE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v-SE" dirty="0" err="1">
                <a:solidFill>
                  <a:srgbClr val="00B050"/>
                </a:solidFill>
                <a:latin typeface="Comic Sans MS" panose="030F0702030302020204" pitchFamily="66" charset="0"/>
              </a:rPr>
              <a:t>during</a:t>
            </a:r>
            <a:r>
              <a:rPr lang="sv-SE" dirty="0">
                <a:solidFill>
                  <a:srgbClr val="00B050"/>
                </a:solidFill>
                <a:latin typeface="Comic Sans MS" panose="030F0702030302020204" pitchFamily="66" charset="0"/>
              </a:rPr>
              <a:t> the 1990s. </a:t>
            </a:r>
            <a:r>
              <a:rPr lang="sv-SE" dirty="0" err="1">
                <a:solidFill>
                  <a:srgbClr val="00B050"/>
                </a:solidFill>
                <a:latin typeface="Comic Sans MS" panose="030F0702030302020204" pitchFamily="66" charset="0"/>
              </a:rPr>
              <a:t>Considerable</a:t>
            </a:r>
            <a:r>
              <a:rPr lang="sv-SE" dirty="0">
                <a:solidFill>
                  <a:srgbClr val="00B050"/>
                </a:solidFill>
                <a:latin typeface="Comic Sans MS" panose="030F0702030302020204" pitchFamily="66" charset="0"/>
              </a:rPr>
              <a:t> support from the </a:t>
            </a:r>
            <a:r>
              <a:rPr lang="sv-SE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Swedisch</a:t>
            </a:r>
            <a:r>
              <a:rPr lang="sv-SE" dirty="0">
                <a:solidFill>
                  <a:srgbClr val="00B050"/>
                </a:solidFill>
                <a:latin typeface="Comic Sans MS" panose="030F0702030302020204" pitchFamily="66" charset="0"/>
              </a:rPr>
              <a:t> Research Council VR at </a:t>
            </a:r>
            <a:r>
              <a:rPr lang="sv-SE" dirty="0" err="1">
                <a:solidFill>
                  <a:srgbClr val="00B050"/>
                </a:solidFill>
                <a:latin typeface="Comic Sans MS" panose="030F0702030302020204" pitchFamily="66" charset="0"/>
              </a:rPr>
              <a:t>that</a:t>
            </a:r>
            <a:r>
              <a:rPr lang="sv-SE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v-SE" dirty="0" err="1">
                <a:solidFill>
                  <a:srgbClr val="00B050"/>
                </a:solidFill>
                <a:latin typeface="Comic Sans MS" panose="030F0702030302020204" pitchFamily="66" charset="0"/>
              </a:rPr>
              <a:t>time</a:t>
            </a:r>
            <a:r>
              <a:rPr lang="sv-SE" dirty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811" y="2049832"/>
            <a:ext cx="2056721" cy="1676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417999"/>
            <a:ext cx="95862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Uppsala </a:t>
            </a:r>
            <a:r>
              <a:rPr lang="sv-SE" sz="4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university</a:t>
            </a:r>
            <a:r>
              <a:rPr lang="sv-SE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 has </a:t>
            </a:r>
            <a:r>
              <a:rPr lang="sv-SE" sz="4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been</a:t>
            </a:r>
            <a:r>
              <a:rPr lang="sv-SE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sv-SE" sz="4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developing</a:t>
            </a:r>
            <a:r>
              <a:rPr lang="sv-SE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sv-SE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accelerators </a:t>
            </a:r>
            <a:r>
              <a:rPr lang="sv-SE" sz="4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since</a:t>
            </a:r>
            <a:r>
              <a:rPr lang="sv-SE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 the 1950s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179461"/>
            <a:ext cx="2286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9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6" y="2444296"/>
            <a:ext cx="6387790" cy="1325563"/>
          </a:xfrm>
        </p:spPr>
        <p:txBody>
          <a:bodyPr>
            <a:normAutofit fontScale="90000"/>
          </a:bodyPr>
          <a:lstStyle/>
          <a:p>
            <a:br>
              <a:rPr lang="sv-SE" sz="22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sv-SE" sz="22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b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In 1994-1996 participation at CERN in the design, </a:t>
            </a:r>
            <a:r>
              <a:rPr lang="sv-SE" sz="2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fabrication</a:t>
            </a: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 and test </a:t>
            </a:r>
            <a:r>
              <a:rPr lang="sv-SE" sz="2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of</a:t>
            </a: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 the </a:t>
            </a:r>
            <a:r>
              <a:rPr lang="sv-SE" sz="22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first</a:t>
            </a:r>
            <a:r>
              <a:rPr lang="sv-SE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1 m </a:t>
            </a:r>
            <a:r>
              <a:rPr lang="sv-SE" sz="22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prototype</a:t>
            </a:r>
            <a:r>
              <a:rPr lang="sv-SE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MFISC </a:t>
            </a:r>
            <a:r>
              <a:rPr lang="sv-SE" sz="22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superconducting</a:t>
            </a:r>
            <a:r>
              <a:rPr lang="sv-SE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magnet </a:t>
            </a: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for the 1300 </a:t>
            </a:r>
            <a:r>
              <a:rPr lang="sv-SE" sz="2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superconducting</a:t>
            </a: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v-SE" sz="2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dipoles</a:t>
            </a: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 for LHC. VR-support ca 2 Mkr.</a:t>
            </a:r>
            <a:b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b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b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sv-SE" sz="2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Since</a:t>
            </a: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 1995 till </a:t>
            </a:r>
            <a:r>
              <a:rPr lang="sv-SE" sz="2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now</a:t>
            </a: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 participation in the</a:t>
            </a:r>
            <a:r>
              <a:rPr lang="sv-SE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CLIC </a:t>
            </a:r>
            <a:r>
              <a:rPr lang="sv-SE" sz="22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prototype</a:t>
            </a:r>
            <a:r>
              <a:rPr lang="sv-SE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tests </a:t>
            </a: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at CERN, in the 1990’s </a:t>
            </a:r>
            <a:r>
              <a:rPr lang="sv-SE" sz="2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with</a:t>
            </a: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 design and test </a:t>
            </a:r>
            <a:r>
              <a:rPr lang="sv-SE" sz="2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of</a:t>
            </a: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v-SE" sz="2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Beam</a:t>
            </a: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 Position Monitors in the </a:t>
            </a:r>
            <a:r>
              <a:rPr lang="sv-SE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CLIC Test </a:t>
            </a:r>
            <a:r>
              <a:rPr lang="sv-SE" sz="22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Facility</a:t>
            </a:r>
            <a:r>
              <a:rPr lang="sv-SE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2 </a:t>
            </a: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and from 2005 till 2016 </a:t>
            </a:r>
            <a:r>
              <a:rPr lang="sv-SE" sz="2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with</a:t>
            </a: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 design, </a:t>
            </a:r>
            <a:r>
              <a:rPr lang="sv-SE" sz="2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build-up</a:t>
            </a: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 and tests </a:t>
            </a:r>
            <a:r>
              <a:rPr lang="sv-SE" sz="2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of</a:t>
            </a: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 the </a:t>
            </a:r>
            <a:r>
              <a:rPr lang="sv-SE" sz="2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Two-Beam</a:t>
            </a: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 Test-</a:t>
            </a:r>
            <a:r>
              <a:rPr lang="sv-SE" sz="2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Stand</a:t>
            </a: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 in the CLIC Test </a:t>
            </a:r>
            <a:r>
              <a:rPr lang="sv-SE" sz="2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Facility</a:t>
            </a: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 3 CTF3, </a:t>
            </a:r>
            <a:r>
              <a:rPr lang="sv-SE" sz="2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now</a:t>
            </a: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v-SE" sz="2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continued</a:t>
            </a: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v-SE" sz="2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with</a:t>
            </a: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 DC spark </a:t>
            </a:r>
            <a:r>
              <a:rPr lang="sv-SE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vacuum break-down </a:t>
            </a:r>
            <a:r>
              <a:rPr lang="sv-SE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studies at CERN and in FREIA. VR support ca 12 Mkr.</a:t>
            </a:r>
            <a:br>
              <a:rPr lang="sv-SE" sz="22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sv-SE" sz="22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sv-SE" sz="2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2021-03-22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1st FCC Nordic Day                                                                           Tord Ekelöf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3</a:t>
            </a:fld>
            <a:endParaRPr lang="de-D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790" y="977446"/>
            <a:ext cx="3114675" cy="146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12" y="3107077"/>
            <a:ext cx="4117892" cy="2740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9FA6F0-8F93-47A7-8906-8CB4A6A9996A}"/>
              </a:ext>
            </a:extLst>
          </p:cNvPr>
          <p:cNvSpPr txBox="1"/>
          <p:nvPr/>
        </p:nvSpPr>
        <p:spPr>
          <a:xfrm>
            <a:off x="8691613" y="251413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MFISC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1B9889-31BD-4445-811B-20B3F74368BB}"/>
              </a:ext>
            </a:extLst>
          </p:cNvPr>
          <p:cNvSpPr txBox="1"/>
          <p:nvPr/>
        </p:nvSpPr>
        <p:spPr>
          <a:xfrm>
            <a:off x="8247662" y="6070961"/>
            <a:ext cx="222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CLIC Test </a:t>
            </a:r>
            <a:r>
              <a:rPr lang="sv-SE" dirty="0" err="1"/>
              <a:t>Facility</a:t>
            </a:r>
            <a:r>
              <a:rPr lang="sv-SE" dirty="0"/>
              <a:t> CTF3</a:t>
            </a:r>
          </a:p>
        </p:txBody>
      </p:sp>
    </p:spTree>
    <p:extLst>
      <p:ext uri="{BB962C8B-B14F-4D97-AF65-F5344CB8AC3E}">
        <p14:creationId xmlns:p14="http://schemas.microsoft.com/office/powerpoint/2010/main" val="351982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2021-03-22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1st FCC Nordic Day                                                                           Tord Ekelöf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4</a:t>
            </a:fld>
            <a:endParaRPr lang="de-DE"/>
          </a:p>
        </p:txBody>
      </p:sp>
      <p:grpSp>
        <p:nvGrpSpPr>
          <p:cNvPr id="8" name="Group 7"/>
          <p:cNvGrpSpPr/>
          <p:nvPr/>
        </p:nvGrpSpPr>
        <p:grpSpPr>
          <a:xfrm>
            <a:off x="27237446" y="15583710"/>
            <a:ext cx="5617251" cy="338599"/>
            <a:chOff x="788988" y="215900"/>
            <a:chExt cx="29068712" cy="18910300"/>
          </a:xfrm>
        </p:grpSpPr>
        <p:sp>
          <p:nvSpPr>
            <p:cNvPr id="9" name="AutoShape 94"/>
            <p:cNvSpPr>
              <a:spLocks noChangeArrowheads="1"/>
            </p:cNvSpPr>
            <p:nvPr/>
          </p:nvSpPr>
          <p:spPr bwMode="auto">
            <a:xfrm>
              <a:off x="788988" y="6294438"/>
              <a:ext cx="14162087" cy="12831762"/>
            </a:xfrm>
            <a:prstGeom prst="roundRect">
              <a:avLst>
                <a:gd name="adj" fmla="val 10713"/>
              </a:avLst>
            </a:prstGeom>
            <a:noFill/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14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09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  <a:defRPr/>
              </a:pPr>
              <a:endParaRPr lang="en-US" altLang="fr-FR" sz="8200" dirty="0">
                <a:cs typeface="+mn-cs"/>
              </a:endParaRPr>
            </a:p>
          </p:txBody>
        </p:sp>
        <p:sp>
          <p:nvSpPr>
            <p:cNvPr id="10" name="AutoShape 96"/>
            <p:cNvSpPr>
              <a:spLocks noChangeArrowheads="1"/>
            </p:cNvSpPr>
            <p:nvPr/>
          </p:nvSpPr>
          <p:spPr bwMode="auto">
            <a:xfrm>
              <a:off x="1620044" y="10541795"/>
              <a:ext cx="14217650" cy="1109662"/>
            </a:xfrm>
            <a:prstGeom prst="roundRect">
              <a:avLst>
                <a:gd name="adj" fmla="val 36199"/>
              </a:avLst>
            </a:prstGeom>
            <a:gradFill rotWithShape="0">
              <a:gsLst>
                <a:gs pos="75000">
                  <a:srgbClr val="A9B2D8"/>
                </a:gs>
                <a:gs pos="0">
                  <a:srgbClr val="CFD5EF"/>
                </a:gs>
                <a:gs pos="100000">
                  <a:srgbClr val="838BAF"/>
                </a:gs>
                <a:gs pos="100000">
                  <a:srgbClr val="96AB94"/>
                </a:gs>
              </a:gsLst>
              <a:lin ang="5400000" scaled="0"/>
            </a:gradFill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14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09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  <a:defRPr/>
              </a:pPr>
              <a:endParaRPr lang="fr-FR" altLang="fr-FR" sz="8200" dirty="0">
                <a:cs typeface="+mn-cs"/>
              </a:endParaRPr>
            </a:p>
          </p:txBody>
        </p:sp>
        <p:sp>
          <p:nvSpPr>
            <p:cNvPr id="11" name="AutoShape 94"/>
            <p:cNvSpPr>
              <a:spLocks noChangeArrowheads="1"/>
            </p:cNvSpPr>
            <p:nvPr/>
          </p:nvSpPr>
          <p:spPr bwMode="auto">
            <a:xfrm>
              <a:off x="15567025" y="6272213"/>
              <a:ext cx="14152563" cy="12061825"/>
            </a:xfrm>
            <a:prstGeom prst="roundRect">
              <a:avLst>
                <a:gd name="adj" fmla="val 10713"/>
              </a:avLst>
            </a:prstGeom>
            <a:noFill/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14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09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  <a:defRPr/>
              </a:pPr>
              <a:endParaRPr lang="en-US" altLang="fr-FR" sz="8200" dirty="0">
                <a:cs typeface="+mn-cs"/>
              </a:endParaRPr>
            </a:p>
          </p:txBody>
        </p:sp>
        <p:sp>
          <p:nvSpPr>
            <p:cNvPr id="12" name="AutoShape 96"/>
            <p:cNvSpPr>
              <a:spLocks noChangeArrowheads="1"/>
            </p:cNvSpPr>
            <p:nvPr/>
          </p:nvSpPr>
          <p:spPr bwMode="auto">
            <a:xfrm>
              <a:off x="15638463" y="5445125"/>
              <a:ext cx="14219237" cy="1147763"/>
            </a:xfrm>
            <a:prstGeom prst="roundRect">
              <a:avLst>
                <a:gd name="adj" fmla="val 36199"/>
              </a:avLst>
            </a:prstGeom>
            <a:gradFill rotWithShape="0">
              <a:gsLst>
                <a:gs pos="75000">
                  <a:srgbClr val="A9B2D8"/>
                </a:gs>
                <a:gs pos="0">
                  <a:srgbClr val="CFD5EF"/>
                </a:gs>
                <a:gs pos="100000">
                  <a:srgbClr val="838BAF"/>
                </a:gs>
                <a:gs pos="100000">
                  <a:srgbClr val="96AB94"/>
                </a:gs>
              </a:gsLst>
              <a:lin ang="5400000" scaled="0"/>
            </a:gradFill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14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09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  <a:defRPr/>
              </a:pPr>
              <a:endParaRPr lang="en-US" altLang="fr-FR" sz="8200" dirty="0">
                <a:cs typeface="+mn-cs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5948025" y="5618163"/>
              <a:ext cx="13717588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156075">
                <a:spcBef>
                  <a:spcPct val="20000"/>
                </a:spcBef>
                <a:buChar char="•"/>
                <a:defRPr sz="14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156075">
                <a:spcBef>
                  <a:spcPct val="20000"/>
                </a:spcBef>
                <a:buChar char="–"/>
                <a:defRPr sz="1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156075">
                <a:spcBef>
                  <a:spcPct val="20000"/>
                </a:spcBef>
                <a:buChar char="•"/>
                <a:defRPr sz="10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156075">
                <a:spcBef>
                  <a:spcPct val="20000"/>
                </a:spcBef>
                <a:buChar char="–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156075">
                <a:spcBef>
                  <a:spcPct val="20000"/>
                </a:spcBef>
                <a:buChar char="»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156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156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156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156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ts val="300"/>
                </a:spcAft>
                <a:buFontTx/>
                <a:buNone/>
              </a:pPr>
              <a:r>
                <a:rPr lang="en-US" altLang="fr-FR" sz="4800" b="1">
                  <a:latin typeface="Comic Sans MS" panose="030F0702030302020204" pitchFamily="66" charset="0"/>
                </a:rPr>
                <a:t>Cryo Plant</a:t>
              </a:r>
            </a:p>
          </p:txBody>
        </p:sp>
        <p:sp>
          <p:nvSpPr>
            <p:cNvPr id="14" name="AutoShape 96"/>
            <p:cNvSpPr>
              <a:spLocks noChangeArrowheads="1"/>
            </p:cNvSpPr>
            <p:nvPr/>
          </p:nvSpPr>
          <p:spPr bwMode="auto">
            <a:xfrm>
              <a:off x="15127287" y="16323468"/>
              <a:ext cx="14219238" cy="1355725"/>
            </a:xfrm>
            <a:prstGeom prst="roundRect">
              <a:avLst>
                <a:gd name="adj" fmla="val 36199"/>
              </a:avLst>
            </a:prstGeom>
            <a:gradFill rotWithShape="0">
              <a:gsLst>
                <a:gs pos="75000">
                  <a:srgbClr val="A9B2D8"/>
                </a:gs>
                <a:gs pos="0">
                  <a:srgbClr val="CFD5EF"/>
                </a:gs>
                <a:gs pos="100000">
                  <a:srgbClr val="838BAF"/>
                </a:gs>
                <a:gs pos="100000">
                  <a:srgbClr val="96AB94"/>
                </a:gs>
              </a:gsLst>
              <a:lin ang="5400000" scaled="0"/>
            </a:gradFill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14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09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  <a:defRPr/>
              </a:pPr>
              <a:endParaRPr lang="en-US" altLang="fr-FR" sz="8200" dirty="0">
                <a:cs typeface="+mn-cs"/>
              </a:endParaRPr>
            </a:p>
          </p:txBody>
        </p:sp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2322513" y="2303463"/>
              <a:ext cx="26876375" cy="255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Aft>
                  <a:spcPts val="300"/>
                </a:spcAft>
              </a:pPr>
              <a:r>
                <a:rPr lang="en-GB" altLang="de-DE" sz="4000" dirty="0">
                  <a:latin typeface="Comic Sans MS" panose="030F0702030302020204" pitchFamily="66" charset="0"/>
                </a:rPr>
                <a:t>FREIA stands for "Facility for Research Instrumentation and Accelerator Development". The FREIA Laboratory was established in 2011 within the department of Physics and Astronomy at Uppsala University,</a:t>
              </a:r>
              <a:r>
                <a:rPr lang="en-US" altLang="de-DE" sz="4000" dirty="0">
                  <a:latin typeface="Comic Sans MS" panose="030F0702030302020204" pitchFamily="66" charset="0"/>
                </a:rPr>
                <a:t> to develop and test new particle accelerator and detector instrumentation.</a:t>
              </a:r>
              <a:r>
                <a:rPr lang="en-GB" altLang="de-DE" sz="4000" dirty="0">
                  <a:latin typeface="Comic Sans MS" panose="030F0702030302020204" pitchFamily="66" charset="0"/>
                </a:rPr>
                <a:t> Freia is located at the </a:t>
              </a:r>
              <a:r>
                <a:rPr lang="en-GB" altLang="de-DE" sz="4000" dirty="0" err="1">
                  <a:latin typeface="Comic Sans MS" panose="030F0702030302020204" pitchFamily="66" charset="0"/>
                </a:rPr>
                <a:t>Ångström</a:t>
              </a:r>
              <a:r>
                <a:rPr lang="en-GB" altLang="de-DE" sz="4000" dirty="0">
                  <a:latin typeface="Comic Sans MS" panose="030F0702030302020204" pitchFamily="66" charset="0"/>
                </a:rPr>
                <a:t> Laboratory campus and was inaugurated in 2013. </a:t>
              </a:r>
              <a:endParaRPr lang="fr-FR" altLang="fr-FR" sz="4000" dirty="0">
                <a:latin typeface="Comic Sans MS" panose="030F0702030302020204" pitchFamily="66" charset="0"/>
              </a:endParaRPr>
            </a:p>
          </p:txBody>
        </p:sp>
        <p:pic>
          <p:nvPicPr>
            <p:cNvPr id="16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8800" y="411163"/>
              <a:ext cx="3603625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475" y="10720388"/>
              <a:ext cx="6310313" cy="4129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0" descr="http://www.logotypes101.com/logos/537/D3E02CED5F6951308069419061F69086/Uppsala_Universit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5513" y="215900"/>
              <a:ext cx="1957387" cy="195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ZoneTexte 1"/>
            <p:cNvSpPr txBox="1">
              <a:spLocks noChangeArrowheads="1"/>
            </p:cNvSpPr>
            <p:nvPr/>
          </p:nvSpPr>
          <p:spPr bwMode="auto">
            <a:xfrm>
              <a:off x="16333788" y="12341225"/>
              <a:ext cx="12906375" cy="517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Aft>
                  <a:spcPts val="300"/>
                </a:spcAft>
                <a:defRPr/>
              </a:pPr>
              <a:r>
                <a:rPr lang="en-US" sz="4000" i="1" dirty="0"/>
                <a:t>Helium Liquefier</a:t>
              </a:r>
            </a:p>
            <a:p>
              <a:pPr marL="457200" indent="-45720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Helium liquefier 140 l/h at 1.15 bar.</a:t>
              </a:r>
            </a:p>
            <a:p>
              <a:pPr marL="457200" indent="-45720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Liquid helium storage </a:t>
              </a:r>
              <a:r>
                <a:rPr lang="en-US" sz="3000" i="1" dirty="0" err="1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dewar</a:t>
              </a: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 2’000 l.</a:t>
              </a:r>
            </a:p>
            <a:p>
              <a:pPr marL="457200" indent="-45720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Liquid nitrogen storage </a:t>
              </a:r>
              <a:r>
                <a:rPr lang="en-US" sz="3000" i="1" dirty="0" err="1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dewar</a:t>
              </a: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 20’000 l at 3 bar.</a:t>
              </a:r>
            </a:p>
            <a:p>
              <a:pPr marL="457200" indent="-45720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High pressure helium gas storage, 11 m</a:t>
              </a:r>
              <a:r>
                <a:rPr lang="en-US" sz="3000" i="1" baseline="30000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3</a:t>
              </a: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 at 200 bar.</a:t>
              </a:r>
            </a:p>
            <a:p>
              <a:pPr marL="457200" indent="-45720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High pressure helium gas recovery compressor station, 75 m</a:t>
              </a:r>
              <a:r>
                <a:rPr lang="en-US" sz="3000" i="1" baseline="30000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3</a:t>
              </a: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/h at 200 bar.</a:t>
              </a:r>
            </a:p>
            <a:p>
              <a:pPr marL="457200" indent="-45720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Impure helium recovery gas storage balloon 100 m</a:t>
              </a:r>
              <a:r>
                <a:rPr lang="en-US" sz="3000" i="1" baseline="30000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3</a:t>
              </a: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.</a:t>
              </a:r>
            </a:p>
            <a:p>
              <a:pPr marL="457200" indent="-45720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Helium gas sub-atmospheric pumping system, 3 g/s at 10 mbar</a:t>
              </a:r>
            </a:p>
            <a:p>
              <a:pPr>
                <a:spcAft>
                  <a:spcPts val="300"/>
                </a:spcAft>
                <a:defRPr/>
              </a:pPr>
              <a:endParaRPr lang="fr-FR" altLang="fr-FR" sz="3000" i="1" dirty="0">
                <a:solidFill>
                  <a:schemeClr val="accent2"/>
                </a:solidFill>
                <a:latin typeface="Comic Sans MS" panose="030F0702030302020204" pitchFamily="66" charset="0"/>
                <a:cs typeface="+mn-cs"/>
              </a:endParaRPr>
            </a:p>
          </p:txBody>
        </p:sp>
        <p:sp>
          <p:nvSpPr>
            <p:cNvPr id="20" name="ZoneTexte 1"/>
            <p:cNvSpPr txBox="1">
              <a:spLocks noChangeArrowheads="1"/>
            </p:cNvSpPr>
            <p:nvPr/>
          </p:nvSpPr>
          <p:spPr bwMode="auto">
            <a:xfrm>
              <a:off x="5233988" y="7119938"/>
              <a:ext cx="7620000" cy="305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Aft>
                  <a:spcPts val="300"/>
                </a:spcAft>
                <a:defRPr/>
              </a:pPr>
              <a:r>
                <a:rPr lang="fr-FR" altLang="fr-FR" sz="4000" i="1" dirty="0"/>
                <a:t>The Hall</a:t>
              </a:r>
            </a:p>
            <a:p>
              <a:pPr>
                <a:spcAft>
                  <a:spcPts val="300"/>
                </a:spcAft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1000 m</a:t>
              </a:r>
              <a:r>
                <a:rPr lang="en-US" sz="3000" i="1" baseline="30000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2</a:t>
              </a: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 large, 10 m high. Has a 6.3-ton movable crane and other mechanical equipment, office space for  ~15 people, small workshops for mechanics and electronics and  50 m</a:t>
              </a:r>
              <a:r>
                <a:rPr lang="en-US" sz="3000" i="1" baseline="30000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2</a:t>
              </a: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 control room.</a:t>
              </a:r>
              <a:endParaRPr lang="fr-FR" altLang="fr-FR" sz="3000" i="1" dirty="0">
                <a:solidFill>
                  <a:schemeClr val="accent2"/>
                </a:solidFill>
                <a:latin typeface="Comic Sans MS" panose="030F0702030302020204" pitchFamily="66" charset="0"/>
                <a:cs typeface="+mn-cs"/>
              </a:endParaRPr>
            </a:p>
          </p:txBody>
        </p:sp>
        <p:pic>
          <p:nvPicPr>
            <p:cNvPr id="21" name="Picture 43" descr="\\phy-win-fs.fysik.uu.se\dfs\home6\kjelfran\My Documents\Freia\Presentationer\photos\WEPRI110f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5538" y="7100888"/>
              <a:ext cx="6511925" cy="453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5" descr="C:\Freia\Amici\drive-download-20170403T153113Z-001\IMG_20170403_16435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63" y="7080250"/>
              <a:ext cx="2705100" cy="3608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7" descr="C:\Freia\Amici\IMG_20170302_11583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713" y="15257463"/>
              <a:ext cx="1738312" cy="231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9" descr="C:\Freia\Amici\IMG_20160311_09251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9688" y="16373475"/>
              <a:ext cx="1550987" cy="2068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ZoneTexte 1"/>
            <p:cNvSpPr txBox="1">
              <a:spLocks noChangeArrowheads="1"/>
            </p:cNvSpPr>
            <p:nvPr/>
          </p:nvSpPr>
          <p:spPr bwMode="auto">
            <a:xfrm>
              <a:off x="7885113" y="10323513"/>
              <a:ext cx="6840537" cy="501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Aft>
                  <a:spcPts val="300"/>
                </a:spcAft>
                <a:defRPr/>
              </a:pPr>
              <a:r>
                <a:rPr lang="fr-FR" altLang="fr-FR" sz="4000" i="1" dirty="0"/>
                <a:t>Bunkers</a:t>
              </a:r>
            </a:p>
            <a:p>
              <a:pPr>
                <a:spcAft>
                  <a:spcPts val="300"/>
                </a:spcAft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Three concrete bunkers for equipment producing ionizing radiation.</a:t>
              </a:r>
            </a:p>
            <a:p>
              <a:pPr>
                <a:spcAft>
                  <a:spcPts val="300"/>
                </a:spcAft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1 bunker, 10.4 m x 4.0 m x 4.8 m high, with </a:t>
              </a: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cryostat </a:t>
              </a:r>
              <a:endParaRPr lang="en-US" sz="3000" i="1" dirty="0">
                <a:solidFill>
                  <a:schemeClr val="accent2"/>
                </a:solidFill>
                <a:latin typeface="Comic Sans MS" panose="030F0702030302020204" pitchFamily="66" charset="0"/>
                <a:cs typeface="+mn-cs"/>
              </a:endParaRPr>
            </a:p>
            <a:p>
              <a:pPr>
                <a:spcAft>
                  <a:spcPts val="300"/>
                </a:spcAft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2 bunkers, dimension 4.0 m x 2.8 m x 2.4 m high</a:t>
              </a:r>
            </a:p>
            <a:p>
              <a:pPr>
                <a:spcAft>
                  <a:spcPts val="300"/>
                </a:spcAft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Monitoring systems for ionizing radiation and oxygen deficiency</a:t>
              </a:r>
            </a:p>
          </p:txBody>
        </p:sp>
        <p:sp>
          <p:nvSpPr>
            <p:cNvPr id="26" name="ZoneTexte 1"/>
            <p:cNvSpPr txBox="1">
              <a:spLocks noChangeArrowheads="1"/>
            </p:cNvSpPr>
            <p:nvPr/>
          </p:nvSpPr>
          <p:spPr bwMode="auto">
            <a:xfrm>
              <a:off x="7596188" y="15435263"/>
              <a:ext cx="6842125" cy="313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Aft>
                  <a:spcPts val="300"/>
                </a:spcAft>
                <a:defRPr/>
              </a:pPr>
              <a:r>
                <a:rPr lang="en-US" altLang="fr-FR" sz="4000" i="1" dirty="0"/>
                <a:t>Radiation Safety</a:t>
              </a:r>
            </a:p>
            <a:p>
              <a:pPr>
                <a:spcAft>
                  <a:spcPts val="300"/>
                </a:spcAft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Interlock system prevents entry into the experimental bunker</a:t>
              </a:r>
            </a:p>
            <a:p>
              <a:pPr>
                <a:spcAft>
                  <a:spcPts val="300"/>
                </a:spcAft>
                <a:defRPr/>
              </a:pPr>
              <a:endParaRPr lang="en-US" sz="3000" i="1" dirty="0">
                <a:solidFill>
                  <a:schemeClr val="accent2"/>
                </a:solidFill>
                <a:latin typeface="Comic Sans MS" panose="030F0702030302020204" pitchFamily="66" charset="0"/>
                <a:cs typeface="+mn-cs"/>
              </a:endParaRPr>
            </a:p>
            <a:p>
              <a:pPr>
                <a:spcAft>
                  <a:spcPts val="300"/>
                </a:spcAft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Area monitoring detectors outside and inside the bunker</a:t>
              </a:r>
            </a:p>
          </p:txBody>
        </p:sp>
        <p:sp>
          <p:nvSpPr>
            <p:cNvPr id="27" name="ZoneTexte 1"/>
            <p:cNvSpPr txBox="1">
              <a:spLocks noChangeArrowheads="1"/>
            </p:cNvSpPr>
            <p:nvPr/>
          </p:nvSpPr>
          <p:spPr bwMode="auto">
            <a:xfrm>
              <a:off x="23366413" y="7100888"/>
              <a:ext cx="5980112" cy="454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Aft>
                  <a:spcPts val="300"/>
                </a:spcAft>
                <a:defRPr/>
              </a:pPr>
              <a:r>
                <a:rPr lang="en-US" sz="4000" i="1" dirty="0"/>
                <a:t>Cryogen</a:t>
              </a:r>
              <a:r>
                <a:rPr lang="sv-SE" sz="4000" i="1" dirty="0"/>
                <a:t> Distribution</a:t>
              </a:r>
              <a:endParaRPr lang="en-US" sz="4000" i="1" dirty="0"/>
            </a:p>
            <a:p>
              <a:pPr>
                <a:spcAft>
                  <a:spcPts val="300"/>
                </a:spcAft>
                <a:defRPr/>
              </a:pPr>
              <a:r>
                <a:rPr lang="en-US" altLang="fr-FR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The cryogenic facility produces and distributes liquid helium </a:t>
              </a:r>
              <a:r>
                <a:rPr lang="en-US" altLang="fr-FR" sz="3000" i="1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and provides </a:t>
              </a:r>
              <a:r>
                <a:rPr lang="en-US" altLang="fr-FR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liquid nitrogen to the </a:t>
              </a:r>
              <a:r>
                <a:rPr lang="en-US" altLang="fr-FR" sz="3000" i="1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test cryostats in the FREIA Laboratory</a:t>
              </a:r>
              <a:endParaRPr lang="fr-FR" altLang="fr-FR" sz="3000" i="1" dirty="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  <a:p>
              <a:pPr>
                <a:spcAft>
                  <a:spcPts val="300"/>
                </a:spcAft>
                <a:defRPr/>
              </a:pPr>
              <a:r>
                <a:rPr lang="en-US" altLang="fr-FR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In addition it provides these cryogens  </a:t>
              </a: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to all other research departments at the University</a:t>
              </a:r>
              <a:r>
                <a:rPr lang="en-US" sz="3200" dirty="0"/>
                <a:t>.</a:t>
              </a:r>
              <a:endParaRPr lang="fr-FR" altLang="fr-FR" sz="3000" i="1" dirty="0">
                <a:solidFill>
                  <a:schemeClr val="accent2"/>
                </a:solidFill>
                <a:latin typeface="Comic Sans MS" panose="030F0702030302020204" pitchFamily="66" charset="0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827750" y="222138"/>
            <a:ext cx="29124275" cy="18910300"/>
            <a:chOff x="733425" y="215900"/>
            <a:chExt cx="29124275" cy="18910300"/>
          </a:xfrm>
        </p:grpSpPr>
        <p:sp>
          <p:nvSpPr>
            <p:cNvPr id="29" name="AutoShape 94"/>
            <p:cNvSpPr>
              <a:spLocks noChangeArrowheads="1"/>
            </p:cNvSpPr>
            <p:nvPr/>
          </p:nvSpPr>
          <p:spPr bwMode="auto">
            <a:xfrm>
              <a:off x="788988" y="6294438"/>
              <a:ext cx="14162087" cy="12831762"/>
            </a:xfrm>
            <a:prstGeom prst="roundRect">
              <a:avLst>
                <a:gd name="adj" fmla="val 10713"/>
              </a:avLst>
            </a:prstGeom>
            <a:noFill/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14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09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  <a:defRPr/>
              </a:pPr>
              <a:endParaRPr lang="en-US" altLang="fr-FR" sz="8200" dirty="0">
                <a:cs typeface="+mn-cs"/>
              </a:endParaRPr>
            </a:p>
          </p:txBody>
        </p:sp>
        <p:sp>
          <p:nvSpPr>
            <p:cNvPr id="30" name="AutoShape 96"/>
            <p:cNvSpPr>
              <a:spLocks noChangeArrowheads="1"/>
            </p:cNvSpPr>
            <p:nvPr/>
          </p:nvSpPr>
          <p:spPr bwMode="auto">
            <a:xfrm>
              <a:off x="733425" y="5373688"/>
              <a:ext cx="14217650" cy="1109662"/>
            </a:xfrm>
            <a:prstGeom prst="roundRect">
              <a:avLst>
                <a:gd name="adj" fmla="val 36199"/>
              </a:avLst>
            </a:prstGeom>
            <a:gradFill rotWithShape="0">
              <a:gsLst>
                <a:gs pos="75000">
                  <a:srgbClr val="A9B2D8"/>
                </a:gs>
                <a:gs pos="0">
                  <a:srgbClr val="CFD5EF"/>
                </a:gs>
                <a:gs pos="100000">
                  <a:srgbClr val="838BAF"/>
                </a:gs>
                <a:gs pos="100000">
                  <a:srgbClr val="96AB94"/>
                </a:gs>
              </a:gsLst>
              <a:lin ang="5400000" scaled="0"/>
            </a:gradFill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14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09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  <a:defRPr/>
              </a:pPr>
              <a:endParaRPr lang="fr-FR" altLang="fr-FR" sz="8200" dirty="0">
                <a:cs typeface="+mn-cs"/>
              </a:endParaRPr>
            </a:p>
          </p:txBody>
        </p:sp>
        <p:sp>
          <p:nvSpPr>
            <p:cNvPr id="31" name="AutoShape 94"/>
            <p:cNvSpPr>
              <a:spLocks noChangeArrowheads="1"/>
            </p:cNvSpPr>
            <p:nvPr/>
          </p:nvSpPr>
          <p:spPr bwMode="auto">
            <a:xfrm>
              <a:off x="15567025" y="6272213"/>
              <a:ext cx="14152563" cy="12061825"/>
            </a:xfrm>
            <a:prstGeom prst="roundRect">
              <a:avLst>
                <a:gd name="adj" fmla="val 10713"/>
              </a:avLst>
            </a:prstGeom>
            <a:noFill/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14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09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  <a:defRPr/>
              </a:pPr>
              <a:endParaRPr lang="en-US" altLang="fr-FR" sz="8200" dirty="0">
                <a:cs typeface="+mn-cs"/>
              </a:endParaRPr>
            </a:p>
          </p:txBody>
        </p:sp>
        <p:sp>
          <p:nvSpPr>
            <p:cNvPr id="32" name="AutoShape 96"/>
            <p:cNvSpPr>
              <a:spLocks noChangeArrowheads="1"/>
            </p:cNvSpPr>
            <p:nvPr/>
          </p:nvSpPr>
          <p:spPr bwMode="auto">
            <a:xfrm>
              <a:off x="15638463" y="5445125"/>
              <a:ext cx="14219237" cy="1147763"/>
            </a:xfrm>
            <a:prstGeom prst="roundRect">
              <a:avLst>
                <a:gd name="adj" fmla="val 36199"/>
              </a:avLst>
            </a:prstGeom>
            <a:gradFill rotWithShape="0">
              <a:gsLst>
                <a:gs pos="75000">
                  <a:srgbClr val="A9B2D8"/>
                </a:gs>
                <a:gs pos="0">
                  <a:srgbClr val="CFD5EF"/>
                </a:gs>
                <a:gs pos="100000">
                  <a:srgbClr val="838BAF"/>
                </a:gs>
                <a:gs pos="100000">
                  <a:srgbClr val="96AB94"/>
                </a:gs>
              </a:gsLst>
              <a:lin ang="5400000" scaled="0"/>
            </a:gradFill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14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09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  <a:defRPr/>
              </a:pPr>
              <a:endParaRPr lang="en-US" altLang="fr-FR" sz="8200" dirty="0">
                <a:cs typeface="+mn-cs"/>
              </a:endParaRPr>
            </a:p>
          </p:txBody>
        </p:sp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15948025" y="5618163"/>
              <a:ext cx="13717588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156075">
                <a:spcBef>
                  <a:spcPct val="20000"/>
                </a:spcBef>
                <a:buChar char="•"/>
                <a:defRPr sz="14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156075">
                <a:spcBef>
                  <a:spcPct val="20000"/>
                </a:spcBef>
                <a:buChar char="–"/>
                <a:defRPr sz="1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156075">
                <a:spcBef>
                  <a:spcPct val="20000"/>
                </a:spcBef>
                <a:buChar char="•"/>
                <a:defRPr sz="10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156075">
                <a:spcBef>
                  <a:spcPct val="20000"/>
                </a:spcBef>
                <a:buChar char="–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156075">
                <a:spcBef>
                  <a:spcPct val="20000"/>
                </a:spcBef>
                <a:buChar char="»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156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156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156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156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ts val="300"/>
                </a:spcAft>
                <a:buFontTx/>
                <a:buNone/>
              </a:pPr>
              <a:r>
                <a:rPr lang="en-US" altLang="fr-FR" sz="4800" b="1">
                  <a:latin typeface="Comic Sans MS" panose="030F0702030302020204" pitchFamily="66" charset="0"/>
                </a:rPr>
                <a:t>Cryo Plant</a:t>
              </a:r>
            </a:p>
          </p:txBody>
        </p:sp>
        <p:sp>
          <p:nvSpPr>
            <p:cNvPr id="34" name="AutoShape 96"/>
            <p:cNvSpPr>
              <a:spLocks noChangeArrowheads="1"/>
            </p:cNvSpPr>
            <p:nvPr/>
          </p:nvSpPr>
          <p:spPr bwMode="auto">
            <a:xfrm>
              <a:off x="15127287" y="16323468"/>
              <a:ext cx="14219238" cy="1355725"/>
            </a:xfrm>
            <a:prstGeom prst="roundRect">
              <a:avLst>
                <a:gd name="adj" fmla="val 36199"/>
              </a:avLst>
            </a:prstGeom>
            <a:gradFill rotWithShape="0">
              <a:gsLst>
                <a:gs pos="75000">
                  <a:srgbClr val="A9B2D8"/>
                </a:gs>
                <a:gs pos="0">
                  <a:srgbClr val="CFD5EF"/>
                </a:gs>
                <a:gs pos="100000">
                  <a:srgbClr val="838BAF"/>
                </a:gs>
                <a:gs pos="100000">
                  <a:srgbClr val="96AB94"/>
                </a:gs>
              </a:gsLst>
              <a:lin ang="5400000" scaled="0"/>
            </a:gradFill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14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09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  <a:defRPr/>
              </a:pPr>
              <a:endParaRPr lang="en-US" altLang="fr-FR" sz="8200" dirty="0">
                <a:cs typeface="+mn-cs"/>
              </a:endParaRPr>
            </a:p>
          </p:txBody>
        </p:sp>
        <p:sp>
          <p:nvSpPr>
            <p:cNvPr id="35" name="Rectangle 1"/>
            <p:cNvSpPr>
              <a:spLocks noChangeArrowheads="1"/>
            </p:cNvSpPr>
            <p:nvPr/>
          </p:nvSpPr>
          <p:spPr bwMode="auto">
            <a:xfrm>
              <a:off x="2322513" y="2303463"/>
              <a:ext cx="26876375" cy="255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Aft>
                  <a:spcPts val="300"/>
                </a:spcAft>
              </a:pPr>
              <a:r>
                <a:rPr lang="en-GB" altLang="de-DE" sz="4000">
                  <a:latin typeface="Comic Sans MS" panose="030F0702030302020204" pitchFamily="66" charset="0"/>
                </a:rPr>
                <a:t>FREIA stands for "Facility for Research Instrumentation and Accelerator Development". The FREIA Laboratory was established in 2011 within the department of Physics and Astronomy at Uppsala University,</a:t>
              </a:r>
              <a:r>
                <a:rPr lang="en-US" altLang="de-DE" sz="4000">
                  <a:latin typeface="Comic Sans MS" panose="030F0702030302020204" pitchFamily="66" charset="0"/>
                </a:rPr>
                <a:t> to develop and test new particle accelerator and detector instrumentation.</a:t>
              </a:r>
              <a:r>
                <a:rPr lang="en-GB" altLang="de-DE" sz="4000">
                  <a:latin typeface="Comic Sans MS" panose="030F0702030302020204" pitchFamily="66" charset="0"/>
                </a:rPr>
                <a:t> Freia is located at the Ångström Laboratory campus and was inaugurated in 2013. </a:t>
              </a:r>
              <a:endParaRPr lang="fr-FR" altLang="fr-FR" sz="4000">
                <a:latin typeface="Comic Sans MS" panose="030F0702030302020204" pitchFamily="66" charset="0"/>
              </a:endParaRPr>
            </a:p>
          </p:txBody>
        </p:sp>
        <p:pic>
          <p:nvPicPr>
            <p:cNvPr id="36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8800" y="411163"/>
              <a:ext cx="3603625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4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475" y="10720388"/>
              <a:ext cx="6310313" cy="4129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50" descr="http://www.logotypes101.com/logos/537/D3E02CED5F6951308069419061F69086/Uppsala_Universitet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5513" y="215900"/>
              <a:ext cx="1957387" cy="195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ZoneTexte 1"/>
            <p:cNvSpPr txBox="1">
              <a:spLocks noChangeArrowheads="1"/>
            </p:cNvSpPr>
            <p:nvPr/>
          </p:nvSpPr>
          <p:spPr bwMode="auto">
            <a:xfrm>
              <a:off x="16333788" y="12341225"/>
              <a:ext cx="12906375" cy="517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Aft>
                  <a:spcPts val="300"/>
                </a:spcAft>
                <a:defRPr/>
              </a:pPr>
              <a:r>
                <a:rPr lang="en-US" sz="4000" i="1" dirty="0"/>
                <a:t>Helium Liquefier</a:t>
              </a:r>
            </a:p>
            <a:p>
              <a:pPr marL="457200" indent="-45720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Helium liquefier 140 l/h at 1.15 bar.</a:t>
              </a:r>
            </a:p>
            <a:p>
              <a:pPr marL="457200" indent="-45720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Liquid helium storage </a:t>
              </a:r>
              <a:r>
                <a:rPr lang="en-US" sz="3000" i="1" dirty="0" err="1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dewar</a:t>
              </a: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 2’000 l.</a:t>
              </a:r>
            </a:p>
            <a:p>
              <a:pPr marL="457200" indent="-45720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Liquid nitrogen storage </a:t>
              </a:r>
              <a:r>
                <a:rPr lang="en-US" sz="3000" i="1" dirty="0" err="1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dewar</a:t>
              </a: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 20’000 l at 3 bar.</a:t>
              </a:r>
            </a:p>
            <a:p>
              <a:pPr marL="457200" indent="-45720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High pressure helium gas storage, 11 m</a:t>
              </a:r>
              <a:r>
                <a:rPr lang="en-US" sz="3000" i="1" baseline="30000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3</a:t>
              </a: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 at 200 bar.</a:t>
              </a:r>
            </a:p>
            <a:p>
              <a:pPr marL="457200" indent="-45720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High pressure helium gas recovery compressor station, 75 m</a:t>
              </a:r>
              <a:r>
                <a:rPr lang="en-US" sz="3000" i="1" baseline="30000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3</a:t>
              </a: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/h at 200 bar.</a:t>
              </a:r>
            </a:p>
            <a:p>
              <a:pPr marL="457200" indent="-45720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Impure helium recovery gas storage balloon 100 m</a:t>
              </a:r>
              <a:r>
                <a:rPr lang="en-US" sz="3000" i="1" baseline="30000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3</a:t>
              </a: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.</a:t>
              </a:r>
            </a:p>
            <a:p>
              <a:pPr marL="457200" indent="-457200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Helium gas sub-atmospheric pumping system, 3 g/s at 10 mbar</a:t>
              </a:r>
            </a:p>
            <a:p>
              <a:pPr>
                <a:spcAft>
                  <a:spcPts val="300"/>
                </a:spcAft>
                <a:defRPr/>
              </a:pPr>
              <a:endParaRPr lang="fr-FR" altLang="fr-FR" sz="3000" i="1" dirty="0">
                <a:solidFill>
                  <a:schemeClr val="accent2"/>
                </a:solidFill>
                <a:latin typeface="Comic Sans MS" panose="030F0702030302020204" pitchFamily="66" charset="0"/>
                <a:cs typeface="+mn-cs"/>
              </a:endParaRPr>
            </a:p>
          </p:txBody>
        </p:sp>
        <p:sp>
          <p:nvSpPr>
            <p:cNvPr id="40" name="ZoneTexte 1"/>
            <p:cNvSpPr txBox="1">
              <a:spLocks noChangeArrowheads="1"/>
            </p:cNvSpPr>
            <p:nvPr/>
          </p:nvSpPr>
          <p:spPr bwMode="auto">
            <a:xfrm>
              <a:off x="5233988" y="7119938"/>
              <a:ext cx="7620000" cy="305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Aft>
                  <a:spcPts val="300"/>
                </a:spcAft>
                <a:defRPr/>
              </a:pPr>
              <a:r>
                <a:rPr lang="fr-FR" altLang="fr-FR" sz="4000" i="1" dirty="0"/>
                <a:t>The Hall</a:t>
              </a:r>
            </a:p>
            <a:p>
              <a:pPr>
                <a:spcAft>
                  <a:spcPts val="300"/>
                </a:spcAft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1000 m</a:t>
              </a:r>
              <a:r>
                <a:rPr lang="en-US" sz="3000" i="1" baseline="30000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2</a:t>
              </a: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 large, 10 m high. Has a 6.3-ton movable crane and other mechanical equipment, office space for  ~15 people, small workshops for mechanics and electronics and  50 m</a:t>
              </a:r>
              <a:r>
                <a:rPr lang="en-US" sz="3000" i="1" baseline="30000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2</a:t>
              </a: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 control room.</a:t>
              </a:r>
              <a:endParaRPr lang="fr-FR" altLang="fr-FR" sz="3000" i="1" dirty="0">
                <a:solidFill>
                  <a:schemeClr val="accent2"/>
                </a:solidFill>
                <a:latin typeface="Comic Sans MS" panose="030F0702030302020204" pitchFamily="66" charset="0"/>
                <a:cs typeface="+mn-cs"/>
              </a:endParaRPr>
            </a:p>
          </p:txBody>
        </p:sp>
        <p:pic>
          <p:nvPicPr>
            <p:cNvPr id="41" name="Picture 43" descr="\\phy-win-fs.fysik.uu.se\dfs\home6\kjelfran\My Documents\Freia\Presentationer\photos\WEPRI110f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5538" y="7100888"/>
              <a:ext cx="6511925" cy="453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5" descr="C:\Freia\Amici\drive-download-20170403T153113Z-001\IMG_20170403_16435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63" y="7080250"/>
              <a:ext cx="2705100" cy="3608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7" descr="C:\Freia\Amici\IMG_20170302_115832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713" y="15257463"/>
              <a:ext cx="1738312" cy="231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9" descr="C:\Freia\Amici\IMG_20160311_092515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9688" y="16373475"/>
              <a:ext cx="1550987" cy="2068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ZoneTexte 1"/>
            <p:cNvSpPr txBox="1">
              <a:spLocks noChangeArrowheads="1"/>
            </p:cNvSpPr>
            <p:nvPr/>
          </p:nvSpPr>
          <p:spPr bwMode="auto">
            <a:xfrm>
              <a:off x="7885113" y="10323513"/>
              <a:ext cx="6840537" cy="501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Aft>
                  <a:spcPts val="300"/>
                </a:spcAft>
                <a:defRPr/>
              </a:pPr>
              <a:r>
                <a:rPr lang="fr-FR" altLang="fr-FR" sz="4000" i="1" dirty="0"/>
                <a:t>Bunkers</a:t>
              </a:r>
            </a:p>
            <a:p>
              <a:pPr>
                <a:spcAft>
                  <a:spcPts val="300"/>
                </a:spcAft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Three concrete bunkers for equipment producing ionizing radiation.</a:t>
              </a:r>
            </a:p>
            <a:p>
              <a:pPr>
                <a:spcAft>
                  <a:spcPts val="300"/>
                </a:spcAft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1 bunker, 10.4 m x 4.0 m x 4.8 m high, with </a:t>
              </a: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cryostat </a:t>
              </a:r>
              <a:endParaRPr lang="en-US" sz="3000" i="1" dirty="0">
                <a:solidFill>
                  <a:schemeClr val="accent2"/>
                </a:solidFill>
                <a:latin typeface="Comic Sans MS" panose="030F0702030302020204" pitchFamily="66" charset="0"/>
                <a:cs typeface="+mn-cs"/>
              </a:endParaRPr>
            </a:p>
            <a:p>
              <a:pPr>
                <a:spcAft>
                  <a:spcPts val="300"/>
                </a:spcAft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2 bunkers, dimension 4.0 m x 2.8 m x 2.4 m high</a:t>
              </a:r>
            </a:p>
            <a:p>
              <a:pPr>
                <a:spcAft>
                  <a:spcPts val="300"/>
                </a:spcAft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Monitoring systems for ionizing radiation and oxygen deficiency</a:t>
              </a:r>
            </a:p>
          </p:txBody>
        </p:sp>
        <p:sp>
          <p:nvSpPr>
            <p:cNvPr id="46" name="ZoneTexte 1"/>
            <p:cNvSpPr txBox="1">
              <a:spLocks noChangeArrowheads="1"/>
            </p:cNvSpPr>
            <p:nvPr/>
          </p:nvSpPr>
          <p:spPr bwMode="auto">
            <a:xfrm>
              <a:off x="7596188" y="15435263"/>
              <a:ext cx="6842125" cy="313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Aft>
                  <a:spcPts val="300"/>
                </a:spcAft>
                <a:defRPr/>
              </a:pPr>
              <a:r>
                <a:rPr lang="en-US" altLang="fr-FR" sz="4000" i="1" dirty="0"/>
                <a:t>Radiation Safety</a:t>
              </a:r>
            </a:p>
            <a:p>
              <a:pPr>
                <a:spcAft>
                  <a:spcPts val="300"/>
                </a:spcAft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Interlock system prevents entry into the experimental bunker</a:t>
              </a:r>
            </a:p>
            <a:p>
              <a:pPr>
                <a:spcAft>
                  <a:spcPts val="300"/>
                </a:spcAft>
                <a:defRPr/>
              </a:pPr>
              <a:endParaRPr lang="en-US" sz="3000" i="1" dirty="0">
                <a:solidFill>
                  <a:schemeClr val="accent2"/>
                </a:solidFill>
                <a:latin typeface="Comic Sans MS" panose="030F0702030302020204" pitchFamily="66" charset="0"/>
                <a:cs typeface="+mn-cs"/>
              </a:endParaRPr>
            </a:p>
            <a:p>
              <a:pPr>
                <a:spcAft>
                  <a:spcPts val="300"/>
                </a:spcAft>
                <a:defRPr/>
              </a:pP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Area monitoring detectors outside and inside the bunker</a:t>
              </a:r>
            </a:p>
          </p:txBody>
        </p:sp>
        <p:sp>
          <p:nvSpPr>
            <p:cNvPr id="47" name="ZoneTexte 1"/>
            <p:cNvSpPr txBox="1">
              <a:spLocks noChangeArrowheads="1"/>
            </p:cNvSpPr>
            <p:nvPr/>
          </p:nvSpPr>
          <p:spPr bwMode="auto">
            <a:xfrm>
              <a:off x="23366413" y="7100888"/>
              <a:ext cx="5980112" cy="454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Aft>
                  <a:spcPts val="300"/>
                </a:spcAft>
                <a:defRPr/>
              </a:pPr>
              <a:r>
                <a:rPr lang="en-US" sz="4000" i="1" dirty="0"/>
                <a:t>Cryogen</a:t>
              </a:r>
              <a:r>
                <a:rPr lang="sv-SE" sz="4000" i="1" dirty="0"/>
                <a:t> Distribution</a:t>
              </a:r>
              <a:endParaRPr lang="en-US" sz="4000" i="1" dirty="0"/>
            </a:p>
            <a:p>
              <a:pPr>
                <a:spcAft>
                  <a:spcPts val="300"/>
                </a:spcAft>
                <a:defRPr/>
              </a:pPr>
              <a:r>
                <a:rPr lang="en-US" altLang="fr-FR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The cryogenic facility produces and distributes liquid helium </a:t>
              </a:r>
              <a:r>
                <a:rPr lang="en-US" altLang="fr-FR" sz="3000" i="1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and provides </a:t>
              </a:r>
              <a:r>
                <a:rPr lang="en-US" altLang="fr-FR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liquid nitrogen to the </a:t>
              </a:r>
              <a:r>
                <a:rPr lang="en-US" altLang="fr-FR" sz="3000" i="1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test cryostats in the FREIA Laboratory</a:t>
              </a:r>
              <a:endParaRPr lang="fr-FR" altLang="fr-FR" sz="3000" i="1" dirty="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  <a:p>
              <a:pPr>
                <a:spcAft>
                  <a:spcPts val="300"/>
                </a:spcAft>
                <a:defRPr/>
              </a:pPr>
              <a:r>
                <a:rPr lang="en-US" altLang="fr-FR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In addition it provides these cryogens  </a:t>
              </a:r>
              <a:r>
                <a:rPr lang="en-US" sz="3000" i="1" dirty="0">
                  <a:solidFill>
                    <a:schemeClr val="accent2"/>
                  </a:solidFill>
                  <a:latin typeface="Comic Sans MS" panose="030F0702030302020204" pitchFamily="66" charset="0"/>
                  <a:cs typeface="+mn-cs"/>
                </a:rPr>
                <a:t>to all other research departments at the University</a:t>
              </a:r>
              <a:r>
                <a:rPr lang="en-US" sz="3200" dirty="0"/>
                <a:t>.</a:t>
              </a:r>
              <a:endParaRPr lang="fr-FR" altLang="fr-FR" sz="3000" i="1" dirty="0">
                <a:solidFill>
                  <a:schemeClr val="accent2"/>
                </a:solidFill>
                <a:latin typeface="Comic Sans MS" panose="030F0702030302020204" pitchFamily="66" charset="0"/>
                <a:cs typeface="+mn-cs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72608" y="0"/>
            <a:ext cx="6586645" cy="6970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u="sng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FREIA </a:t>
            </a:r>
            <a:r>
              <a:rPr lang="en-US" sz="3200" u="sng" dirty="0" err="1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Laborator</a:t>
            </a:r>
            <a:r>
              <a:rPr lang="en-US" sz="3200" u="sng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created in 2011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dirty="0">
              <a:solidFill>
                <a:srgbClr val="C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Major high-tech infrastructure for 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accelerator and instrumentation 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 and tests, including a high capacity liquid Helium source, a horizontal and a vertical cryostat, high power radiofrequency power generators, test bunkers and fast process control systems.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nearby </a:t>
            </a:r>
            <a:r>
              <a:rPr lang="en-US" sz="2000" b="1" dirty="0" err="1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Ångström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mechnical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workshop 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its highly qualified workshop personnel and large set-up of modern CAD-CAM workshop machines is a significant asset for FREIA.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FREIA laboratory will 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continuously develop and complement its infrastructure 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collaborations on new projects will be added to the current activities.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0B8CFB6-1A3D-41D1-B289-F8F8DF97EA8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18" y="162286"/>
            <a:ext cx="4246360" cy="279098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BED9D7E-47BC-41D5-B486-57E8428A68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16718" y="3429000"/>
            <a:ext cx="1852569" cy="251147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B6FDC10-92BA-45C9-8D6C-E78973AF722F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13222"/>
          <a:stretch/>
        </p:blipFill>
        <p:spPr>
          <a:xfrm>
            <a:off x="9904812" y="3477671"/>
            <a:ext cx="1669927" cy="2457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55052B-F5F0-485A-B5D0-909FF180F5EA}"/>
              </a:ext>
            </a:extLst>
          </p:cNvPr>
          <p:cNvSpPr txBox="1"/>
          <p:nvPr/>
        </p:nvSpPr>
        <p:spPr>
          <a:xfrm>
            <a:off x="8243002" y="2953270"/>
            <a:ext cx="249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FREIA </a:t>
            </a:r>
            <a:r>
              <a:rPr lang="sv-SE" dirty="0" err="1"/>
              <a:t>Laboratory</a:t>
            </a:r>
            <a:r>
              <a:rPr lang="sv-SE" dirty="0"/>
              <a:t> </a:t>
            </a:r>
            <a:r>
              <a:rPr lang="sv-SE" dirty="0" err="1"/>
              <a:t>lay-out</a:t>
            </a:r>
            <a:endParaRPr lang="sv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5D9B2-1F35-42D5-BB4A-50FA5FEB2718}"/>
              </a:ext>
            </a:extLst>
          </p:cNvPr>
          <p:cNvSpPr txBox="1"/>
          <p:nvPr/>
        </p:nvSpPr>
        <p:spPr>
          <a:xfrm>
            <a:off x="7177571" y="5976571"/>
            <a:ext cx="2091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Horisontal </a:t>
            </a:r>
            <a:r>
              <a:rPr lang="sv-SE" dirty="0" err="1"/>
              <a:t>Cryostat</a:t>
            </a:r>
            <a:r>
              <a:rPr lang="sv-SE" dirty="0"/>
              <a:t> </a:t>
            </a:r>
          </a:p>
          <a:p>
            <a:pPr algn="ctr"/>
            <a:r>
              <a:rPr lang="sv-SE" dirty="0"/>
              <a:t>HNOSS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45E1D-9151-4152-AF83-C228E645C8A8}"/>
              </a:ext>
            </a:extLst>
          </p:cNvPr>
          <p:cNvSpPr txBox="1"/>
          <p:nvPr/>
        </p:nvSpPr>
        <p:spPr>
          <a:xfrm>
            <a:off x="9824570" y="5959404"/>
            <a:ext cx="185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/>
              <a:t>Vertical</a:t>
            </a:r>
            <a:r>
              <a:rPr lang="sv-SE" dirty="0"/>
              <a:t> </a:t>
            </a:r>
            <a:r>
              <a:rPr lang="sv-SE" dirty="0" err="1"/>
              <a:t>Cryostat</a:t>
            </a:r>
            <a:endParaRPr lang="sv-SE" dirty="0"/>
          </a:p>
          <a:p>
            <a:pPr algn="ctr"/>
            <a:r>
              <a:rPr lang="sv-SE" dirty="0"/>
              <a:t>GESEMI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054CB1A-45A6-4D93-ABF3-9ED50FDFC61F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10739776" y="2309701"/>
            <a:ext cx="244454" cy="1167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1F66243-6A41-49AA-AD3D-8ABF904C49AD}"/>
              </a:ext>
            </a:extLst>
          </p:cNvPr>
          <p:cNvCxnSpPr>
            <a:cxnSpLocks/>
            <a:endCxn id="51" idx="0"/>
          </p:cNvCxnSpPr>
          <p:nvPr/>
        </p:nvCxnSpPr>
        <p:spPr>
          <a:xfrm flipH="1">
            <a:off x="8243003" y="2788920"/>
            <a:ext cx="2032568" cy="64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9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2021-03-22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FCC Nordic Day                                                                           Tord Ekelöf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5</a:t>
            </a:fld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255473" y="649556"/>
            <a:ext cx="3908654" cy="5943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Personnel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staff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about half of which are researchers with a PhD and half engineers and technicians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recruitments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mostly younger physicists and engineers have been made through 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wide international announcements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resulting in several recruitments from from China, Japan, Spain, Ukraine…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DE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pic>
        <p:nvPicPr>
          <p:cNvPr id="9" name="F7B1B176-C617-47EE-935A-FBAA0E0BB70C" descr="image005">
            <a:extLst>
              <a:ext uri="{FF2B5EF4-FFF2-40B4-BE49-F238E27FC236}">
                <a16:creationId xmlns:a16="http://schemas.microsoft.com/office/drawing/2014/main" id="{2F9B46FC-EF94-4386-92E0-157213514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23" y="748070"/>
            <a:ext cx="6918553" cy="46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8E0113-7A17-4E65-A7A4-44037EDBBC04}"/>
              </a:ext>
            </a:extLst>
          </p:cNvPr>
          <p:cNvSpPr txBox="1"/>
          <p:nvPr/>
        </p:nvSpPr>
        <p:spPr>
          <a:xfrm>
            <a:off x="4843367" y="5586074"/>
            <a:ext cx="709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Arrival</a:t>
            </a:r>
            <a:r>
              <a:rPr lang="sv-SE" dirty="0"/>
              <a:t> in November 2020 at FREIA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first</a:t>
            </a:r>
            <a:r>
              <a:rPr lang="sv-SE" dirty="0"/>
              <a:t> ESS </a:t>
            </a:r>
            <a:r>
              <a:rPr lang="sv-SE" dirty="0" err="1"/>
              <a:t>accelerating</a:t>
            </a:r>
            <a:r>
              <a:rPr lang="sv-SE" dirty="0"/>
              <a:t> </a:t>
            </a:r>
            <a:r>
              <a:rPr lang="sv-SE" dirty="0" err="1"/>
              <a:t>module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364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7078579" cy="132556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In 2009-2015 build-up of the FREIA Laboratory of developments and tests of </a:t>
            </a:r>
            <a:r>
              <a:rPr lang="en-US" sz="2000" b="1" dirty="0">
                <a:latin typeface="Comic Sans MS" panose="030F0702030302020204" pitchFamily="66" charset="0"/>
              </a:rPr>
              <a:t>ESS accelerator superconducting accelerating cavities</a:t>
            </a:r>
            <a:r>
              <a:rPr lang="en-US" sz="2000" dirty="0">
                <a:latin typeface="Comic Sans MS" panose="030F0702030302020204" pitchFamily="66" charset="0"/>
              </a:rPr>
              <a:t>, first tests of  spoke cavity prototypes and subsequently of a prototype module at full power in 2016-2019, and in 2020-2022 acceptance tests of 13spoke-cavity series-production modules. </a:t>
            </a:r>
            <a:r>
              <a:rPr lang="en-US" sz="2000" b="1" dirty="0">
                <a:latin typeface="Comic Sans MS" panose="030F0702030302020204" pitchFamily="66" charset="0"/>
              </a:rPr>
              <a:t>So far two production ESS accelerator-modules have been tested in FREIA and a third module test is ongoing this week 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  <a:br>
              <a:rPr lang="en-US" sz="2000" dirty="0">
                <a:latin typeface="Comic Sans MS" panose="030F0702030302020204" pitchFamily="66" charset="0"/>
              </a:rPr>
            </a:br>
            <a:br>
              <a:rPr lang="en-US" sz="2000" dirty="0">
                <a:latin typeface="Comic Sans MS" panose="030F0702030302020204" pitchFamily="66" charset="0"/>
              </a:rPr>
            </a:b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In 2020-2023 tests for the </a:t>
            </a:r>
            <a:r>
              <a:rPr lang="en-US" sz="2000" b="1" dirty="0">
                <a:latin typeface="Comic Sans MS" panose="030F0702030302020204" pitchFamily="66" charset="0"/>
              </a:rPr>
              <a:t>CERN LHC </a:t>
            </a:r>
            <a:r>
              <a:rPr lang="en-US" sz="2000" b="1" dirty="0" err="1">
                <a:latin typeface="Comic Sans MS" panose="030F0702030302020204" pitchFamily="66" charset="0"/>
              </a:rPr>
              <a:t>HighLumi</a:t>
            </a:r>
            <a:r>
              <a:rPr lang="en-US" sz="2000" b="1" dirty="0">
                <a:latin typeface="Comic Sans MS" panose="030F0702030302020204" pitchFamily="66" charset="0"/>
              </a:rPr>
              <a:t> upgrade </a:t>
            </a:r>
            <a:r>
              <a:rPr lang="en-US" sz="2000" dirty="0">
                <a:latin typeface="Comic Sans MS" panose="030F0702030302020204" pitchFamily="66" charset="0"/>
              </a:rPr>
              <a:t>of superconducting </a:t>
            </a:r>
            <a:r>
              <a:rPr lang="en-US" sz="2000" b="1" dirty="0">
                <a:latin typeface="Comic Sans MS" panose="030F0702030302020204" pitchFamily="66" charset="0"/>
              </a:rPr>
              <a:t>orbit-corrector dipoles </a:t>
            </a:r>
            <a:r>
              <a:rPr lang="en-US" sz="2000" dirty="0">
                <a:latin typeface="Comic Sans MS" panose="030F0702030302020204" pitchFamily="66" charset="0"/>
              </a:rPr>
              <a:t>under the first Swedish so-called K-contract with CERN. </a:t>
            </a:r>
            <a:br>
              <a:rPr lang="en-US" sz="2000" dirty="0">
                <a:latin typeface="Comic Sans MS" panose="030F0702030302020204" pitchFamily="66" charset="0"/>
              </a:rPr>
            </a:br>
            <a:br>
              <a:rPr lang="en-US" sz="2000" dirty="0">
                <a:latin typeface="Comic Sans MS" panose="030F0702030302020204" pitchFamily="66" charset="0"/>
              </a:rPr>
            </a:b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We are currently in discussion of two more LHC High-</a:t>
            </a:r>
            <a:r>
              <a:rPr lang="en-US" sz="2000" dirty="0" err="1">
                <a:latin typeface="Comic Sans MS" panose="030F0702030302020204" pitchFamily="66" charset="0"/>
              </a:rPr>
              <a:t>Lumi</a:t>
            </a:r>
            <a:r>
              <a:rPr lang="en-US" sz="2000" dirty="0">
                <a:latin typeface="Comic Sans MS" panose="030F0702030302020204" pitchFamily="66" charset="0"/>
              </a:rPr>
              <a:t> related K-contacts with CERN: one involving </a:t>
            </a:r>
            <a:r>
              <a:rPr lang="en-US" sz="2000" dirty="0" err="1">
                <a:latin typeface="Comic Sans MS" panose="030F0702030302020204" pitchFamily="66" charset="0"/>
              </a:rPr>
              <a:t>Scanditronix</a:t>
            </a:r>
            <a:r>
              <a:rPr lang="en-US" sz="2000" dirty="0">
                <a:latin typeface="Comic Sans MS" panose="030F0702030302020204" pitchFamily="66" charset="0"/>
              </a:rPr>
              <a:t> Magnets AB for development of superconducting </a:t>
            </a:r>
            <a:r>
              <a:rPr lang="en-US" sz="2000" b="1" dirty="0">
                <a:latin typeface="Comic Sans MS" panose="030F0702030302020204" pitchFamily="66" charset="0"/>
              </a:rPr>
              <a:t>LHC corrector dipoles </a:t>
            </a:r>
            <a:r>
              <a:rPr lang="en-US" sz="2000" dirty="0">
                <a:latin typeface="Comic Sans MS" panose="030F0702030302020204" pitchFamily="66" charset="0"/>
              </a:rPr>
              <a:t>and the other involving RFR Solutions AB for production of </a:t>
            </a:r>
            <a:r>
              <a:rPr lang="en-US" sz="2000" b="1" dirty="0">
                <a:latin typeface="Comic Sans MS" panose="030F0702030302020204" pitchFamily="66" charset="0"/>
              </a:rPr>
              <a:t>superconducting cable connection boxes</a:t>
            </a:r>
            <a:r>
              <a:rPr lang="en-US" sz="2000" dirty="0">
                <a:latin typeface="Comic Sans MS" panose="030F0702030302020204" pitchFamily="66" charset="0"/>
              </a:rPr>
              <a:t>.  </a:t>
            </a:r>
            <a:br>
              <a:rPr lang="sv-SE" sz="2000" dirty="0">
                <a:latin typeface="Comic Sans MS" panose="030F0702030302020204" pitchFamily="66" charset="0"/>
              </a:rPr>
            </a:br>
            <a:br>
              <a:rPr lang="sv-SE" sz="20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2021-03-22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FCC Nordic Day                                                                           Tord Ekelöf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6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33" y="199698"/>
            <a:ext cx="2249261" cy="224926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430" y="2704498"/>
            <a:ext cx="2815540" cy="168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048" y="4644488"/>
            <a:ext cx="3044643" cy="161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0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2021-03-22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1st FCC Nordic Day                                                                           Tord Ekelöf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7</a:t>
            </a:fld>
            <a:endParaRPr lang="de-DE" dirty="0"/>
          </a:p>
        </p:txBody>
      </p:sp>
      <p:pic>
        <p:nvPicPr>
          <p:cNvPr id="11" name="Picture 10" descr="\\cern.ch\dfs\Users\r\ruber\Documents\FREIA\Publications\Dragos\UU_ESRF_Modu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044" y="2803132"/>
            <a:ext cx="2865541" cy="139183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95836" y="1001070"/>
            <a:ext cx="3032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Doubling of the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power and compression of the proton pulse for the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 Neutrino Super-Beam (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ESSnuSB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project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0843" y="2903839"/>
            <a:ext cx="23151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C00000"/>
                </a:solidFill>
                <a:latin typeface="Comic Sans MS" panose="030F0702030302020204" pitchFamily="66" charset="0"/>
              </a:rPr>
              <a:t>Fast </a:t>
            </a:r>
            <a:r>
              <a:rPr lang="sv-SE" b="1" dirty="0">
                <a:solidFill>
                  <a:srgbClr val="C00000"/>
                </a:solidFill>
                <a:latin typeface="Comic Sans MS" panose="030F0702030302020204" pitchFamily="66" charset="0"/>
              </a:rPr>
              <a:t>ESS neutron instrument  </a:t>
            </a:r>
            <a:r>
              <a:rPr lang="sv-SE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Reflectometer</a:t>
            </a:r>
            <a:r>
              <a:rPr lang="sv-SE" dirty="0">
                <a:solidFill>
                  <a:srgbClr val="C00000"/>
                </a:solidFill>
                <a:latin typeface="Comic Sans MS" panose="030F0702030302020204" pitchFamily="66" charset="0"/>
              </a:rPr>
              <a:t> for </a:t>
            </a:r>
            <a:r>
              <a:rPr lang="sv-SE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Extended</a:t>
            </a:r>
            <a:r>
              <a:rPr lang="sv-SE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sv-SE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Interfacial</a:t>
            </a:r>
            <a:r>
              <a:rPr lang="sv-SE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sv-SE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Analysis</a:t>
            </a:r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843" y="604894"/>
            <a:ext cx="23151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Ultrafast compact coherent X-ray source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based on superconducting (SC) accelerator technology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5836" y="2716859"/>
            <a:ext cx="3099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High-power transistors and radio-frequency(RF)  combiners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 high power (400 kW) RF amplifiers for scientific and industrial accelerators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9342" y="103117"/>
            <a:ext cx="11547416" cy="620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ongoing or planned FREIA development projects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10843" y="4687844"/>
            <a:ext cx="2613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RF-systems for the 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electron accelerator to be used with the AWAKE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proton driven plasma accelerator at CERN</a:t>
            </a:r>
          </a:p>
        </p:txBody>
      </p:sp>
      <p:pic>
        <p:nvPicPr>
          <p:cNvPr id="63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044" y="4449849"/>
            <a:ext cx="2684518" cy="21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5362550" y="4714121"/>
            <a:ext cx="36752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Superconducting Magnets for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Light Ion Hadron Therapy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as part of EU projects I.FAST and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HITRIplua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EU that  have just started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/>
          <a:srcRect l="13815" r="11691" b="31529"/>
          <a:stretch/>
        </p:blipFill>
        <p:spPr>
          <a:xfrm>
            <a:off x="9085044" y="840963"/>
            <a:ext cx="2796492" cy="17072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9398E0-3AF9-47E6-AEFE-586F6527539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"/>
          <a:stretch/>
        </p:blipFill>
        <p:spPr bwMode="auto">
          <a:xfrm>
            <a:off x="2454356" y="1017432"/>
            <a:ext cx="2611120" cy="1399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34EF40-3D45-40AB-B780-8217BD65D2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05" y="4687717"/>
            <a:ext cx="2366688" cy="1577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9FFFCD-5D2D-4375-887E-56A2FAE703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80" y="2865162"/>
            <a:ext cx="2286667" cy="147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8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2021-03-22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FCC Nordic Day                                                                           Tord Ekelöf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8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791447" y="415658"/>
            <a:ext cx="10620103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u="sng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FREIA and FCC</a:t>
            </a:r>
          </a:p>
          <a:p>
            <a:pPr>
              <a:spcAft>
                <a:spcPts val="0"/>
              </a:spcAft>
            </a:pPr>
            <a:endParaRPr lang="en-US" sz="3200" u="sng" dirty="0">
              <a:solidFill>
                <a:srgbClr val="C0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FREIA Laboratory has built up equipment and experience for the currently ongoing superconducting magnet and cavity development-and-test projects for CERN and ESS, that will be of direct use in the prototyping and build-up phase of the FCC project. </a:t>
            </a:r>
          </a:p>
          <a:p>
            <a:pPr>
              <a:spcAft>
                <a:spcPts val="0"/>
              </a:spcAft>
            </a:pPr>
            <a:endParaRPr lang="en-US" sz="2800" dirty="0">
              <a:solidFill>
                <a:srgbClr val="C0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lab is currently quite busy with the developments and tests for ESS and HL-LHC, but is open for discussions with the FCC management of possible </a:t>
            </a:r>
            <a:r>
              <a:rPr lang="en-US" sz="280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development-and-test projects, 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like e.g. one on SMES, for the FCC on the longer term.</a:t>
            </a:r>
          </a:p>
          <a:p>
            <a:pPr>
              <a:spcAft>
                <a:spcPts val="0"/>
              </a:spcAft>
            </a:pPr>
            <a:endParaRPr lang="en-US" sz="3200" dirty="0">
              <a:solidFill>
                <a:srgbClr val="C0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6686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1390</Words>
  <Application>Microsoft Office PowerPoint</Application>
  <PresentationFormat>Widescreen</PresentationFormat>
  <Paragraphs>122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Office Theme</vt:lpstr>
      <vt:lpstr>FREIA Laboratory  for Accelerator and Instrumentation Development</vt:lpstr>
      <vt:lpstr>PowerPoint Presentation</vt:lpstr>
      <vt:lpstr>    In 1994-1996 participation at CERN in the design, fabrication and test of the first 1 m prototype MFISC superconducting magnet for the 1300 superconducting dipoles for LHC. VR-support ca 2 Mkr.   Since 1995 till now participation in the CLIC prototype tests at CERN, in the 1990’s with design and test of Beam Position Monitors in the CLIC Test Facility 2 and from 2005 till 2016 with design, build-up and tests of the Two-Beam Test-Stand in the CLIC Test Facility 3 CTF3, now continued with DC spark vacuum break-down studies at CERN and in FREIA. VR support ca 12 Mkr.  </vt:lpstr>
      <vt:lpstr>PowerPoint Presentation</vt:lpstr>
      <vt:lpstr>PowerPoint Presentation</vt:lpstr>
      <vt:lpstr>In 2009-2015 build-up of the FREIA Laboratory of developments and tests of ESS accelerator superconducting accelerating cavities, first tests of  spoke cavity prototypes and subsequently of a prototype module at full power in 2016-2019, and in 2020-2022 acceptance tests of 13spoke-cavity series-production modules. So far two production ESS accelerator-modules have been tested in FREIA and a third module test is ongoing this week .   In 2020-2023 tests for the CERN LHC HighLumi upgrade of superconducting orbit-corrector dipoles under the first Swedish so-called K-contract with CERN.    We are currently in discussion of two more LHC High-Lumi related K-contacts with CERN: one involving Scanditronix Magnets AB for development of superconducting LHC corrector dipoles and the other involving RFR Solutions AB for production of superconducting cable connection boxes. 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FREIA Division  for Accelerator and Instrumentation Developmet</dc:title>
  <dc:creator>Tord Ekelöf</dc:creator>
  <cp:lastModifiedBy>Tord Ekelöf</cp:lastModifiedBy>
  <cp:revision>112</cp:revision>
  <cp:lastPrinted>2017-05-06T10:47:14Z</cp:lastPrinted>
  <dcterms:created xsi:type="dcterms:W3CDTF">2017-04-26T21:51:49Z</dcterms:created>
  <dcterms:modified xsi:type="dcterms:W3CDTF">2021-03-22T14:18:03Z</dcterms:modified>
</cp:coreProperties>
</file>