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73" r:id="rId3"/>
    <p:sldId id="274" r:id="rId4"/>
    <p:sldId id="275" r:id="rId5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00"/>
    <a:srgbClr val="009999"/>
    <a:srgbClr val="EAEAEA"/>
    <a:srgbClr val="990000"/>
    <a:srgbClr val="808080"/>
    <a:srgbClr val="CC6600"/>
    <a:srgbClr val="66666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0164" autoAdjust="0"/>
  </p:normalViewPr>
  <p:slideViewPr>
    <p:cSldViewPr snapToGrid="0">
      <p:cViewPr varScale="1">
        <p:scale>
          <a:sx n="88" d="100"/>
          <a:sy n="88" d="100"/>
        </p:scale>
        <p:origin x="21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48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73074E-59CF-4571-910E-D2108CDCB467}" type="datetime3">
              <a:rPr lang="en-US" smtClean="0"/>
              <a:t>19 February 2021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D2AAAE-21D9-4D4A-A02F-12509D3B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84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FC7860-FD94-432E-AFA3-25F5E7E87DE9}" type="datetime3">
              <a:rPr lang="en-US" smtClean="0"/>
              <a:t>19 February 2021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4C62D-8EB2-4CA5-9EC1-10B529959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99612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0D1BB-5FC8-4BF5-99A4-8577D322604C}" type="slidenum">
              <a:rPr lang="sv-SE" smtClean="0">
                <a:latin typeface="Arial" pitchFamily="34" charset="0"/>
              </a:rPr>
              <a:pPr/>
              <a:t>1</a:t>
            </a:fld>
            <a:endParaRPr lang="sv-SE" dirty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B5E01E-BE82-45A3-8C1C-BAB87623D42E}" type="datetime3">
              <a:rPr lang="en-US" smtClean="0"/>
              <a:t>19 February 2021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Uppsala University - The FREIA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5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U_sigill_NV.eps">
            <a:extLst>
              <a:ext uri="{FF2B5EF4-FFF2-40B4-BE49-F238E27FC236}">
                <a16:creationId xmlns:a16="http://schemas.microsoft.com/office/drawing/2014/main" id="{105689C0-A4C2-496B-A8E0-A2FC75E7C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pic>
        <p:nvPicPr>
          <p:cNvPr id="15" name="Bildobjekt 4">
            <a:extLst>
              <a:ext uri="{FF2B5EF4-FFF2-40B4-BE49-F238E27FC236}">
                <a16:creationId xmlns:a16="http://schemas.microsoft.com/office/drawing/2014/main" id="{C17B1C5F-923F-430F-9832-BF694F62E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" y="3429000"/>
            <a:ext cx="5430929" cy="3429000"/>
          </a:xfrm>
          <a:prstGeom prst="rect">
            <a:avLst/>
          </a:prstGeom>
        </p:spPr>
      </p:pic>
      <p:pic>
        <p:nvPicPr>
          <p:cNvPr id="17" name="Picture 13" descr="FREIA_logo.png">
            <a:extLst>
              <a:ext uri="{FF2B5EF4-FFF2-40B4-BE49-F238E27FC236}">
                <a16:creationId xmlns:a16="http://schemas.microsoft.com/office/drawing/2014/main" id="{0D4E0FFA-6810-4FAA-9001-D487CAF903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784696" y="192871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E19C1C-F220-4AE6-82B2-BBD4DCA2F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830" y="6645"/>
            <a:ext cx="2850340" cy="1394847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08126"/>
            <a:ext cx="10363200" cy="1092200"/>
          </a:xfrm>
        </p:spPr>
        <p:txBody>
          <a:bodyPr anchor="ctr" anchorCtr="1"/>
          <a:lstStyle>
            <a:lvl1pPr>
              <a:defRPr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812942"/>
            <a:ext cx="8534400" cy="2836190"/>
          </a:xfrm>
        </p:spPr>
        <p:txBody>
          <a:bodyPr/>
          <a:lstStyle>
            <a:lvl1pPr marL="0" indent="0" algn="ctr">
              <a:buFontTx/>
              <a:buNone/>
              <a:defRPr sz="2800" smtClean="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4434" y="6453189"/>
            <a:ext cx="1494367" cy="268287"/>
          </a:xfrm>
        </p:spPr>
        <p:txBody>
          <a:bodyPr/>
          <a:lstStyle>
            <a:lvl1pPr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5445" y="6453189"/>
            <a:ext cx="8713648" cy="268287"/>
          </a:xfrm>
        </p:spPr>
        <p:txBody>
          <a:bodyPr/>
          <a:lstStyle>
            <a:lvl1pPr algn="ctr"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6601" y="6453189"/>
            <a:ext cx="960967" cy="268287"/>
          </a:xfrm>
        </p:spPr>
        <p:txBody>
          <a:bodyPr/>
          <a:lstStyle>
            <a:lvl1pPr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96B9800-FFB1-49BB-894A-B8FD25B1420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F5E03-E780-4A7C-80C5-AFFD1F6EED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2263" y="165244"/>
            <a:ext cx="1266221" cy="12051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F4A0A0-81B2-4791-A411-1C4D3E27600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14270" y="192871"/>
            <a:ext cx="1157740" cy="1146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895F4-1E1F-4DBB-AD3D-655666BD427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963084" y="4520522"/>
            <a:ext cx="10363200" cy="1500187"/>
          </a:xfrm>
        </p:spPr>
        <p:txBody>
          <a:bodyPr anchor="t"/>
          <a:lstStyle>
            <a:lvl1pPr marL="0" indent="0">
              <a:buNone/>
              <a:defRPr sz="3200" b="1" cap="all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3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481240" cy="5256584"/>
          </a:xfrm>
        </p:spPr>
        <p:txBody>
          <a:bodyPr/>
          <a:lstStyle>
            <a:lvl1pPr>
              <a:defRPr sz="2000"/>
            </a:lvl1pPr>
            <a:lvl2pPr marL="355600" indent="-174625">
              <a:defRPr sz="1800"/>
            </a:lvl2pPr>
            <a:lvl3pPr marL="536575" indent="-180975">
              <a:defRPr sz="1600"/>
            </a:lvl3pPr>
            <a:lvl4pPr marL="719138" indent="-182563">
              <a:defRPr sz="1400"/>
            </a:lvl4pPr>
            <a:lvl5pPr marL="900113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46851" y="1052736"/>
            <a:ext cx="5509789" cy="5256584"/>
          </a:xfrm>
        </p:spPr>
        <p:txBody>
          <a:bodyPr/>
          <a:lstStyle>
            <a:lvl1pPr>
              <a:defRPr sz="2000"/>
            </a:lvl1pPr>
            <a:lvl2pPr marL="355600" indent="-174625">
              <a:defRPr sz="1800"/>
            </a:lvl2pPr>
            <a:lvl3pPr marL="536575" indent="-180975">
              <a:defRPr sz="1600"/>
            </a:lvl3pPr>
            <a:lvl4pPr marL="719138" indent="-182563">
              <a:defRPr sz="1400"/>
            </a:lvl4pPr>
            <a:lvl5pPr marL="900113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705C-5BB8-482B-909E-E63E63959B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933793"/>
            <a:ext cx="5498173" cy="504056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138" y="1437850"/>
            <a:ext cx="5503663" cy="4871471"/>
          </a:xfrm>
        </p:spPr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400"/>
            </a:lvl3pPr>
            <a:lvl4pPr marL="719138" indent="-182563">
              <a:defRPr sz="1200"/>
            </a:lvl4pPr>
            <a:lvl5pPr marL="900113" indent="-18097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46851" y="933793"/>
            <a:ext cx="5413779" cy="504056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46851" y="1437850"/>
            <a:ext cx="5413779" cy="4871471"/>
          </a:xfrm>
        </p:spPr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400"/>
            </a:lvl3pPr>
            <a:lvl4pPr marL="719138" indent="-182563">
              <a:defRPr sz="1200"/>
            </a:lvl4pPr>
            <a:lvl5pPr marL="900113" indent="-18097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AF3A-B3B3-4722-8E5E-C6C15FFB59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4714-94E1-4128-9837-EF88BF2624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B188-573B-438A-8008-D3FCB513CF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0" y="1447800"/>
            <a:ext cx="9594851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5410200"/>
            <a:ext cx="959485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DEF2-3B40-4EBD-A75F-93512DC75E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REIA_logo.png">
            <a:extLst>
              <a:ext uri="{FF2B5EF4-FFF2-40B4-BE49-F238E27FC236}">
                <a16:creationId xmlns:a16="http://schemas.microsoft.com/office/drawing/2014/main" id="{612896A8-72D6-49C0-AC1A-F12CFB0F5E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0" y="135732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88914"/>
            <a:ext cx="10236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5"/>
            <a:ext cx="1152313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8"/>
            <a:ext cx="1289829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2547" y="6453188"/>
            <a:ext cx="906880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Roger Ruber - ERUF </a:t>
            </a:r>
            <a:r>
              <a:rPr lang="sv-SE" noProof="0" dirty="0"/>
              <a:t>projekt</a:t>
            </a:r>
            <a:r>
              <a:rPr lang="en-US" dirty="0"/>
              <a:t> </a:t>
            </a:r>
            <a:r>
              <a:rPr lang="en-US" dirty="0" err="1"/>
              <a:t>kalla</a:t>
            </a:r>
            <a:r>
              <a:rPr lang="en-US" dirty="0"/>
              <a:t> </a:t>
            </a:r>
            <a:r>
              <a:rPr lang="en-US" dirty="0" err="1"/>
              <a:t>magneter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453188"/>
            <a:ext cx="865716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B0895F4-1E1F-4DBB-AD3D-655666BD427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544F2-B93D-486D-89AB-C789D4F205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6826" y="118667"/>
            <a:ext cx="745958" cy="710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E65E1C-D226-444D-B5D5-4C0029DB59D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29361" y="135732"/>
            <a:ext cx="700014" cy="692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9388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534988" indent="-1778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720725" indent="-1857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898525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09800" y="1510297"/>
            <a:ext cx="7772400" cy="1211132"/>
          </a:xfrm>
          <a:noFill/>
        </p:spPr>
        <p:txBody>
          <a:bodyPr anchorCtr="0"/>
          <a:lstStyle/>
          <a:p>
            <a:pPr algn="ctr"/>
            <a:r>
              <a:rPr lang="en-US" dirty="0"/>
              <a:t>FREIA Laboratory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Facility for Research Instrumentation and Accelerator Development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Department of Physics and Astronomy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60078" y="2863313"/>
            <a:ext cx="8872695" cy="17396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4000" b="1" dirty="0"/>
              <a:t>Projekt kalla magneter </a:t>
            </a:r>
            <a:br>
              <a:rPr lang="sv-SE" sz="4000" b="1" dirty="0"/>
            </a:br>
            <a:r>
              <a:rPr lang="sv-SE" sz="4000" b="1" dirty="0"/>
              <a:t>Möte om tillverkningsteknik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660077" y="5450304"/>
            <a:ext cx="8872695" cy="10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5000"/>
              </a:spcBef>
              <a:spcAft>
                <a:spcPct val="0"/>
              </a:spcAft>
              <a:buFontTx/>
              <a:buNone/>
              <a:defRPr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810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44613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0815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kern="0" dirty="0">
                <a:solidFill>
                  <a:srgbClr val="808080"/>
                </a:solidFill>
              </a:rPr>
              <a:t>Roger Ruber</a:t>
            </a:r>
          </a:p>
          <a:p>
            <a:pPr>
              <a:lnSpc>
                <a:spcPct val="90000"/>
              </a:lnSpc>
            </a:pPr>
            <a:r>
              <a:rPr lang="en-US" i="1" kern="0" dirty="0">
                <a:solidFill>
                  <a:srgbClr val="990000"/>
                </a:solidFill>
              </a:rPr>
              <a:t>Uppsala, 10 February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291C-73E0-4D4E-86E4-D590AE05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– CCT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F4EB-6989-4703-BFA1-A2884B8CC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Diskussion med CERN</a:t>
            </a:r>
          </a:p>
          <a:p>
            <a:pPr lvl="1"/>
            <a:r>
              <a:rPr lang="sv-SE" dirty="0"/>
              <a:t>0.3mm eller 0.48 mm diameter</a:t>
            </a:r>
          </a:p>
          <a:p>
            <a:pPr lvl="2"/>
            <a:r>
              <a:rPr lang="sv-SE"/>
              <a:t>isolationstjocklek </a:t>
            </a:r>
            <a:r>
              <a:rPr lang="sv-SE" dirty="0"/>
              <a:t>tillkommer</a:t>
            </a:r>
          </a:p>
          <a:p>
            <a:pPr lvl="1"/>
            <a:r>
              <a:rPr lang="sv-SE" dirty="0"/>
              <a:t>för att ha mindre än 120 A per wire</a:t>
            </a:r>
          </a:p>
          <a:p>
            <a:pPr lvl="2"/>
            <a:r>
              <a:rPr lang="sv-SE" dirty="0"/>
              <a:t>7 wire per </a:t>
            </a:r>
            <a:r>
              <a:rPr lang="sv-SE" dirty="0" err="1"/>
              <a:t>assemblage</a:t>
            </a:r>
            <a:r>
              <a:rPr lang="sv-SE" dirty="0"/>
              <a:t>: ~1 mm</a:t>
            </a:r>
          </a:p>
          <a:p>
            <a:pPr lvl="2"/>
            <a:r>
              <a:rPr lang="sv-SE" dirty="0"/>
              <a:t>5 wire per </a:t>
            </a:r>
            <a:r>
              <a:rPr lang="sv-SE" dirty="0" err="1"/>
              <a:t>assemblage</a:t>
            </a:r>
            <a:r>
              <a:rPr lang="sv-SE" dirty="0"/>
              <a:t>: </a:t>
            </a:r>
            <a:r>
              <a:rPr lang="en-GB" dirty="0"/>
              <a:t>~1.4 mm</a:t>
            </a:r>
          </a:p>
          <a:p>
            <a:endParaRPr lang="sv-SE" dirty="0"/>
          </a:p>
          <a:p>
            <a:r>
              <a:rPr lang="sv-SE" dirty="0"/>
              <a:t>Kontaktat </a:t>
            </a:r>
            <a:r>
              <a:rPr lang="sv-SE" dirty="0" err="1"/>
              <a:t>Bruker</a:t>
            </a:r>
            <a:r>
              <a:rPr lang="sv-SE" dirty="0"/>
              <a:t> </a:t>
            </a:r>
            <a:r>
              <a:rPr lang="sv-SE" dirty="0" err="1"/>
              <a:t>Superconducting</a:t>
            </a:r>
            <a:r>
              <a:rPr lang="sv-SE" dirty="0"/>
              <a:t> Wire</a:t>
            </a:r>
          </a:p>
          <a:p>
            <a:pPr lvl="1"/>
            <a:r>
              <a:rPr lang="sv-SE" dirty="0"/>
              <a:t>inget svar än</a:t>
            </a:r>
          </a:p>
          <a:p>
            <a:endParaRPr lang="sv-SE" dirty="0"/>
          </a:p>
          <a:p>
            <a:r>
              <a:rPr lang="sv-SE" dirty="0"/>
              <a:t>Diskussion om högre ström är möjligt</a:t>
            </a:r>
          </a:p>
          <a:p>
            <a:pPr lvl="1"/>
            <a:r>
              <a:rPr lang="sv-SE" dirty="0"/>
              <a:t>begränsas av teknisk installation i LHC tunneln</a:t>
            </a:r>
          </a:p>
          <a:p>
            <a:pPr lvl="1"/>
            <a:r>
              <a:rPr lang="sv-SE" dirty="0"/>
              <a:t>200 av denna typ av magnet</a:t>
            </a:r>
          </a:p>
          <a:p>
            <a:pPr lvl="1"/>
            <a:r>
              <a:rPr lang="sv-SE" dirty="0"/>
              <a:t>om I</a:t>
            </a:r>
            <a:r>
              <a:rPr lang="en-GB" dirty="0"/>
              <a:t>&lt;120 A</a:t>
            </a:r>
          </a:p>
          <a:p>
            <a:pPr lvl="2"/>
            <a:r>
              <a:rPr lang="sv-SE" dirty="0"/>
              <a:t>ingen </a:t>
            </a:r>
            <a:r>
              <a:rPr lang="sv-SE" dirty="0" err="1"/>
              <a:t>quench</a:t>
            </a:r>
            <a:r>
              <a:rPr lang="sv-SE" dirty="0"/>
              <a:t> skydd eller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extraction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8C0D8-852D-4839-9954-8857BF0D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50DC-BA6C-4AF0-A619-A74E1B4A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48B5-8D59-408D-B24D-081B76E9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0D4BCB-EF20-4F12-87CB-521C67F746EA}"/>
              </a:ext>
            </a:extLst>
          </p:cNvPr>
          <p:cNvGrpSpPr/>
          <p:nvPr/>
        </p:nvGrpSpPr>
        <p:grpSpPr>
          <a:xfrm>
            <a:off x="6964059" y="802595"/>
            <a:ext cx="2232797" cy="2153409"/>
            <a:chOff x="4037052" y="1532466"/>
            <a:chExt cx="3932903" cy="379306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D514AB-7301-4857-BABB-732710A7D9B1}"/>
                </a:ext>
              </a:extLst>
            </p:cNvPr>
            <p:cNvSpPr/>
            <p:nvPr/>
          </p:nvSpPr>
          <p:spPr bwMode="auto">
            <a:xfrm>
              <a:off x="4037052" y="1532466"/>
              <a:ext cx="3932903" cy="3793067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D8DA3B-FA0F-4A11-8334-ADEDAB131216}"/>
                </a:ext>
              </a:extLst>
            </p:cNvPr>
            <p:cNvGrpSpPr/>
            <p:nvPr/>
          </p:nvGrpSpPr>
          <p:grpSpPr>
            <a:xfrm>
              <a:off x="4065969" y="1644915"/>
              <a:ext cx="3888982" cy="3525042"/>
              <a:chOff x="4065969" y="1644915"/>
              <a:chExt cx="3888982" cy="352504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07CB446-0421-40E4-88B6-DDF62B7BF576}"/>
                  </a:ext>
                </a:extLst>
              </p:cNvPr>
              <p:cNvSpPr/>
              <p:nvPr/>
            </p:nvSpPr>
            <p:spPr bwMode="auto">
              <a:xfrm>
                <a:off x="4611392" y="1761599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A9B5997-B481-46A2-B557-C8FB1864F18D}"/>
                  </a:ext>
                </a:extLst>
              </p:cNvPr>
              <p:cNvSpPr/>
              <p:nvPr/>
            </p:nvSpPr>
            <p:spPr bwMode="auto">
              <a:xfrm>
                <a:off x="5367298" y="2808025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B69FC78-756C-4688-BBC6-7EDB331F4C37}"/>
                  </a:ext>
                </a:extLst>
              </p:cNvPr>
              <p:cNvSpPr/>
              <p:nvPr/>
            </p:nvSpPr>
            <p:spPr bwMode="auto">
              <a:xfrm>
                <a:off x="6096000" y="3849511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A4778C-CD98-4326-95E8-840B6933DDE9}"/>
                  </a:ext>
                </a:extLst>
              </p:cNvPr>
              <p:cNvSpPr/>
              <p:nvPr/>
            </p:nvSpPr>
            <p:spPr bwMode="auto">
              <a:xfrm>
                <a:off x="6667393" y="2712773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C04C2E8-C18B-4B7F-BFD8-50F46D999A4D}"/>
                  </a:ext>
                </a:extLst>
              </p:cNvPr>
              <p:cNvSpPr/>
              <p:nvPr/>
            </p:nvSpPr>
            <p:spPr bwMode="auto">
              <a:xfrm>
                <a:off x="5898950" y="1644915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9B9E68-B5EC-434E-B249-6FE35EFC7EDF}"/>
                  </a:ext>
                </a:extLst>
              </p:cNvPr>
              <p:cNvSpPr/>
              <p:nvPr/>
            </p:nvSpPr>
            <p:spPr bwMode="auto">
              <a:xfrm>
                <a:off x="4795905" y="3928179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03A1645-2485-4F7B-ACBE-7F3B1892FFA2}"/>
                  </a:ext>
                </a:extLst>
              </p:cNvPr>
              <p:cNvSpPr/>
              <p:nvPr/>
            </p:nvSpPr>
            <p:spPr bwMode="auto">
              <a:xfrm>
                <a:off x="4065969" y="2892955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232DF1-5178-4132-873F-31174B8C22F4}"/>
              </a:ext>
            </a:extLst>
          </p:cNvPr>
          <p:cNvGrpSpPr/>
          <p:nvPr/>
        </p:nvGrpSpPr>
        <p:grpSpPr>
          <a:xfrm>
            <a:off x="6964059" y="3205572"/>
            <a:ext cx="2397655" cy="2312405"/>
            <a:chOff x="6964059" y="3205572"/>
            <a:chExt cx="2397655" cy="231240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AC0B1B-00A5-4EBA-ACD3-6A39CF53859F}"/>
                </a:ext>
              </a:extLst>
            </p:cNvPr>
            <p:cNvSpPr/>
            <p:nvPr/>
          </p:nvSpPr>
          <p:spPr bwMode="auto">
            <a:xfrm>
              <a:off x="6964059" y="3205572"/>
              <a:ext cx="2397655" cy="231240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7F2864-D1B1-4F04-9D3C-F43B4EC6B66E}"/>
                </a:ext>
              </a:extLst>
            </p:cNvPr>
            <p:cNvSpPr/>
            <p:nvPr/>
          </p:nvSpPr>
          <p:spPr bwMode="auto">
            <a:xfrm>
              <a:off x="7325978" y="3353560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CBC017-7ECC-4A50-BF77-398EBD826EFE}"/>
                </a:ext>
              </a:extLst>
            </p:cNvPr>
            <p:cNvSpPr/>
            <p:nvPr/>
          </p:nvSpPr>
          <p:spPr bwMode="auto">
            <a:xfrm>
              <a:off x="8426500" y="418429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C0622F-A096-48AD-8562-2E4DB37EB80A}"/>
                </a:ext>
              </a:extLst>
            </p:cNvPr>
            <p:cNvSpPr/>
            <p:nvPr/>
          </p:nvSpPr>
          <p:spPr bwMode="auto">
            <a:xfrm>
              <a:off x="8210186" y="3348973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8FCB655-04E6-4C4E-8A04-CCB8C2853695}"/>
                </a:ext>
              </a:extLst>
            </p:cNvPr>
            <p:cNvSpPr/>
            <p:nvPr/>
          </p:nvSpPr>
          <p:spPr bwMode="auto">
            <a:xfrm>
              <a:off x="7701373" y="467254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E7497D5-A5EF-4C81-97DC-3A08B9D0EE61}"/>
                </a:ext>
              </a:extLst>
            </p:cNvPr>
            <p:cNvSpPr/>
            <p:nvPr/>
          </p:nvSpPr>
          <p:spPr bwMode="auto">
            <a:xfrm>
              <a:off x="7004021" y="412827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69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A722-C410-470E-8BC5-E6288751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– CCT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4BDC-689A-433E-84E2-9501303B7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Sp</a:t>
            </a:r>
            <a:r>
              <a:rPr lang="sv-SE" dirty="0"/>
              <a:t>år i magnetspindeln</a:t>
            </a:r>
          </a:p>
          <a:p>
            <a:pPr lvl="1"/>
            <a:r>
              <a:rPr lang="sv-SE" dirty="0"/>
              <a:t>7 wire per </a:t>
            </a:r>
            <a:r>
              <a:rPr lang="sv-SE" dirty="0" err="1"/>
              <a:t>assemblage</a:t>
            </a:r>
            <a:r>
              <a:rPr lang="sv-SE" dirty="0"/>
              <a:t>: ~1 mm</a:t>
            </a:r>
          </a:p>
          <a:p>
            <a:pPr lvl="2"/>
            <a:r>
              <a:rPr lang="sv-SE" dirty="0"/>
              <a:t>spår blir </a:t>
            </a:r>
            <a:r>
              <a:rPr lang="en-GB" dirty="0"/>
              <a:t>~2.1 mm x 5.2 mm</a:t>
            </a:r>
            <a:endParaRPr lang="sv-SE" dirty="0"/>
          </a:p>
          <a:p>
            <a:pPr lvl="1"/>
            <a:r>
              <a:rPr lang="sv-SE" dirty="0"/>
              <a:t>5 wire per </a:t>
            </a:r>
            <a:r>
              <a:rPr lang="sv-SE" dirty="0" err="1"/>
              <a:t>assemblage</a:t>
            </a:r>
            <a:r>
              <a:rPr lang="sv-SE" dirty="0"/>
              <a:t>: </a:t>
            </a:r>
            <a:r>
              <a:rPr lang="en-GB" dirty="0"/>
              <a:t>~1.4 mm</a:t>
            </a:r>
          </a:p>
          <a:p>
            <a:pPr lvl="2"/>
            <a:r>
              <a:rPr lang="en-GB" dirty="0" err="1"/>
              <a:t>sp</a:t>
            </a:r>
            <a:r>
              <a:rPr lang="sv-SE" dirty="0"/>
              <a:t>år blir</a:t>
            </a:r>
            <a:r>
              <a:rPr lang="en-GB" dirty="0"/>
              <a:t> ~3 mm x 7.5 mm </a:t>
            </a:r>
          </a:p>
          <a:p>
            <a:endParaRPr lang="en-GB" dirty="0"/>
          </a:p>
          <a:p>
            <a:r>
              <a:rPr lang="en-GB" dirty="0" err="1"/>
              <a:t>Lindningar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samma</a:t>
            </a:r>
            <a:r>
              <a:rPr lang="en-GB" dirty="0"/>
              <a:t> </a:t>
            </a:r>
            <a:r>
              <a:rPr lang="en-GB" dirty="0" err="1"/>
              <a:t>höjd</a:t>
            </a:r>
            <a:endParaRPr lang="en-GB" dirty="0"/>
          </a:p>
          <a:p>
            <a:pPr lvl="1"/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växlande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kräver</a:t>
            </a:r>
            <a:r>
              <a:rPr lang="en-GB" dirty="0"/>
              <a:t>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djuphet</a:t>
            </a:r>
            <a:r>
              <a:rPr lang="en-GB" dirty="0"/>
              <a:t> !</a:t>
            </a:r>
            <a:endParaRPr lang="sv-SE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B739-502C-4C87-846D-EBA3FDE4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454EA-FC3C-41A3-B502-6CBFFF50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1CCEB-37CC-4CCF-81E7-210F4C88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5FD5C9-3555-4226-BFE1-40B53E5A04EA}"/>
              </a:ext>
            </a:extLst>
          </p:cNvPr>
          <p:cNvGrpSpPr/>
          <p:nvPr/>
        </p:nvGrpSpPr>
        <p:grpSpPr>
          <a:xfrm>
            <a:off x="6287104" y="998006"/>
            <a:ext cx="1971829" cy="5013325"/>
            <a:chOff x="6245074" y="1295399"/>
            <a:chExt cx="1971829" cy="50133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E7C2F-49A2-472D-884F-C01329599EAF}"/>
                </a:ext>
              </a:extLst>
            </p:cNvPr>
            <p:cNvSpPr/>
            <p:nvPr/>
          </p:nvSpPr>
          <p:spPr bwMode="auto">
            <a:xfrm>
              <a:off x="6245074" y="1295399"/>
              <a:ext cx="1971829" cy="501332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9347B-ADD0-46DF-A0CF-7131C21AE54D}"/>
                </a:ext>
              </a:extLst>
            </p:cNvPr>
            <p:cNvSpPr/>
            <p:nvPr/>
          </p:nvSpPr>
          <p:spPr bwMode="auto">
            <a:xfrm>
              <a:off x="6323846" y="5357840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4B8A95A-A9F0-441D-A8CE-D8FF9BD605F2}"/>
                </a:ext>
              </a:extLst>
            </p:cNvPr>
            <p:cNvSpPr/>
            <p:nvPr/>
          </p:nvSpPr>
          <p:spPr bwMode="auto">
            <a:xfrm>
              <a:off x="7279219" y="534674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78E050-8ADA-42C2-8716-0122CFB1FCA3}"/>
                </a:ext>
              </a:extLst>
            </p:cNvPr>
            <p:cNvSpPr/>
            <p:nvPr/>
          </p:nvSpPr>
          <p:spPr bwMode="auto">
            <a:xfrm>
              <a:off x="6323846" y="4455553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FA6321-EE8A-40DA-8517-52D2399AF43C}"/>
                </a:ext>
              </a:extLst>
            </p:cNvPr>
            <p:cNvSpPr/>
            <p:nvPr/>
          </p:nvSpPr>
          <p:spPr bwMode="auto">
            <a:xfrm>
              <a:off x="7269846" y="4456492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191EB1-0556-4893-A9FA-0F5DA0FAA97D}"/>
                </a:ext>
              </a:extLst>
            </p:cNvPr>
            <p:cNvSpPr/>
            <p:nvPr/>
          </p:nvSpPr>
          <p:spPr bwMode="auto">
            <a:xfrm>
              <a:off x="6302301" y="3504669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85F999B-9133-44BE-8BD0-AC45AF01AA24}"/>
                </a:ext>
              </a:extLst>
            </p:cNvPr>
            <p:cNvSpPr/>
            <p:nvPr/>
          </p:nvSpPr>
          <p:spPr bwMode="auto">
            <a:xfrm>
              <a:off x="7260020" y="3444977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DC3D3E-5D73-462F-9F6E-A6D378BD891A}"/>
                </a:ext>
              </a:extLst>
            </p:cNvPr>
            <p:cNvSpPr/>
            <p:nvPr/>
          </p:nvSpPr>
          <p:spPr bwMode="auto">
            <a:xfrm>
              <a:off x="6281589" y="2557771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AAC14B-4D32-4F07-BA6E-C8D32E3E555A}"/>
                </a:ext>
              </a:extLst>
            </p:cNvPr>
            <p:cNvSpPr/>
            <p:nvPr/>
          </p:nvSpPr>
          <p:spPr bwMode="auto">
            <a:xfrm>
              <a:off x="7244219" y="2527002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0B5CD0-F098-493C-A325-213CC8861CAE}"/>
                </a:ext>
              </a:extLst>
            </p:cNvPr>
            <p:cNvSpPr/>
            <p:nvPr/>
          </p:nvSpPr>
          <p:spPr bwMode="auto">
            <a:xfrm>
              <a:off x="6281589" y="1579306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8699E8-D4D4-4553-A1A2-A915DB42A17E}"/>
                </a:ext>
              </a:extLst>
            </p:cNvPr>
            <p:cNvSpPr/>
            <p:nvPr/>
          </p:nvSpPr>
          <p:spPr bwMode="auto">
            <a:xfrm>
              <a:off x="7244219" y="1547281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E5933B-D15B-4E21-ABC3-FC1770ADBC28}"/>
              </a:ext>
            </a:extLst>
          </p:cNvPr>
          <p:cNvGrpSpPr/>
          <p:nvPr/>
        </p:nvGrpSpPr>
        <p:grpSpPr>
          <a:xfrm>
            <a:off x="9124649" y="981075"/>
            <a:ext cx="1867202" cy="5327650"/>
            <a:chOff x="7761514" y="1093562"/>
            <a:chExt cx="1867202" cy="53276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87A499-3129-4414-961F-5FDB8B3192F4}"/>
                </a:ext>
              </a:extLst>
            </p:cNvPr>
            <p:cNvSpPr/>
            <p:nvPr/>
          </p:nvSpPr>
          <p:spPr bwMode="auto">
            <a:xfrm>
              <a:off x="7761514" y="1093562"/>
              <a:ext cx="1856316" cy="532765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2E02E4-6719-4481-AACD-3A3AE3DB701E}"/>
                </a:ext>
              </a:extLst>
            </p:cNvPr>
            <p:cNvSpPr/>
            <p:nvPr/>
          </p:nvSpPr>
          <p:spPr bwMode="auto">
            <a:xfrm>
              <a:off x="8773886" y="5876925"/>
              <a:ext cx="854830" cy="54428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841A1D-6968-4F7C-AA84-52CF8ABD8712}"/>
                </a:ext>
              </a:extLst>
            </p:cNvPr>
            <p:cNvSpPr/>
            <p:nvPr/>
          </p:nvSpPr>
          <p:spPr bwMode="auto">
            <a:xfrm>
              <a:off x="7840285" y="5470327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17D212E-8AA0-4888-8FBC-CDF4DFF126A4}"/>
                </a:ext>
              </a:extLst>
            </p:cNvPr>
            <p:cNvSpPr/>
            <p:nvPr/>
          </p:nvSpPr>
          <p:spPr bwMode="auto">
            <a:xfrm>
              <a:off x="8708570" y="4980258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F49F40-6CBE-42D6-B324-B52BBE0A05A1}"/>
                </a:ext>
              </a:extLst>
            </p:cNvPr>
            <p:cNvSpPr/>
            <p:nvPr/>
          </p:nvSpPr>
          <p:spPr bwMode="auto">
            <a:xfrm>
              <a:off x="7840285" y="4568040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DF5A13-FF75-4887-A18B-6C27D3EDA835}"/>
                </a:ext>
              </a:extLst>
            </p:cNvPr>
            <p:cNvSpPr/>
            <p:nvPr/>
          </p:nvSpPr>
          <p:spPr bwMode="auto">
            <a:xfrm>
              <a:off x="8699197" y="409000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D1C763-D40C-4DE9-ABFE-86FB05251B18}"/>
                </a:ext>
              </a:extLst>
            </p:cNvPr>
            <p:cNvSpPr/>
            <p:nvPr/>
          </p:nvSpPr>
          <p:spPr bwMode="auto">
            <a:xfrm>
              <a:off x="7818740" y="3617156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45BA80-C39C-4444-8C09-66E619DE8544}"/>
                </a:ext>
              </a:extLst>
            </p:cNvPr>
            <p:cNvSpPr/>
            <p:nvPr/>
          </p:nvSpPr>
          <p:spPr bwMode="auto">
            <a:xfrm>
              <a:off x="8689371" y="3078490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621C81-73CC-492E-BEC4-EF1893A4ABA4}"/>
                </a:ext>
              </a:extLst>
            </p:cNvPr>
            <p:cNvSpPr/>
            <p:nvPr/>
          </p:nvSpPr>
          <p:spPr bwMode="auto">
            <a:xfrm>
              <a:off x="7798028" y="2670258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7D7D4B9-3ABE-4C4C-81DA-4BD32A8A679E}"/>
                </a:ext>
              </a:extLst>
            </p:cNvPr>
            <p:cNvSpPr/>
            <p:nvPr/>
          </p:nvSpPr>
          <p:spPr bwMode="auto">
            <a:xfrm>
              <a:off x="8673570" y="216051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CDC4B0-F573-46EF-A85C-9780ED1510CE}"/>
                </a:ext>
              </a:extLst>
            </p:cNvPr>
            <p:cNvSpPr/>
            <p:nvPr/>
          </p:nvSpPr>
          <p:spPr bwMode="auto">
            <a:xfrm>
              <a:off x="7798028" y="1691793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E69F3CE-B847-43FA-807A-C5F281C753EB}"/>
                </a:ext>
              </a:extLst>
            </p:cNvPr>
            <p:cNvSpPr/>
            <p:nvPr/>
          </p:nvSpPr>
          <p:spPr bwMode="auto">
            <a:xfrm>
              <a:off x="8652858" y="1290859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913E4E4-E2C0-4EE7-A205-55E68186D61D}"/>
              </a:ext>
            </a:extLst>
          </p:cNvPr>
          <p:cNvSpPr/>
          <p:nvPr/>
        </p:nvSpPr>
        <p:spPr bwMode="auto">
          <a:xfrm>
            <a:off x="6266949" y="6011331"/>
            <a:ext cx="1981098" cy="297393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1C369D-AD6A-447A-9985-75CC5D62DF44}"/>
              </a:ext>
            </a:extLst>
          </p:cNvPr>
          <p:cNvSpPr/>
          <p:nvPr/>
        </p:nvSpPr>
        <p:spPr bwMode="auto">
          <a:xfrm>
            <a:off x="10970306" y="981075"/>
            <a:ext cx="187551" cy="532764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25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6652-A515-47F8-8A3D-54D47261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– CCT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91685-C8AC-4390-90A0-1B160232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Utveckling </a:t>
            </a:r>
            <a:r>
              <a:rPr lang="sv-SE" dirty="0" err="1"/>
              <a:t>model</a:t>
            </a:r>
            <a:r>
              <a:rPr lang="sv-SE" dirty="0"/>
              <a:t> och </a:t>
            </a:r>
            <a:r>
              <a:rPr lang="sv-SE" dirty="0" err="1"/>
              <a:t>quench</a:t>
            </a:r>
            <a:r>
              <a:rPr lang="sv-SE" dirty="0"/>
              <a:t> skydd beräkning pågår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Diskussion med CERN om typ av järn</a:t>
            </a:r>
          </a:p>
          <a:p>
            <a:pPr lvl="1"/>
            <a:r>
              <a:rPr lang="sv-SE" dirty="0"/>
              <a:t>verifikation om det går att använda </a:t>
            </a:r>
            <a:br>
              <a:rPr lang="sv-SE" dirty="0"/>
            </a:br>
            <a:r>
              <a:rPr lang="sv-SE" dirty="0" err="1"/>
              <a:t>Armco</a:t>
            </a:r>
            <a:r>
              <a:rPr lang="sv-SE" dirty="0"/>
              <a:t> stål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58BD2-B79E-45E5-A07C-9A57A101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BFFC-7AE2-450F-A46D-D05D3598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67E70-1CF6-4CA5-A839-E068C0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BEC2C-2652-4736-B03D-78161E0E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40" y="1453697"/>
            <a:ext cx="6321411" cy="39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79183"/>
      </p:ext>
    </p:extLst>
  </p:cSld>
  <p:clrMapOvr>
    <a:masterClrMapping/>
  </p:clrMapOvr>
</p:sld>
</file>

<file path=ppt/theme/theme1.xml><?xml version="1.0" encoding="utf-8"?>
<a:theme xmlns:a="http://schemas.openxmlformats.org/drawingml/2006/main" name="RR004-UUgrabard-ESS">
  <a:themeElements>
    <a:clrScheme name="Custom 3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416CA8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RR004-UUgrabard-ESS</Template>
  <TotalTime>32750</TotalTime>
  <Words>220</Words>
  <Application>Microsoft Office PowerPoint</Application>
  <PresentationFormat>Widescreen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ＭＳ Ｐゴシック</vt:lpstr>
      <vt:lpstr>Arial</vt:lpstr>
      <vt:lpstr>RR004-UUgrabard-ESS</vt:lpstr>
      <vt:lpstr>FREIA Laboratory Facility for Research Instrumentation and Accelerator Development Department of Physics and Astronomy</vt:lpstr>
      <vt:lpstr>Status – CCT Design</vt:lpstr>
      <vt:lpstr>Status – CCT Design</vt:lpstr>
      <vt:lpstr>Status – CCT Design</vt:lpstr>
    </vt:vector>
  </TitlesOfParts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FREIA Laboratory Facility for Research Instrumentation and Accelerator Development</dc:title>
  <dc:creator>ruber</dc:creator>
  <cp:lastModifiedBy>Roger</cp:lastModifiedBy>
  <cp:revision>628</cp:revision>
  <cp:lastPrinted>2015-01-29T11:56:53Z</cp:lastPrinted>
  <dcterms:created xsi:type="dcterms:W3CDTF">2010-02-24T17:17:31Z</dcterms:created>
  <dcterms:modified xsi:type="dcterms:W3CDTF">2021-02-19T09:16:58Z</dcterms:modified>
</cp:coreProperties>
</file>