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6" r:id="rId3"/>
    <p:sldId id="424" r:id="rId4"/>
    <p:sldId id="423" r:id="rId5"/>
    <p:sldId id="273" r:id="rId6"/>
    <p:sldId id="426" r:id="rId7"/>
    <p:sldId id="410" r:id="rId8"/>
    <p:sldId id="425" r:id="rId9"/>
    <p:sldId id="274" r:id="rId10"/>
    <p:sldId id="428" r:id="rId11"/>
    <p:sldId id="277" r:id="rId12"/>
    <p:sldId id="418" r:id="rId13"/>
    <p:sldId id="427" r:id="rId14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00"/>
    <a:srgbClr val="009999"/>
    <a:srgbClr val="EAEAEA"/>
    <a:srgbClr val="990000"/>
    <a:srgbClr val="808080"/>
    <a:srgbClr val="CC6600"/>
    <a:srgbClr val="66666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7" autoAdjust="0"/>
    <p:restoredTop sz="90164" autoAdjust="0"/>
  </p:normalViewPr>
  <p:slideViewPr>
    <p:cSldViewPr snapToGrid="0">
      <p:cViewPr varScale="1">
        <p:scale>
          <a:sx n="88" d="100"/>
          <a:sy n="88" d="100"/>
        </p:scale>
        <p:origin x="96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248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73074E-59CF-4571-910E-D2108CDCB467}" type="datetime3">
              <a:rPr lang="en-US" smtClean="0"/>
              <a:t>3 March 2021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D2AAAE-21D9-4D4A-A02F-12509D3B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7848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FC7860-FD94-432E-AFA3-25F5E7E87DE9}" type="datetime3">
              <a:rPr lang="en-US" smtClean="0"/>
              <a:t>3 March 2021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D4C62D-8EB2-4CA5-9EC1-10B5299599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99612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0D1BB-5FC8-4BF5-99A4-8577D322604C}" type="slidenum">
              <a:rPr lang="sv-SE" smtClean="0">
                <a:latin typeface="Arial" pitchFamily="34" charset="0"/>
              </a:rPr>
              <a:pPr/>
              <a:t>1</a:t>
            </a:fld>
            <a:endParaRPr lang="sv-SE" dirty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B5E01E-BE82-45A3-8C1C-BAB87623D42E}" type="datetime3">
              <a:rPr lang="en-US" smtClean="0"/>
              <a:t>3 March 2021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Uppsala University - The FREIA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5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image" Target="../media/image11.emf"/><Relationship Id="rId7" Type="http://schemas.openxmlformats.org/officeDocument/2006/relationships/image" Target="../media/image2.gif"/><Relationship Id="rId12" Type="http://schemas.openxmlformats.org/officeDocument/2006/relationships/image" Target="../media/image8.gi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11" Type="http://schemas.openxmlformats.org/officeDocument/2006/relationships/image" Target="../media/image7.sv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tiff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30AB5F-BD70-4D41-82F1-4170A44905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8888" y="134362"/>
            <a:ext cx="1249763" cy="1236080"/>
          </a:xfrm>
          <a:prstGeom prst="rect">
            <a:avLst/>
          </a:prstGeom>
        </p:spPr>
      </p:pic>
      <p:pic>
        <p:nvPicPr>
          <p:cNvPr id="19" name="Picture 18" descr="UU_sigill_NV.eps">
            <a:extLst>
              <a:ext uri="{FF2B5EF4-FFF2-40B4-BE49-F238E27FC236}">
                <a16:creationId xmlns:a16="http://schemas.microsoft.com/office/drawing/2014/main" id="{105689C0-A4C2-496B-A8E0-A2FC75E7C8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pic>
        <p:nvPicPr>
          <p:cNvPr id="15" name="Bildobjekt 4">
            <a:extLst>
              <a:ext uri="{FF2B5EF4-FFF2-40B4-BE49-F238E27FC236}">
                <a16:creationId xmlns:a16="http://schemas.microsoft.com/office/drawing/2014/main" id="{C17B1C5F-923F-430F-9832-BF694F62E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" y="3429000"/>
            <a:ext cx="5430929" cy="3429000"/>
          </a:xfrm>
          <a:prstGeom prst="rect">
            <a:avLst/>
          </a:prstGeom>
        </p:spPr>
      </p:pic>
      <p:pic>
        <p:nvPicPr>
          <p:cNvPr id="17" name="Picture 13" descr="FREIA_logo.png">
            <a:extLst>
              <a:ext uri="{FF2B5EF4-FFF2-40B4-BE49-F238E27FC236}">
                <a16:creationId xmlns:a16="http://schemas.microsoft.com/office/drawing/2014/main" id="{0D4E0FFA-6810-4FAA-9001-D487CAF903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53104" y="1427917"/>
            <a:ext cx="1734253" cy="84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E19C1C-F220-4AE6-82B2-BBD4DCA2F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1660" y="5463153"/>
            <a:ext cx="2850340" cy="1394847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08126"/>
            <a:ext cx="10363200" cy="1092200"/>
          </a:xfrm>
        </p:spPr>
        <p:txBody>
          <a:bodyPr anchor="ctr" anchorCtr="1"/>
          <a:lstStyle>
            <a:lvl1pPr>
              <a:defRPr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812942"/>
            <a:ext cx="8534400" cy="2836190"/>
          </a:xfrm>
        </p:spPr>
        <p:txBody>
          <a:bodyPr/>
          <a:lstStyle>
            <a:lvl1pPr marL="0" indent="0" algn="ctr">
              <a:buFontTx/>
              <a:buNone/>
              <a:defRPr sz="2800" smtClean="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4434" y="6453189"/>
            <a:ext cx="1494367" cy="268287"/>
          </a:xfrm>
        </p:spPr>
        <p:txBody>
          <a:bodyPr/>
          <a:lstStyle>
            <a:lvl1pPr>
              <a:defRPr>
                <a:ln w="3175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5445" y="6453189"/>
            <a:ext cx="8713648" cy="268287"/>
          </a:xfrm>
        </p:spPr>
        <p:txBody>
          <a:bodyPr/>
          <a:lstStyle>
            <a:lvl1pPr algn="ctr">
              <a:defRPr>
                <a:ln w="3175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6601" y="6453189"/>
            <a:ext cx="960967" cy="268287"/>
          </a:xfrm>
        </p:spPr>
        <p:txBody>
          <a:bodyPr/>
          <a:lstStyle>
            <a:lvl1pPr>
              <a:defRPr>
                <a:ln w="3175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96B9800-FFB1-49BB-894A-B8FD25B1420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F5E03-E780-4A7C-80C5-AFFD1F6EED1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2263" y="165244"/>
            <a:ext cx="1266221" cy="1205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7AFEF-3BA6-49F7-98EB-7E70793FC41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975860" y="136524"/>
            <a:ext cx="2881708" cy="829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E5DDEB-8606-436B-8F9B-08F246CA490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41030" y="119092"/>
            <a:ext cx="5697352" cy="84748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F3B9EE9-10D8-4BE9-81CD-016FD8B7B81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18652" y="1159255"/>
            <a:ext cx="3382480" cy="5448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6F3C73-24E2-4C79-86C3-763B1949FC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79697" y="1725089"/>
            <a:ext cx="2059199" cy="3813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D2E2D0-BB00-44DC-8BBA-0037DB79EB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88826" y="2202378"/>
            <a:ext cx="2015549" cy="762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895F4-1E1F-4DBB-AD3D-655666BD427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963084" y="4520522"/>
            <a:ext cx="10363200" cy="1500187"/>
          </a:xfrm>
        </p:spPr>
        <p:txBody>
          <a:bodyPr anchor="t"/>
          <a:lstStyle>
            <a:lvl1pPr marL="0" indent="0">
              <a:buNone/>
              <a:defRPr sz="3200" b="1" cap="all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36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481240" cy="5256584"/>
          </a:xfrm>
        </p:spPr>
        <p:txBody>
          <a:bodyPr/>
          <a:lstStyle>
            <a:lvl1pPr>
              <a:defRPr sz="2000"/>
            </a:lvl1pPr>
            <a:lvl2pPr marL="355600" indent="-174625">
              <a:defRPr sz="1800"/>
            </a:lvl2pPr>
            <a:lvl3pPr marL="536575" indent="-180975">
              <a:defRPr sz="1600"/>
            </a:lvl3pPr>
            <a:lvl4pPr marL="719138" indent="-182563">
              <a:defRPr sz="1400"/>
            </a:lvl4pPr>
            <a:lvl5pPr marL="900113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46851" y="1052736"/>
            <a:ext cx="5509789" cy="5256584"/>
          </a:xfrm>
        </p:spPr>
        <p:txBody>
          <a:bodyPr/>
          <a:lstStyle>
            <a:lvl1pPr>
              <a:defRPr sz="2000"/>
            </a:lvl1pPr>
            <a:lvl2pPr marL="355600" indent="-174625">
              <a:defRPr sz="1800"/>
            </a:lvl2pPr>
            <a:lvl3pPr marL="536575" indent="-180975">
              <a:defRPr sz="1600"/>
            </a:lvl3pPr>
            <a:lvl4pPr marL="719138" indent="-182563">
              <a:defRPr sz="1400"/>
            </a:lvl4pPr>
            <a:lvl5pPr marL="900113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705C-5BB8-482B-909E-E63E63959B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933793"/>
            <a:ext cx="5498173" cy="504056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138" y="1437850"/>
            <a:ext cx="5503663" cy="4871471"/>
          </a:xfrm>
        </p:spPr>
        <p:txBody>
          <a:bodyPr/>
          <a:lstStyle>
            <a:lvl1pPr>
              <a:defRPr sz="1800"/>
            </a:lvl1pPr>
            <a:lvl2pPr marL="355600" indent="-174625">
              <a:defRPr sz="1600"/>
            </a:lvl2pPr>
            <a:lvl3pPr marL="536575" indent="-180975">
              <a:defRPr sz="1400"/>
            </a:lvl3pPr>
            <a:lvl4pPr marL="719138" indent="-182563">
              <a:defRPr sz="1200"/>
            </a:lvl4pPr>
            <a:lvl5pPr marL="900113" indent="-18097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46851" y="933793"/>
            <a:ext cx="5413779" cy="504056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46851" y="1437850"/>
            <a:ext cx="5413779" cy="4871471"/>
          </a:xfrm>
        </p:spPr>
        <p:txBody>
          <a:bodyPr/>
          <a:lstStyle>
            <a:lvl1pPr>
              <a:defRPr sz="1800"/>
            </a:lvl1pPr>
            <a:lvl2pPr marL="355600" indent="-174625">
              <a:defRPr sz="1600"/>
            </a:lvl2pPr>
            <a:lvl3pPr marL="536575" indent="-180975">
              <a:defRPr sz="1400"/>
            </a:lvl3pPr>
            <a:lvl4pPr marL="719138" indent="-182563">
              <a:defRPr sz="1200"/>
            </a:lvl4pPr>
            <a:lvl5pPr marL="900113" indent="-18097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AF3A-B3B3-4722-8E5E-C6C15FFB59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4714-94E1-4128-9837-EF88BF2624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B188-573B-438A-8008-D3FCB513CF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28800" y="1447800"/>
            <a:ext cx="9594851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5410200"/>
            <a:ext cx="9594851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DEF2-3B40-4EBD-A75F-93512DC75E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REIA_logo.png">
            <a:extLst>
              <a:ext uri="{FF2B5EF4-FFF2-40B4-BE49-F238E27FC236}">
                <a16:creationId xmlns:a16="http://schemas.microsoft.com/office/drawing/2014/main" id="{612896A8-72D6-49C0-AC1A-F12CFB0F5E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51" y="739647"/>
            <a:ext cx="873107" cy="4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358" y="188914"/>
            <a:ext cx="1056149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5"/>
            <a:ext cx="1152313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453188"/>
            <a:ext cx="1289829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2547" y="6453188"/>
            <a:ext cx="906880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Roger Ruber - ERUF </a:t>
            </a:r>
            <a:r>
              <a:rPr lang="sv-SE" noProof="0" dirty="0"/>
              <a:t>projekt</a:t>
            </a:r>
            <a:r>
              <a:rPr lang="en-US" dirty="0"/>
              <a:t> </a:t>
            </a:r>
            <a:r>
              <a:rPr lang="en-US" dirty="0" err="1"/>
              <a:t>kalla</a:t>
            </a:r>
            <a:r>
              <a:rPr lang="en-US" dirty="0"/>
              <a:t> </a:t>
            </a:r>
            <a:r>
              <a:rPr lang="en-US" dirty="0" err="1"/>
              <a:t>magneter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453188"/>
            <a:ext cx="865716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B0895F4-1E1F-4DBB-AD3D-655666BD427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544F2-B93D-486D-89AB-C789D4F2054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6826" y="118667"/>
            <a:ext cx="604190" cy="575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05D11-96E3-49BB-A8AA-39044A2DBC8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396625" y="682086"/>
            <a:ext cx="1383637" cy="398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FCBDD-78F2-4A87-B45B-C7B2A4D6B5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1418" y="149523"/>
            <a:ext cx="1438844" cy="481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3A3E5B-58E7-44D2-B0FB-DB27A87FA9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94653" y="118667"/>
            <a:ext cx="2105096" cy="31313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72B1EC2-A11F-491A-A168-3880F103F2D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84601" y="467243"/>
            <a:ext cx="2711741" cy="436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8F0835-236C-4D81-A4FC-1E0CF7AA959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894653" y="956977"/>
            <a:ext cx="2059199" cy="381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7EF9F7-28B2-4932-9429-878CB2A69F8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801351" y="1362408"/>
            <a:ext cx="1130675" cy="427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9388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534988" indent="-1778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720725" indent="-1857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898525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09800" y="1510297"/>
            <a:ext cx="7772400" cy="1211132"/>
          </a:xfrm>
          <a:noFill/>
        </p:spPr>
        <p:txBody>
          <a:bodyPr anchorCtr="0"/>
          <a:lstStyle/>
          <a:p>
            <a:pPr algn="ctr"/>
            <a:r>
              <a:rPr lang="en-US" dirty="0"/>
              <a:t>FREIA Laboratory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Facility for Research Instrumentation and Accelerator Development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Department of Physics and Astronomy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60078" y="2863313"/>
            <a:ext cx="8872695" cy="17396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4000" b="1" dirty="0"/>
              <a:t>Projekt kalla magneter </a:t>
            </a:r>
            <a:br>
              <a:rPr lang="sv-SE" sz="4000" b="1" dirty="0"/>
            </a:br>
            <a:r>
              <a:rPr lang="sv-SE" sz="4000" b="1" dirty="0"/>
              <a:t>Möte om tillverkningsteknik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660077" y="5450304"/>
            <a:ext cx="8872695" cy="10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35000"/>
              </a:spcBef>
              <a:spcAft>
                <a:spcPct val="0"/>
              </a:spcAft>
              <a:buFontTx/>
              <a:buNone/>
              <a:defRPr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810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344613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0815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kern="0" dirty="0">
                <a:solidFill>
                  <a:srgbClr val="808080"/>
                </a:solidFill>
              </a:rPr>
              <a:t>Roger Ruber</a:t>
            </a:r>
          </a:p>
          <a:p>
            <a:pPr>
              <a:lnSpc>
                <a:spcPct val="90000"/>
              </a:lnSpc>
            </a:pPr>
            <a:r>
              <a:rPr lang="en-US" i="1" kern="0" dirty="0">
                <a:solidFill>
                  <a:srgbClr val="990000"/>
                </a:solidFill>
              </a:rPr>
              <a:t>Uppsala, 3 March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E697-6D2A-4F8F-8D3E-C7436815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</a:t>
            </a:r>
            <a:r>
              <a:rPr lang="sv-SE" dirty="0" err="1"/>
              <a:t>ärn</a:t>
            </a:r>
            <a:r>
              <a:rPr lang="sv-SE" dirty="0"/>
              <a:t> ok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576C2-2925-4393-9053-5BA150B3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DB93-95E0-4EEF-8571-C87B15AC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4729F-C1EA-4532-AEB0-55DDF941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19BAAE-AB59-4624-9D19-EB6DCB62F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30153" y="1107238"/>
            <a:ext cx="6516689" cy="46070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1123F-5DE1-4BB0-913D-02DDFE82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981075"/>
            <a:ext cx="7601252" cy="5327650"/>
          </a:xfrm>
        </p:spPr>
        <p:txBody>
          <a:bodyPr/>
          <a:lstStyle/>
          <a:p>
            <a:r>
              <a:rPr lang="sv-SE" sz="1800" dirty="0"/>
              <a:t>Förslag för järn typ: </a:t>
            </a:r>
            <a:r>
              <a:rPr lang="sv-SE" sz="1800" b="1" dirty="0">
                <a:solidFill>
                  <a:srgbClr val="0000FF"/>
                </a:solidFill>
              </a:rPr>
              <a:t>ARMCO</a:t>
            </a:r>
            <a:endParaRPr lang="sv-SE" b="1" dirty="0">
              <a:solidFill>
                <a:srgbClr val="0000FF"/>
              </a:solidFill>
            </a:endParaRPr>
          </a:p>
          <a:p>
            <a:pPr lvl="1"/>
            <a:r>
              <a:rPr lang="sv-SE" sz="1600" dirty="0"/>
              <a:t>https://alliedmet.com/alliedpureiron/ </a:t>
            </a:r>
          </a:p>
          <a:p>
            <a:r>
              <a:rPr lang="sv-SE" sz="1800" dirty="0"/>
              <a:t>diskussion med CERN</a:t>
            </a:r>
            <a:endParaRPr lang="en-US" sz="1800" dirty="0"/>
          </a:p>
          <a:p>
            <a:pPr lvl="1"/>
            <a:r>
              <a:rPr lang="en-US" sz="1600" dirty="0"/>
              <a:t>this product is basically good. </a:t>
            </a:r>
            <a:br>
              <a:rPr lang="en-US" sz="1600" dirty="0"/>
            </a:br>
            <a:r>
              <a:rPr lang="en-US" sz="1600" dirty="0"/>
              <a:t>ARMCO or PURE IRON is the same. 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5 mm or 6 mm thickness plates </a:t>
            </a:r>
            <a:r>
              <a:rPr lang="en-US" sz="1600" dirty="0"/>
              <a:t>are standard values for the market.</a:t>
            </a:r>
            <a:br>
              <a:rPr lang="en-US" sz="1600" dirty="0"/>
            </a:br>
            <a:r>
              <a:rPr lang="en-US" sz="1600" dirty="0"/>
              <a:t>Originally CERN was using MAGNETIL, </a:t>
            </a:r>
          </a:p>
          <a:p>
            <a:pPr lvl="1"/>
            <a:r>
              <a:rPr lang="en-US" sz="1600" dirty="0"/>
              <a:t>In the ... production for HL-LHC (5.8 mm, old LHC standard thickness) we have adopted the </a:t>
            </a:r>
            <a:r>
              <a:rPr lang="en-US" sz="1600" b="1" dirty="0">
                <a:solidFill>
                  <a:srgbClr val="0000FF"/>
                </a:solidFill>
              </a:rPr>
              <a:t>ARMCO Grade 4 </a:t>
            </a:r>
            <a:r>
              <a:rPr lang="en-US" sz="1600" dirty="0"/>
              <a:t>(not the ARMCO grade 2) with a lower content of S, N, et (the presence of these components affecting the magnetic </a:t>
            </a:r>
            <a:r>
              <a:rPr lang="en-US" sz="1600" dirty="0" err="1"/>
              <a:t>behaviour</a:t>
            </a:r>
            <a:r>
              <a:rPr lang="en-US" sz="1600" dirty="0"/>
              <a:t>).</a:t>
            </a:r>
          </a:p>
          <a:p>
            <a:pPr lvl="1"/>
            <a:r>
              <a:rPr lang="en-US" sz="1600" dirty="0"/>
              <a:t>... had problems also with scaling (at the surface of the plates) and with the content of S (sometimes higher than 0.003, in this case we rejected the plates/heat). </a:t>
            </a:r>
          </a:p>
          <a:p>
            <a:pPr lvl="1"/>
            <a:r>
              <a:rPr lang="en-US" sz="1600" dirty="0"/>
              <a:t>The supplier had problems in obtaining the correct grain size number too. We could never obtain the target value of Gs&lt;4 (in the MS at the beginning CERN asked </a:t>
            </a:r>
            <a:r>
              <a:rPr lang="en-US" sz="1600" dirty="0" err="1"/>
              <a:t>fro</a:t>
            </a:r>
            <a:r>
              <a:rPr lang="en-US" sz="1600" dirty="0"/>
              <a:t> Gs&lt; 3!). </a:t>
            </a:r>
            <a:r>
              <a:rPr lang="en-US" sz="1600" dirty="0">
                <a:highlight>
                  <a:srgbClr val="FFFF00"/>
                </a:highlight>
              </a:rPr>
              <a:t>The Gs is important for the mechanical characteristics at low temp</a:t>
            </a:r>
            <a:r>
              <a:rPr lang="en-US" sz="1600" dirty="0"/>
              <a:t>. Finally, the annealing process included in the spec in order to </a:t>
            </a:r>
            <a:r>
              <a:rPr lang="en-US" sz="1600" dirty="0" err="1"/>
              <a:t>favourite</a:t>
            </a:r>
            <a:r>
              <a:rPr lang="en-US" sz="1600" dirty="0"/>
              <a:t> the Gs reduction had to be abandoned.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86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D39A-B35D-420C-BFAC-E2A3487B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Järn 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0D01-328B-494F-AC6E-BF627933A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MCBC/Y design har stor öppning för magneten</a:t>
            </a:r>
          </a:p>
          <a:p>
            <a:pPr lvl="1"/>
            <a:r>
              <a:rPr lang="sv-SE" dirty="0"/>
              <a:t>CCT magnet design är mindre</a:t>
            </a:r>
          </a:p>
          <a:p>
            <a:pPr lvl="1"/>
            <a:r>
              <a:rPr lang="sv-SE" dirty="0"/>
              <a:t>mer plats för järn</a:t>
            </a:r>
          </a:p>
          <a:p>
            <a:pPr lvl="2"/>
            <a:r>
              <a:rPr lang="sv-SE" dirty="0"/>
              <a:t>förbättring av fältkvalitet</a:t>
            </a:r>
          </a:p>
          <a:p>
            <a:pPr lvl="2"/>
            <a:r>
              <a:rPr lang="sv-SE" dirty="0"/>
              <a:t>mindre ström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6358E-4C9A-4C1A-8902-EA6CC42C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1F131-1B0E-4925-BF65-F064CA9E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A04C2-8CA3-40CA-AA90-600223EC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ED233-219F-438B-8111-891E19323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8" t="1815" r="21480" b="5153"/>
          <a:stretch/>
        </p:blipFill>
        <p:spPr>
          <a:xfrm>
            <a:off x="7739315" y="2237206"/>
            <a:ext cx="4158147" cy="40715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A325645-48D3-499B-A95F-B71DACF958F6}"/>
              </a:ext>
            </a:extLst>
          </p:cNvPr>
          <p:cNvGrpSpPr/>
          <p:nvPr/>
        </p:nvGrpSpPr>
        <p:grpSpPr>
          <a:xfrm>
            <a:off x="2766071" y="2377167"/>
            <a:ext cx="3909651" cy="3936927"/>
            <a:chOff x="5655733" y="945352"/>
            <a:chExt cx="3909651" cy="39369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DABBA8-31BD-466B-8533-015422C1832F}"/>
                </a:ext>
              </a:extLst>
            </p:cNvPr>
            <p:cNvSpPr/>
            <p:nvPr/>
          </p:nvSpPr>
          <p:spPr bwMode="auto">
            <a:xfrm>
              <a:off x="5655733" y="945352"/>
              <a:ext cx="3909651" cy="393692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154ED2-05F7-4355-98BB-5B86BC6F9D06}"/>
                </a:ext>
              </a:extLst>
            </p:cNvPr>
            <p:cNvSpPr/>
            <p:nvPr/>
          </p:nvSpPr>
          <p:spPr bwMode="auto">
            <a:xfrm>
              <a:off x="6080293" y="2139935"/>
              <a:ext cx="1526119" cy="153676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F21C8A-4CE2-46FD-B045-B0C53A7A1053}"/>
                </a:ext>
              </a:extLst>
            </p:cNvPr>
            <p:cNvSpPr/>
            <p:nvPr/>
          </p:nvSpPr>
          <p:spPr bwMode="auto">
            <a:xfrm>
              <a:off x="7646307" y="2112420"/>
              <a:ext cx="1526119" cy="153676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D26394-0BFA-4999-8081-394555ECA6B7}"/>
                </a:ext>
              </a:extLst>
            </p:cNvPr>
            <p:cNvSpPr/>
            <p:nvPr/>
          </p:nvSpPr>
          <p:spPr bwMode="auto">
            <a:xfrm>
              <a:off x="7398616" y="1202442"/>
              <a:ext cx="447715" cy="45083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203BBF-A1C6-4C24-B2B6-02AFC450B041}"/>
                </a:ext>
              </a:extLst>
            </p:cNvPr>
            <p:cNvSpPr/>
            <p:nvPr/>
          </p:nvSpPr>
          <p:spPr bwMode="auto">
            <a:xfrm>
              <a:off x="7418334" y="4163356"/>
              <a:ext cx="447715" cy="45083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D180E1-6E28-4707-823C-A2CA20496956}"/>
              </a:ext>
            </a:extLst>
          </p:cNvPr>
          <p:cNvSpPr txBox="1"/>
          <p:nvPr/>
        </p:nvSpPr>
        <p:spPr>
          <a:xfrm>
            <a:off x="3840244" y="2005199"/>
            <a:ext cx="17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/>
              <a:t>MCBC/Y</a:t>
            </a:r>
            <a:endParaRPr lang="en-US" sz="1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905768-B7EB-421F-99E3-8337A29460C2}"/>
              </a:ext>
            </a:extLst>
          </p:cNvPr>
          <p:cNvSpPr txBox="1"/>
          <p:nvPr/>
        </p:nvSpPr>
        <p:spPr>
          <a:xfrm>
            <a:off x="9940190" y="1888380"/>
            <a:ext cx="17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/>
              <a:t>alternative</a:t>
            </a:r>
            <a:endParaRPr lang="en-US" sz="1800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1ED4EB-50EE-4AA6-BC91-7BC3BED0E825}"/>
              </a:ext>
            </a:extLst>
          </p:cNvPr>
          <p:cNvCxnSpPr/>
          <p:nvPr/>
        </p:nvCxnSpPr>
        <p:spPr bwMode="auto">
          <a:xfrm>
            <a:off x="7859486" y="2514600"/>
            <a:ext cx="751114" cy="7293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2F4EC7-9039-4C2A-88E4-892E7968AD1F}"/>
              </a:ext>
            </a:extLst>
          </p:cNvPr>
          <p:cNvSpPr txBox="1"/>
          <p:nvPr/>
        </p:nvSpPr>
        <p:spPr>
          <a:xfrm>
            <a:off x="7391593" y="2237206"/>
            <a:ext cx="75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FF0000"/>
                </a:solidFill>
              </a:rPr>
              <a:t>pin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8E0901-C943-48BD-8707-087EDE18F24B}"/>
              </a:ext>
            </a:extLst>
          </p:cNvPr>
          <p:cNvCxnSpPr/>
          <p:nvPr/>
        </p:nvCxnSpPr>
        <p:spPr bwMode="auto">
          <a:xfrm>
            <a:off x="8235043" y="2211088"/>
            <a:ext cx="751114" cy="7293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5C1C343-7011-4D12-9F2D-E738AA7AEEDC}"/>
              </a:ext>
            </a:extLst>
          </p:cNvPr>
          <p:cNvSpPr txBox="1"/>
          <p:nvPr/>
        </p:nvSpPr>
        <p:spPr>
          <a:xfrm>
            <a:off x="7767150" y="1933694"/>
            <a:ext cx="75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/>
              <a:t>tie</a:t>
            </a:r>
            <a:r>
              <a:rPr lang="sv-SE" sz="1600" dirty="0"/>
              <a:t> </a:t>
            </a:r>
            <a:r>
              <a:rPr lang="sv-SE" sz="1600" dirty="0" err="1"/>
              <a:t>rod</a:t>
            </a:r>
            <a:endParaRPr lang="en-US" sz="16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8056DA-F74B-4FAC-928B-CB59EEF100BA}"/>
              </a:ext>
            </a:extLst>
          </p:cNvPr>
          <p:cNvCxnSpPr/>
          <p:nvPr/>
        </p:nvCxnSpPr>
        <p:spPr bwMode="auto">
          <a:xfrm>
            <a:off x="9001989" y="1998173"/>
            <a:ext cx="751114" cy="7293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44A77FD-8DA6-496C-8913-E72B347588E8}"/>
              </a:ext>
            </a:extLst>
          </p:cNvPr>
          <p:cNvSpPr txBox="1"/>
          <p:nvPr/>
        </p:nvSpPr>
        <p:spPr>
          <a:xfrm>
            <a:off x="8337843" y="1666645"/>
            <a:ext cx="1268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/>
              <a:t>cooling</a:t>
            </a:r>
            <a:endParaRPr lang="en-US" sz="16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4D0EFD-8340-4419-8DAD-49B456F48997}"/>
              </a:ext>
            </a:extLst>
          </p:cNvPr>
          <p:cNvCxnSpPr/>
          <p:nvPr/>
        </p:nvCxnSpPr>
        <p:spPr bwMode="auto">
          <a:xfrm>
            <a:off x="7767150" y="3113027"/>
            <a:ext cx="751114" cy="7293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6073FBB-8096-405A-87CA-8FE4F9353AC4}"/>
              </a:ext>
            </a:extLst>
          </p:cNvPr>
          <p:cNvSpPr txBox="1"/>
          <p:nvPr/>
        </p:nvSpPr>
        <p:spPr>
          <a:xfrm>
            <a:off x="7299257" y="2835633"/>
            <a:ext cx="75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>
                <a:solidFill>
                  <a:srgbClr val="FF0000"/>
                </a:solidFill>
              </a:rPr>
              <a:t>keys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D80228-9751-4C64-ADF0-23805614ED62}"/>
              </a:ext>
            </a:extLst>
          </p:cNvPr>
          <p:cNvSpPr txBox="1"/>
          <p:nvPr/>
        </p:nvSpPr>
        <p:spPr>
          <a:xfrm>
            <a:off x="6619884" y="3511856"/>
            <a:ext cx="1175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>
                <a:solidFill>
                  <a:srgbClr val="FF0000"/>
                </a:solidFill>
              </a:rPr>
              <a:t>alignment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 err="1">
                <a:solidFill>
                  <a:srgbClr val="FF0000"/>
                </a:solidFill>
              </a:rPr>
              <a:t>slot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5C5DD6-2A21-4434-BE5F-0274DCB537CC}"/>
              </a:ext>
            </a:extLst>
          </p:cNvPr>
          <p:cNvCxnSpPr>
            <a:cxnSpLocks/>
          </p:cNvCxnSpPr>
          <p:nvPr/>
        </p:nvCxnSpPr>
        <p:spPr bwMode="auto">
          <a:xfrm>
            <a:off x="7219565" y="4196562"/>
            <a:ext cx="1015478" cy="11148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0D471-82D9-438B-8184-B8857B0042DC}"/>
              </a:ext>
            </a:extLst>
          </p:cNvPr>
          <p:cNvCxnSpPr>
            <a:cxnSpLocks/>
          </p:cNvCxnSpPr>
          <p:nvPr/>
        </p:nvCxnSpPr>
        <p:spPr bwMode="auto">
          <a:xfrm>
            <a:off x="7195472" y="4191193"/>
            <a:ext cx="658941" cy="1176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86795A-4CDF-45BA-AF37-DB408A42A557}"/>
              </a:ext>
            </a:extLst>
          </p:cNvPr>
          <p:cNvCxnSpPr>
            <a:cxnSpLocks/>
          </p:cNvCxnSpPr>
          <p:nvPr/>
        </p:nvCxnSpPr>
        <p:spPr bwMode="auto">
          <a:xfrm flipV="1">
            <a:off x="7219565" y="3187786"/>
            <a:ext cx="1053773" cy="10034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7604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9509-9E71-486B-98C9-0E4BA9AD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F71A8-B549-4CAB-A83E-720272D4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5D695-03EE-4812-B34C-598FDBC3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7B46F-5661-462E-A8DE-FE72CEAF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94714-94E1-4128-9837-EF88BF262489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194D8-9950-4C9A-B658-6C0015B5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95" y="0"/>
            <a:ext cx="967381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D551D0-872C-42E7-BABB-4A51E4D1178D}"/>
              </a:ext>
            </a:extLst>
          </p:cNvPr>
          <p:cNvSpPr txBox="1"/>
          <p:nvPr/>
        </p:nvSpPr>
        <p:spPr>
          <a:xfrm>
            <a:off x="4171950" y="5202793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dirty="0">
                <a:solidFill>
                  <a:srgbClr val="FF0000"/>
                </a:solidFill>
              </a:rPr>
              <a:t>1...5.8±0.15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BF8E98-B0B0-4735-B925-6EABC865A9A0}"/>
              </a:ext>
            </a:extLst>
          </p:cNvPr>
          <p:cNvSpPr/>
          <p:nvPr/>
        </p:nvSpPr>
        <p:spPr bwMode="auto">
          <a:xfrm>
            <a:off x="5848350" y="5698331"/>
            <a:ext cx="1905000" cy="5048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61B93F-23AC-41D4-B756-6023DECC9B68}"/>
              </a:ext>
            </a:extLst>
          </p:cNvPr>
          <p:cNvSpPr/>
          <p:nvPr/>
        </p:nvSpPr>
        <p:spPr bwMode="auto">
          <a:xfrm>
            <a:off x="6266949" y="1574802"/>
            <a:ext cx="1456267" cy="73377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820295-1328-4E55-8D00-B8693301AE3D}"/>
              </a:ext>
            </a:extLst>
          </p:cNvPr>
          <p:cNvCxnSpPr>
            <a:cxnSpLocks/>
            <a:endCxn id="11" idx="2"/>
          </p:cNvCxnSpPr>
          <p:nvPr/>
        </p:nvCxnSpPr>
        <p:spPr bwMode="auto">
          <a:xfrm>
            <a:off x="4346222" y="1794933"/>
            <a:ext cx="1920727" cy="1467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D90CE4-0A02-47BE-8D96-56984E13F67E}"/>
              </a:ext>
            </a:extLst>
          </p:cNvPr>
          <p:cNvSpPr txBox="1"/>
          <p:nvPr/>
        </p:nvSpPr>
        <p:spPr>
          <a:xfrm>
            <a:off x="3273777" y="1572358"/>
            <a:ext cx="130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solidFill>
                  <a:srgbClr val="FF0000"/>
                </a:solidFill>
              </a:rPr>
              <a:t>pin </a:t>
            </a:r>
            <a:r>
              <a:rPr lang="en-GB" sz="1800" dirty="0">
                <a:solidFill>
                  <a:srgbClr val="FF0000"/>
                </a:solidFill>
              </a:rPr>
              <a:t>&amp; rod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C725AB-389C-4B60-A73B-D42B830C569A}"/>
              </a:ext>
            </a:extLst>
          </p:cNvPr>
          <p:cNvSpPr txBox="1"/>
          <p:nvPr/>
        </p:nvSpPr>
        <p:spPr>
          <a:xfrm>
            <a:off x="3036711" y="2691335"/>
            <a:ext cx="1309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solidFill>
                  <a:srgbClr val="FF0000"/>
                </a:solidFill>
              </a:rPr>
              <a:t>4x </a:t>
            </a:r>
            <a:r>
              <a:rPr lang="sv-SE" sz="1800" dirty="0" err="1">
                <a:solidFill>
                  <a:srgbClr val="FF0000"/>
                </a:solidFill>
              </a:rPr>
              <a:t>keys</a:t>
            </a:r>
            <a:endParaRPr lang="sv-SE" sz="1800" dirty="0">
              <a:solidFill>
                <a:srgbClr val="FF0000"/>
              </a:solidFill>
            </a:endParaRPr>
          </a:p>
          <a:p>
            <a:r>
              <a:rPr lang="sv-SE" sz="1800" dirty="0">
                <a:solidFill>
                  <a:srgbClr val="FF0000"/>
                </a:solidFill>
              </a:rPr>
              <a:t>guide </a:t>
            </a:r>
            <a:r>
              <a:rPr lang="sv-SE" sz="1800" dirty="0" err="1">
                <a:solidFill>
                  <a:srgbClr val="FF0000"/>
                </a:solidFill>
              </a:rPr>
              <a:t>thermal</a:t>
            </a:r>
            <a:r>
              <a:rPr lang="sv-SE" sz="1800" dirty="0">
                <a:solidFill>
                  <a:srgbClr val="FF0000"/>
                </a:solidFill>
              </a:rPr>
              <a:t> </a:t>
            </a:r>
            <a:r>
              <a:rPr lang="sv-SE" sz="1800" dirty="0" err="1">
                <a:solidFill>
                  <a:srgbClr val="FF0000"/>
                </a:solidFill>
              </a:rPr>
              <a:t>contraction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3FD542-6D1D-49FE-B7F2-878FFC992750}"/>
              </a:ext>
            </a:extLst>
          </p:cNvPr>
          <p:cNvCxnSpPr>
            <a:cxnSpLocks/>
            <a:endCxn id="17" idx="1"/>
          </p:cNvCxnSpPr>
          <p:nvPr/>
        </p:nvCxnSpPr>
        <p:spPr bwMode="auto">
          <a:xfrm>
            <a:off x="4028279" y="2904594"/>
            <a:ext cx="2019068" cy="3869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A404395-501F-435F-A1F2-A34A3390EA61}"/>
              </a:ext>
            </a:extLst>
          </p:cNvPr>
          <p:cNvSpPr/>
          <p:nvPr/>
        </p:nvSpPr>
        <p:spPr bwMode="auto">
          <a:xfrm>
            <a:off x="5956385" y="3194709"/>
            <a:ext cx="621127" cy="6609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13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CDC2-84E0-41B5-B624-338E252E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5E91B-6064-4F89-A1A4-EE8B3F72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9B463-D00A-4E97-B2D4-8B5CCB23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B9FCE-7B2D-44A6-9CB2-D3D57649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94714-94E1-4128-9837-EF88BF262489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763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2FA7-5CD1-42DD-8DFD-602B874F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Magnetdesign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C36B5-B134-4B9B-9359-5C8BBAC0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Diskussion om högre ström</a:t>
            </a:r>
          </a:p>
          <a:p>
            <a:pPr lvl="1"/>
            <a:r>
              <a:rPr lang="sv-SE" dirty="0"/>
              <a:t>begränsas av teknisk installation i LHC tunneln</a:t>
            </a:r>
          </a:p>
          <a:p>
            <a:pPr lvl="1"/>
            <a:r>
              <a:rPr lang="sv-SE" dirty="0"/>
              <a:t>200 av denna typ av magnet</a:t>
            </a:r>
          </a:p>
          <a:p>
            <a:endParaRPr lang="sv-SE" b="1" dirty="0">
              <a:solidFill>
                <a:srgbClr val="0000FF"/>
              </a:solidFill>
            </a:endParaRPr>
          </a:p>
          <a:p>
            <a:r>
              <a:rPr lang="sv-SE" b="1" dirty="0">
                <a:solidFill>
                  <a:srgbClr val="0000FF"/>
                </a:solidFill>
              </a:rPr>
              <a:t>Power </a:t>
            </a:r>
            <a:r>
              <a:rPr lang="sv-SE" b="1" dirty="0" err="1">
                <a:solidFill>
                  <a:srgbClr val="0000FF"/>
                </a:solidFill>
              </a:rPr>
              <a:t>converter</a:t>
            </a:r>
            <a:endParaRPr lang="sv-SE" b="1" dirty="0">
              <a:solidFill>
                <a:srgbClr val="0000FF"/>
              </a:solidFill>
            </a:endParaRPr>
          </a:p>
          <a:p>
            <a:pPr lvl="1"/>
            <a:r>
              <a:rPr lang="sv-SE" dirty="0"/>
              <a:t>nuvarande ström </a:t>
            </a:r>
            <a:r>
              <a:rPr lang="sv-SE" dirty="0" err="1"/>
              <a:t>circuit</a:t>
            </a:r>
            <a:r>
              <a:rPr lang="sv-SE" dirty="0"/>
              <a:t> ±120 A, ± 10 V</a:t>
            </a:r>
          </a:p>
          <a:p>
            <a:pPr lvl="2"/>
            <a:r>
              <a:rPr lang="sv-SE" dirty="0"/>
              <a:t>interlock för </a:t>
            </a:r>
            <a:r>
              <a:rPr lang="sv-SE" dirty="0" err="1"/>
              <a:t>quench</a:t>
            </a:r>
            <a:r>
              <a:rPr lang="sv-SE" dirty="0"/>
              <a:t> skydd: </a:t>
            </a:r>
          </a:p>
          <a:p>
            <a:pPr lvl="3"/>
            <a:r>
              <a:rPr lang="sv-SE" dirty="0"/>
              <a:t>extern signal eller ström fel</a:t>
            </a:r>
          </a:p>
          <a:p>
            <a:pPr lvl="2"/>
            <a:r>
              <a:rPr lang="sv-SE" dirty="0"/>
              <a:t>ingen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extraction</a:t>
            </a:r>
            <a:endParaRPr lang="sv-SE" dirty="0"/>
          </a:p>
          <a:p>
            <a:pPr lvl="1"/>
            <a:r>
              <a:rPr lang="sv-SE" dirty="0"/>
              <a:t>dokumentation</a:t>
            </a:r>
          </a:p>
          <a:p>
            <a:pPr lvl="2"/>
            <a:r>
              <a:rPr lang="sv-SE" dirty="0"/>
              <a:t>http://sy-dep-epc-lpc.web.cern.ch/converters/lhc120a-10v/general.stm</a:t>
            </a:r>
          </a:p>
          <a:p>
            <a:pPr lvl="2"/>
            <a:r>
              <a:rPr lang="sv-SE" dirty="0"/>
              <a:t>https://indico.cern.ch/event/904900/</a:t>
            </a:r>
          </a:p>
          <a:p>
            <a:r>
              <a:rPr lang="sv-SE" b="1" dirty="0">
                <a:solidFill>
                  <a:srgbClr val="0000FF"/>
                </a:solidFill>
              </a:rPr>
              <a:t>Behöver passiv </a:t>
            </a:r>
            <a:r>
              <a:rPr lang="sv-SE" b="1" dirty="0" err="1">
                <a:solidFill>
                  <a:srgbClr val="0000FF"/>
                </a:solidFill>
              </a:rPr>
              <a:t>quench</a:t>
            </a:r>
            <a:r>
              <a:rPr lang="sv-SE" b="1" dirty="0">
                <a:solidFill>
                  <a:srgbClr val="0000FF"/>
                </a:solidFill>
              </a:rPr>
              <a:t> skydd</a:t>
            </a:r>
          </a:p>
          <a:p>
            <a:pPr lvl="1"/>
            <a:r>
              <a:rPr lang="sv-SE" dirty="0"/>
              <a:t>diod och motstånd</a:t>
            </a:r>
          </a:p>
          <a:p>
            <a:pPr lvl="1"/>
            <a:r>
              <a:rPr lang="sv-SE" dirty="0"/>
              <a:t>kall system, dvs inbyggd i magnetens kryostat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att diskutera med CERN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DE8BD-D0D0-49C5-BA02-D5EBFF97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DDD8D-D154-45CB-97A0-AA00925A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492FC-1E84-4E88-ABF4-61677C77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7EBD16-0623-4D3E-B972-6481617F9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978739"/>
            <a:ext cx="4955057" cy="2272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E186BF-46DD-4C10-AB68-158F2FD8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34" y="3395497"/>
            <a:ext cx="5433436" cy="3056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C2717B-4735-43DE-9585-186678450557}"/>
              </a:ext>
            </a:extLst>
          </p:cNvPr>
          <p:cNvSpPr txBox="1"/>
          <p:nvPr/>
        </p:nvSpPr>
        <p:spPr>
          <a:xfrm>
            <a:off x="8644165" y="6427218"/>
            <a:ext cx="2982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FGC</a:t>
            </a:r>
            <a:r>
              <a:rPr lang="en-GB" sz="1200" dirty="0"/>
              <a:t>=function generator/controller</a:t>
            </a:r>
            <a:endParaRPr lang="en-US" sz="1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574C23-B925-4F8D-A282-56100800FB4F}"/>
              </a:ext>
            </a:extLst>
          </p:cNvPr>
          <p:cNvCxnSpPr>
            <a:cxnSpLocks/>
          </p:cNvCxnSpPr>
          <p:nvPr/>
        </p:nvCxnSpPr>
        <p:spPr bwMode="auto">
          <a:xfrm>
            <a:off x="5116286" y="3744686"/>
            <a:ext cx="12300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4F7059-A36A-49C3-A962-D96966F77EB4}"/>
              </a:ext>
            </a:extLst>
          </p:cNvPr>
          <p:cNvCxnSpPr>
            <a:cxnSpLocks/>
          </p:cNvCxnSpPr>
          <p:nvPr/>
        </p:nvCxnSpPr>
        <p:spPr bwMode="auto">
          <a:xfrm flipV="1">
            <a:off x="5116286" y="2231572"/>
            <a:ext cx="1491343" cy="15131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871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EB50-1A8A-4442-99A4-51D34171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Mekanisk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FDA3-CD0B-4A7E-A577-C9E97C8EC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plats för elektriska skarv (joint-</a:t>
            </a:r>
            <a:r>
              <a:rPr lang="sv-SE" dirty="0" err="1"/>
              <a:t>boxes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50cm modell: joint-box vid varje end</a:t>
            </a:r>
          </a:p>
          <a:p>
            <a:pPr lvl="1"/>
            <a:r>
              <a:rPr lang="sv-SE" dirty="0"/>
              <a:t>alternativ ide: fram/baksida av järn ok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A3BA-D403-4986-94F4-B7D97308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5253D-52BF-480A-95D6-D349710C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5BA2F-AFEE-4CF2-A94D-F5A0B520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BD8333-DD16-42FE-9FC9-745DF552313F}"/>
              </a:ext>
            </a:extLst>
          </p:cNvPr>
          <p:cNvGrpSpPr/>
          <p:nvPr/>
        </p:nvGrpSpPr>
        <p:grpSpPr>
          <a:xfrm>
            <a:off x="7571851" y="2393189"/>
            <a:ext cx="3420000" cy="3420000"/>
            <a:chOff x="6588000" y="2268000"/>
            <a:chExt cx="3420000" cy="342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C07884-3B55-4650-816A-40A6B37A7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803" t="786" r="22021" b="5192"/>
            <a:stretch/>
          </p:blipFill>
          <p:spPr>
            <a:xfrm>
              <a:off x="6588000" y="2268000"/>
              <a:ext cx="3420000" cy="3420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44BB1E-9BAA-44C0-A879-A4AD2C01BF7D}"/>
                </a:ext>
              </a:extLst>
            </p:cNvPr>
            <p:cNvSpPr/>
            <p:nvPr/>
          </p:nvSpPr>
          <p:spPr bwMode="auto">
            <a:xfrm>
              <a:off x="8701844" y="3261746"/>
              <a:ext cx="489857" cy="2394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9CDD80-199E-4193-B136-4CC4740797C4}"/>
                </a:ext>
              </a:extLst>
            </p:cNvPr>
            <p:cNvSpPr/>
            <p:nvPr/>
          </p:nvSpPr>
          <p:spPr bwMode="auto">
            <a:xfrm>
              <a:off x="8701844" y="4520093"/>
              <a:ext cx="489857" cy="2394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9F6BEF-B50E-44EE-8028-48E635254E01}"/>
                </a:ext>
              </a:extLst>
            </p:cNvPr>
            <p:cNvSpPr/>
            <p:nvPr/>
          </p:nvSpPr>
          <p:spPr bwMode="auto">
            <a:xfrm>
              <a:off x="7471758" y="3246892"/>
              <a:ext cx="489857" cy="2394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05F704-18CD-4414-A45B-78B734AF0C6F}"/>
                </a:ext>
              </a:extLst>
            </p:cNvPr>
            <p:cNvSpPr/>
            <p:nvPr/>
          </p:nvSpPr>
          <p:spPr bwMode="auto">
            <a:xfrm>
              <a:off x="7471757" y="4505239"/>
              <a:ext cx="489857" cy="2394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84ECC0-F6A4-4550-912D-906EEB2419B7}"/>
                </a:ext>
              </a:extLst>
            </p:cNvPr>
            <p:cNvSpPr/>
            <p:nvPr/>
          </p:nvSpPr>
          <p:spPr bwMode="auto">
            <a:xfrm rot="5400000">
              <a:off x="9333216" y="3938430"/>
              <a:ext cx="489857" cy="2394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50857C-25D7-4D87-A4FC-99B79F3BE1EF}"/>
                </a:ext>
              </a:extLst>
            </p:cNvPr>
            <p:cNvSpPr/>
            <p:nvPr/>
          </p:nvSpPr>
          <p:spPr bwMode="auto">
            <a:xfrm rot="5400000">
              <a:off x="8084050" y="3491821"/>
              <a:ext cx="489857" cy="2394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13D28-72C9-474A-B00C-88FDB44744FE}"/>
                </a:ext>
              </a:extLst>
            </p:cNvPr>
            <p:cNvSpPr/>
            <p:nvPr/>
          </p:nvSpPr>
          <p:spPr bwMode="auto">
            <a:xfrm rot="5400000">
              <a:off x="6764064" y="3899606"/>
              <a:ext cx="489857" cy="2394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9AB950-2A8E-4FDB-B928-6A052CDF0DD4}"/>
                </a:ext>
              </a:extLst>
            </p:cNvPr>
            <p:cNvSpPr/>
            <p:nvPr/>
          </p:nvSpPr>
          <p:spPr bwMode="auto">
            <a:xfrm rot="5400000">
              <a:off x="8084049" y="4145287"/>
              <a:ext cx="489857" cy="2394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741154C-279A-4C31-9D07-AFFD29279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06" y="2634450"/>
            <a:ext cx="5434543" cy="30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9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831F-239F-43EB-A919-493D284F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Elektrisk diagram (anpassas för </a:t>
            </a:r>
            <a:r>
              <a:rPr lang="sv-SE" dirty="0" err="1"/>
              <a:t>repkabel</a:t>
            </a:r>
            <a:r>
              <a:rPr lang="sv-SE" dirty="0"/>
              <a:t>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39249-9BE5-4C6B-A51D-225D235E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100C4-85F9-4E0E-BAD7-EF7E2B72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3CEF5-34D0-462B-A90E-DF57BCDC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94714-94E1-4128-9837-EF88BF262489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842AB-8C39-4D19-9474-84D396382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8462"/>
            <a:ext cx="5757577" cy="4138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1948D-C068-4258-86BF-64E78221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05" y="3480408"/>
            <a:ext cx="5746044" cy="2972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30A558-AAB9-4596-BAE4-259C6C33C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73" y="888560"/>
            <a:ext cx="5256009" cy="29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6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291C-73E0-4D4E-86E4-D590AE05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Supraledare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F4EB-6989-4703-BFA1-A2884B8CC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>
                <a:solidFill>
                  <a:srgbClr val="0000FF"/>
                </a:solidFill>
              </a:rPr>
              <a:t>Bruker</a:t>
            </a:r>
            <a:r>
              <a:rPr lang="sv-SE" b="1" dirty="0">
                <a:solidFill>
                  <a:srgbClr val="0000FF"/>
                </a:solidFill>
              </a:rPr>
              <a:t> Energy &amp; </a:t>
            </a:r>
            <a:r>
              <a:rPr lang="sv-SE" b="1" dirty="0" err="1">
                <a:solidFill>
                  <a:srgbClr val="0000FF"/>
                </a:solidFill>
              </a:rPr>
              <a:t>Supercon</a:t>
            </a:r>
            <a:r>
              <a:rPr lang="sv-SE" b="1" dirty="0">
                <a:solidFill>
                  <a:srgbClr val="0000FF"/>
                </a:solidFill>
              </a:rPr>
              <a:t> Technologies (BEST)</a:t>
            </a:r>
          </a:p>
          <a:p>
            <a:pPr lvl="1"/>
            <a:r>
              <a:rPr lang="sv-SE" dirty="0"/>
              <a:t>https://www.bruker.com/content/bruker/int/en/products-and-solutions/superconductors.html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supraledande tråd</a:t>
            </a:r>
          </a:p>
          <a:p>
            <a:pPr lvl="2"/>
            <a:r>
              <a:rPr lang="sv-SE" dirty="0"/>
              <a:t>0.360 mm ± 0.006 mm</a:t>
            </a:r>
          </a:p>
          <a:p>
            <a:pPr lvl="3"/>
            <a:r>
              <a:rPr lang="sv-SE" dirty="0"/>
              <a:t>bare 0.330 mm</a:t>
            </a:r>
          </a:p>
          <a:p>
            <a:pPr lvl="3"/>
            <a:r>
              <a:rPr lang="sv-SE" dirty="0" err="1"/>
              <a:t>varnish</a:t>
            </a:r>
            <a:r>
              <a:rPr lang="sv-SE" dirty="0"/>
              <a:t> (</a:t>
            </a:r>
            <a:r>
              <a:rPr lang="sv-SE" dirty="0" err="1"/>
              <a:t>formvar</a:t>
            </a:r>
            <a:r>
              <a:rPr lang="sv-SE" dirty="0"/>
              <a:t>) </a:t>
            </a:r>
            <a:r>
              <a:rPr lang="sv-SE" dirty="0" err="1"/>
              <a:t>insulation</a:t>
            </a:r>
            <a:r>
              <a:rPr lang="sv-SE" dirty="0"/>
              <a:t> </a:t>
            </a:r>
          </a:p>
          <a:p>
            <a:pPr lvl="2"/>
            <a:r>
              <a:rPr lang="sv-SE" dirty="0" err="1"/>
              <a:t>I</a:t>
            </a:r>
            <a:r>
              <a:rPr lang="sv-SE" baseline="-25000" dirty="0" err="1"/>
              <a:t>critical</a:t>
            </a:r>
            <a:r>
              <a:rPr lang="sv-SE" dirty="0"/>
              <a:t> (4.2K, 3T) ≥ 137 A</a:t>
            </a:r>
          </a:p>
          <a:p>
            <a:pPr lvl="3"/>
            <a:r>
              <a:rPr lang="sv-SE" dirty="0"/>
              <a:t>at 60% </a:t>
            </a:r>
            <a:r>
              <a:rPr lang="sv-SE" dirty="0" err="1"/>
              <a:t>load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= 82 A</a:t>
            </a:r>
          </a:p>
          <a:p>
            <a:pPr lvl="2"/>
            <a:r>
              <a:rPr lang="sv-SE" dirty="0" err="1"/>
              <a:t>Copper</a:t>
            </a:r>
            <a:r>
              <a:rPr lang="sv-SE" dirty="0"/>
              <a:t> to </a:t>
            </a:r>
            <a:r>
              <a:rPr lang="sv-SE" dirty="0" err="1"/>
              <a:t>Superconductor</a:t>
            </a:r>
            <a:r>
              <a:rPr lang="sv-SE" dirty="0"/>
              <a:t> </a:t>
            </a:r>
            <a:r>
              <a:rPr lang="sv-SE" dirty="0" err="1"/>
              <a:t>ratio</a:t>
            </a:r>
            <a:r>
              <a:rPr lang="sv-SE" dirty="0"/>
              <a:t> 1.35 : 1</a:t>
            </a:r>
          </a:p>
          <a:p>
            <a:pPr lvl="2"/>
            <a:r>
              <a:rPr lang="sv-SE" dirty="0"/>
              <a:t>RRR 70 or 100</a:t>
            </a:r>
          </a:p>
          <a:p>
            <a:pPr lvl="1"/>
            <a:r>
              <a:rPr lang="sv-SE" dirty="0"/>
              <a:t>kabel: 6-around-1</a:t>
            </a:r>
          </a:p>
          <a:p>
            <a:pPr lvl="2"/>
            <a:r>
              <a:rPr lang="sv-SE" dirty="0"/>
              <a:t>förväntar 1.08 mm diameter</a:t>
            </a:r>
          </a:p>
          <a:p>
            <a:pPr lvl="2"/>
            <a:r>
              <a:rPr lang="sv-SE" dirty="0"/>
              <a:t>60% </a:t>
            </a:r>
            <a:r>
              <a:rPr lang="sv-SE" dirty="0" err="1"/>
              <a:t>load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current</a:t>
            </a:r>
            <a:r>
              <a:rPr lang="sv-SE" dirty="0"/>
              <a:t> = 574 A</a:t>
            </a:r>
          </a:p>
          <a:p>
            <a:pPr lvl="2"/>
            <a:r>
              <a:rPr lang="sv-SE" dirty="0"/>
              <a:t>6 ledare vridas kring central ledare som blir därmed 10% kortare än de andra 6</a:t>
            </a:r>
          </a:p>
          <a:p>
            <a:pPr lvl="2"/>
            <a:r>
              <a:rPr lang="sv-SE" dirty="0">
                <a:highlight>
                  <a:srgbClr val="FFFF00"/>
                </a:highlight>
              </a:rPr>
              <a:t>fråga: maximum </a:t>
            </a:r>
            <a:r>
              <a:rPr lang="sv-SE" dirty="0" err="1">
                <a:highlight>
                  <a:srgbClr val="FFFF00"/>
                </a:highlight>
              </a:rPr>
              <a:t>böjningsradi</a:t>
            </a:r>
            <a:r>
              <a:rPr lang="sv-SE" dirty="0">
                <a:highlight>
                  <a:srgbClr val="FFFF00"/>
                </a:highlight>
              </a:rPr>
              <a:t>?</a:t>
            </a:r>
          </a:p>
          <a:p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8C0D8-852D-4839-9954-8857BF0D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50DC-BA6C-4AF0-A619-A74E1B4A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48B5-8D59-408D-B24D-081B76E9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0D4BCB-EF20-4F12-87CB-521C67F746EA}"/>
              </a:ext>
            </a:extLst>
          </p:cNvPr>
          <p:cNvGrpSpPr/>
          <p:nvPr/>
        </p:nvGrpSpPr>
        <p:grpSpPr>
          <a:xfrm>
            <a:off x="8915082" y="2239229"/>
            <a:ext cx="2232797" cy="2153409"/>
            <a:chOff x="4037052" y="1532466"/>
            <a:chExt cx="3932903" cy="379306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D514AB-7301-4857-BABB-732710A7D9B1}"/>
                </a:ext>
              </a:extLst>
            </p:cNvPr>
            <p:cNvSpPr/>
            <p:nvPr/>
          </p:nvSpPr>
          <p:spPr bwMode="auto">
            <a:xfrm>
              <a:off x="4037052" y="1532466"/>
              <a:ext cx="3932903" cy="3793067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D8DA3B-FA0F-4A11-8334-ADEDAB131216}"/>
                </a:ext>
              </a:extLst>
            </p:cNvPr>
            <p:cNvGrpSpPr/>
            <p:nvPr/>
          </p:nvGrpSpPr>
          <p:grpSpPr>
            <a:xfrm>
              <a:off x="4065969" y="1644915"/>
              <a:ext cx="3888982" cy="3525042"/>
              <a:chOff x="4065969" y="1644915"/>
              <a:chExt cx="3888982" cy="352504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07CB446-0421-40E4-88B6-DDF62B7BF576}"/>
                  </a:ext>
                </a:extLst>
              </p:cNvPr>
              <p:cNvSpPr/>
              <p:nvPr/>
            </p:nvSpPr>
            <p:spPr bwMode="auto">
              <a:xfrm>
                <a:off x="4611392" y="1761599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A9B5997-B481-46A2-B557-C8FB1864F18D}"/>
                  </a:ext>
                </a:extLst>
              </p:cNvPr>
              <p:cNvSpPr/>
              <p:nvPr/>
            </p:nvSpPr>
            <p:spPr bwMode="auto">
              <a:xfrm>
                <a:off x="5367298" y="2808025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B69FC78-756C-4688-BBC6-7EDB331F4C37}"/>
                  </a:ext>
                </a:extLst>
              </p:cNvPr>
              <p:cNvSpPr/>
              <p:nvPr/>
            </p:nvSpPr>
            <p:spPr bwMode="auto">
              <a:xfrm>
                <a:off x="6096000" y="3849511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EA4778C-CD98-4326-95E8-840B6933DDE9}"/>
                  </a:ext>
                </a:extLst>
              </p:cNvPr>
              <p:cNvSpPr/>
              <p:nvPr/>
            </p:nvSpPr>
            <p:spPr bwMode="auto">
              <a:xfrm>
                <a:off x="6667393" y="2712773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C04C2E8-C18B-4B7F-BFD8-50F46D999A4D}"/>
                  </a:ext>
                </a:extLst>
              </p:cNvPr>
              <p:cNvSpPr/>
              <p:nvPr/>
            </p:nvSpPr>
            <p:spPr bwMode="auto">
              <a:xfrm>
                <a:off x="5898950" y="1644915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D9B9E68-B5EC-434E-B249-6FE35EFC7EDF}"/>
                  </a:ext>
                </a:extLst>
              </p:cNvPr>
              <p:cNvSpPr/>
              <p:nvPr/>
            </p:nvSpPr>
            <p:spPr bwMode="auto">
              <a:xfrm>
                <a:off x="4795905" y="3928179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03A1645-2485-4F7B-ACBE-7F3B1892FFA2}"/>
                  </a:ext>
                </a:extLst>
              </p:cNvPr>
              <p:cNvSpPr/>
              <p:nvPr/>
            </p:nvSpPr>
            <p:spPr bwMode="auto">
              <a:xfrm>
                <a:off x="4065969" y="2892955"/>
                <a:ext cx="1287558" cy="124177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86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3F36-D85B-4877-8DBA-40AF2564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Supraledare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033B-F238-4ADE-A38A-78B3A3DB5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längd i magnetspindel</a:t>
            </a:r>
          </a:p>
          <a:p>
            <a:pPr lvl="1"/>
            <a:r>
              <a:rPr lang="sv-SE" dirty="0"/>
              <a:t>100 m för 1 </a:t>
            </a:r>
            <a:r>
              <a:rPr lang="sv-SE" dirty="0" err="1"/>
              <a:t>winding</a:t>
            </a:r>
            <a:endParaRPr lang="sv-SE" dirty="0"/>
          </a:p>
          <a:p>
            <a:pPr lvl="1"/>
            <a:r>
              <a:rPr lang="sv-SE" dirty="0"/>
              <a:t>10 </a:t>
            </a:r>
            <a:r>
              <a:rPr lang="sv-SE" dirty="0" err="1"/>
              <a:t>windings</a:t>
            </a:r>
            <a:r>
              <a:rPr lang="sv-SE" dirty="0"/>
              <a:t> per spår</a:t>
            </a:r>
          </a:p>
          <a:p>
            <a:pPr lvl="1"/>
            <a:r>
              <a:rPr lang="sv-SE" dirty="0"/>
              <a:t>7 tråd per kabel</a:t>
            </a:r>
          </a:p>
          <a:p>
            <a:r>
              <a:rPr lang="sv-SE" dirty="0"/>
              <a:t>per magnetspindel</a:t>
            </a:r>
          </a:p>
          <a:p>
            <a:pPr lvl="1"/>
            <a:r>
              <a:rPr lang="sv-SE" dirty="0"/>
              <a:t>100 x 10 x 7 m </a:t>
            </a:r>
            <a:r>
              <a:rPr lang="sv-SE" b="1" dirty="0">
                <a:solidFill>
                  <a:srgbClr val="0000FF"/>
                </a:solidFill>
              </a:rPr>
              <a:t>= 7 km tråd</a:t>
            </a:r>
            <a:endParaRPr lang="sv-SE" dirty="0"/>
          </a:p>
          <a:p>
            <a:pPr lvl="1"/>
            <a:r>
              <a:rPr lang="sv-SE" dirty="0"/>
              <a:t>100 x 10 </a:t>
            </a:r>
            <a:r>
              <a:rPr lang="sv-SE" b="1" dirty="0">
                <a:solidFill>
                  <a:srgbClr val="0000FF"/>
                </a:solidFill>
              </a:rPr>
              <a:t>= 1 km rep-kabel</a:t>
            </a:r>
          </a:p>
          <a:p>
            <a:r>
              <a:rPr lang="sv-SE" dirty="0"/>
              <a:t>per magnet (= 2 spindel)</a:t>
            </a:r>
          </a:p>
          <a:p>
            <a:pPr lvl="1"/>
            <a:r>
              <a:rPr lang="sv-SE" dirty="0"/>
              <a:t>2 km rep-kabel</a:t>
            </a:r>
          </a:p>
          <a:p>
            <a:r>
              <a:rPr lang="sv-SE" dirty="0"/>
              <a:t>CCT prototyp</a:t>
            </a:r>
          </a:p>
          <a:p>
            <a:pPr lvl="1"/>
            <a:r>
              <a:rPr lang="sv-SE" dirty="0"/>
              <a:t>test spindel </a:t>
            </a:r>
            <a:r>
              <a:rPr lang="en-GB" dirty="0"/>
              <a:t>+ </a:t>
            </a:r>
            <a:r>
              <a:rPr lang="en-GB" dirty="0" err="1"/>
              <a:t>slask</a:t>
            </a:r>
            <a:endParaRPr lang="sv-SE" dirty="0"/>
          </a:p>
          <a:p>
            <a:pPr lvl="1"/>
            <a:r>
              <a:rPr lang="sv-SE" dirty="0"/>
              <a:t>2 magnet = 4 km</a:t>
            </a:r>
          </a:p>
          <a:p>
            <a:pPr lvl="1"/>
            <a:r>
              <a:rPr lang="sv-SE" dirty="0"/>
              <a:t>1 reservmagnet = 2 km</a:t>
            </a:r>
          </a:p>
          <a:p>
            <a:pPr lvl="1"/>
            <a:r>
              <a:rPr lang="sv-SE" b="1" dirty="0">
                <a:solidFill>
                  <a:srgbClr val="0000FF"/>
                </a:solidFill>
              </a:rPr>
              <a:t>TOTAL = 10 km rep-kabel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536A7-561F-4041-8969-AB0603EF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E27FB-714D-4C06-A676-7D439FAE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1770-9AFB-41F7-B49D-81043B88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335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D2C9B7-FD95-400C-AD42-B07F7883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Magnetspindel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46BC99-74C6-4743-A49A-AE59D56C1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solidFill>
                  <a:srgbClr val="0000FF"/>
                </a:solidFill>
              </a:rPr>
              <a:t>A6082-T6</a:t>
            </a:r>
          </a:p>
          <a:p>
            <a:pPr lvl="1"/>
            <a:r>
              <a:rPr lang="sv-SE" dirty="0" err="1"/>
              <a:t>yield</a:t>
            </a:r>
            <a:r>
              <a:rPr lang="sv-SE" dirty="0"/>
              <a:t> </a:t>
            </a:r>
            <a:r>
              <a:rPr lang="sv-SE" dirty="0" err="1"/>
              <a:t>strength</a:t>
            </a:r>
            <a:r>
              <a:rPr lang="sv-SE" dirty="0"/>
              <a:t> 400 </a:t>
            </a:r>
            <a:r>
              <a:rPr lang="sv-SE" dirty="0" err="1"/>
              <a:t>MPa</a:t>
            </a:r>
            <a:endParaRPr lang="sv-SE" dirty="0"/>
          </a:p>
          <a:p>
            <a:pPr lvl="1"/>
            <a:r>
              <a:rPr lang="sv-SE" dirty="0" err="1"/>
              <a:t>notch-yield</a:t>
            </a:r>
            <a:r>
              <a:rPr lang="sv-SE" dirty="0"/>
              <a:t> </a:t>
            </a:r>
            <a:r>
              <a:rPr lang="sv-SE" dirty="0" err="1"/>
              <a:t>ratio</a:t>
            </a:r>
            <a:r>
              <a:rPr lang="sv-SE" dirty="0"/>
              <a:t> = </a:t>
            </a:r>
            <a:r>
              <a:rPr lang="sv-SE" dirty="0" err="1"/>
              <a:t>tear</a:t>
            </a:r>
            <a:r>
              <a:rPr lang="sv-SE" dirty="0"/>
              <a:t> </a:t>
            </a:r>
            <a:r>
              <a:rPr lang="sv-SE" dirty="0" err="1"/>
              <a:t>resistance</a:t>
            </a:r>
            <a:r>
              <a:rPr lang="sv-SE" dirty="0"/>
              <a:t> to </a:t>
            </a:r>
            <a:r>
              <a:rPr lang="sv-SE" dirty="0" err="1"/>
              <a:t>yield</a:t>
            </a:r>
            <a:r>
              <a:rPr lang="sv-SE" dirty="0"/>
              <a:t> </a:t>
            </a:r>
            <a:r>
              <a:rPr lang="sv-SE" dirty="0" err="1"/>
              <a:t>strength</a:t>
            </a:r>
            <a:endParaRPr lang="sv-SE" dirty="0"/>
          </a:p>
          <a:p>
            <a:pPr lvl="1"/>
            <a:r>
              <a:rPr lang="sv-SE" dirty="0" err="1"/>
              <a:t>operate</a:t>
            </a:r>
            <a:r>
              <a:rPr lang="sv-SE" dirty="0"/>
              <a:t> </a:t>
            </a:r>
            <a:r>
              <a:rPr lang="sv-SE" dirty="0" err="1"/>
              <a:t>below</a:t>
            </a:r>
            <a:r>
              <a:rPr lang="sv-SE" dirty="0"/>
              <a:t> 120 </a:t>
            </a:r>
            <a:r>
              <a:rPr lang="sv-SE" dirty="0" err="1"/>
              <a:t>MPa</a:t>
            </a:r>
            <a:endParaRPr lang="sv-SE" dirty="0"/>
          </a:p>
          <a:p>
            <a:pPr lvl="1"/>
            <a:r>
              <a:rPr lang="sv-SE" dirty="0" err="1"/>
              <a:t>high</a:t>
            </a:r>
            <a:r>
              <a:rPr lang="sv-SE" dirty="0"/>
              <a:t> RRR (</a:t>
            </a:r>
            <a:r>
              <a:rPr lang="sv-SE" dirty="0" err="1"/>
              <a:t>quench</a:t>
            </a:r>
            <a:r>
              <a:rPr lang="sv-SE" dirty="0"/>
              <a:t> skydd)</a:t>
            </a:r>
          </a:p>
          <a:p>
            <a:r>
              <a:rPr lang="sv-SE" b="1" dirty="0" err="1">
                <a:solidFill>
                  <a:srgbClr val="0000FF"/>
                </a:solidFill>
              </a:rPr>
              <a:t>anodisering</a:t>
            </a:r>
            <a:endParaRPr lang="sv-SE" b="1" dirty="0">
              <a:solidFill>
                <a:srgbClr val="0000FF"/>
              </a:solidFill>
            </a:endParaRPr>
          </a:p>
          <a:p>
            <a:pPr lvl="1"/>
            <a:r>
              <a:rPr lang="sv-SE" dirty="0"/>
              <a:t>ändrar elektrisk motstånd</a:t>
            </a:r>
          </a:p>
          <a:p>
            <a:pPr lvl="2"/>
            <a:r>
              <a:rPr lang="sv-SE" dirty="0"/>
              <a:t>ger extra isolation för kabeln</a:t>
            </a:r>
          </a:p>
          <a:p>
            <a:pPr lvl="1"/>
            <a:r>
              <a:rPr lang="sv-SE" dirty="0"/>
              <a:t>hjälper anknytning av </a:t>
            </a:r>
            <a:r>
              <a:rPr lang="sv-SE" dirty="0" err="1"/>
              <a:t>epoxy</a:t>
            </a:r>
            <a:r>
              <a:rPr lang="sv-SE" dirty="0"/>
              <a:t> </a:t>
            </a:r>
            <a:r>
              <a:rPr lang="sv-SE" dirty="0" err="1"/>
              <a:t>resin</a:t>
            </a:r>
            <a:endParaRPr lang="sv-SE" dirty="0"/>
          </a:p>
          <a:p>
            <a:pPr lvl="1"/>
            <a:r>
              <a:rPr lang="sv-SE" dirty="0"/>
              <a:t>för 50cm modell magnet</a:t>
            </a:r>
          </a:p>
          <a:p>
            <a:pPr lvl="2"/>
            <a:r>
              <a:rPr lang="sv-SE" dirty="0"/>
              <a:t>40 µm tjock</a:t>
            </a:r>
          </a:p>
          <a:p>
            <a:r>
              <a:rPr lang="sv-SE" b="1" dirty="0">
                <a:solidFill>
                  <a:srgbClr val="0000FF"/>
                </a:solidFill>
              </a:rPr>
              <a:t>3 olika spindel</a:t>
            </a:r>
          </a:p>
          <a:p>
            <a:pPr lvl="1"/>
            <a:r>
              <a:rPr lang="sv-SE" dirty="0"/>
              <a:t>2 med spår och 1 yttre stöd-spindel</a:t>
            </a:r>
          </a:p>
          <a:p>
            <a:pPr lvl="1"/>
            <a:r>
              <a:rPr lang="sv-SE" dirty="0"/>
              <a:t>3D step modell transfer från CAD till CNC</a:t>
            </a:r>
          </a:p>
          <a:p>
            <a:r>
              <a:rPr lang="sv-SE" b="1" dirty="0">
                <a:solidFill>
                  <a:srgbClr val="0000FF"/>
                </a:solidFill>
              </a:rPr>
              <a:t>viktig med dimension kontroll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30041-DBC9-4123-A447-EB9F6E65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2AC08-9B46-4311-8499-B0E614B1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Ruber - ERUF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kalla</a:t>
            </a:r>
            <a:r>
              <a:rPr lang="en-US" dirty="0"/>
              <a:t> </a:t>
            </a:r>
            <a:r>
              <a:rPr lang="en-US" dirty="0" err="1"/>
              <a:t>magneter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D6AD1-6837-4683-85A3-FC468E39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895F4-1E1F-4DBB-AD3D-655666BD427B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D83B79-1C34-4FA0-A979-C3E4B1CA69C9}"/>
              </a:ext>
            </a:extLst>
          </p:cNvPr>
          <p:cNvGrpSpPr/>
          <p:nvPr/>
        </p:nvGrpSpPr>
        <p:grpSpPr>
          <a:xfrm>
            <a:off x="7215555" y="898104"/>
            <a:ext cx="3585796" cy="2658688"/>
            <a:chOff x="319681" y="3697662"/>
            <a:chExt cx="3585796" cy="26586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3FC29E-9310-47B8-B275-79DB59DF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681" y="3697662"/>
              <a:ext cx="3585796" cy="265868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03C2EF-1601-432D-BB7E-E8C3293B8768}"/>
                </a:ext>
              </a:extLst>
            </p:cNvPr>
            <p:cNvSpPr/>
            <p:nvPr/>
          </p:nvSpPr>
          <p:spPr>
            <a:xfrm>
              <a:off x="696818" y="3756898"/>
              <a:ext cx="3065421" cy="1417326"/>
            </a:xfrm>
            <a:prstGeom prst="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FF3D4A-8E92-4DFE-B9EE-E5573DF65C22}"/>
                </a:ext>
              </a:extLst>
            </p:cNvPr>
            <p:cNvSpPr txBox="1"/>
            <p:nvPr/>
          </p:nvSpPr>
          <p:spPr>
            <a:xfrm>
              <a:off x="1977592" y="4193211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Ratio &gt; 1.5</a:t>
              </a:r>
              <a:endParaRPr lang="en-GB" sz="1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819940-01C6-450A-9B2D-69E76B12219E}"/>
                </a:ext>
              </a:extLst>
            </p:cNvPr>
            <p:cNvSpPr txBox="1"/>
            <p:nvPr/>
          </p:nvSpPr>
          <p:spPr>
            <a:xfrm>
              <a:off x="823653" y="3902851"/>
              <a:ext cx="1473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AL 6082-T6</a:t>
              </a:r>
              <a:endParaRPr lang="en-GB" sz="1800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68FCC3A-A60D-4C97-AA8B-97260D035E51}"/>
                </a:ext>
              </a:extLst>
            </p:cNvPr>
            <p:cNvCxnSpPr/>
            <p:nvPr/>
          </p:nvCxnSpPr>
          <p:spPr>
            <a:xfrm>
              <a:off x="1701361" y="4193211"/>
              <a:ext cx="186313" cy="885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A631119-6C01-4FBE-BA64-0B83CBB7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43" y="3643606"/>
            <a:ext cx="3961280" cy="297096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16677E-C2F1-4C1B-AC3E-639AF12833E5}"/>
              </a:ext>
            </a:extLst>
          </p:cNvPr>
          <p:cNvSpPr txBox="1"/>
          <p:nvPr/>
        </p:nvSpPr>
        <p:spPr>
          <a:xfrm>
            <a:off x="7288351" y="5959042"/>
            <a:ext cx="396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>
                <a:solidFill>
                  <a:srgbClr val="FF0000"/>
                </a:solidFill>
              </a:rPr>
              <a:t>50cm CCT modell</a:t>
            </a:r>
          </a:p>
          <a:p>
            <a:pPr algn="ctr"/>
            <a:r>
              <a:rPr lang="sv-SE" sz="1800" b="1" dirty="0">
                <a:solidFill>
                  <a:srgbClr val="FF0000"/>
                </a:solidFill>
              </a:rPr>
              <a:t>Oxford University 2018</a:t>
            </a:r>
          </a:p>
        </p:txBody>
      </p:sp>
    </p:spTree>
    <p:extLst>
      <p:ext uri="{BB962C8B-B14F-4D97-AF65-F5344CB8AC3E}">
        <p14:creationId xmlns:p14="http://schemas.microsoft.com/office/powerpoint/2010/main" val="155658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6BC0-FF62-49F2-88E1-1D83320C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Magnetspindel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A74B8-B73B-4FEB-9FB1-64260295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Erfarenhet Glyn</a:t>
            </a:r>
          </a:p>
          <a:p>
            <a:pPr lvl="1"/>
            <a:r>
              <a:rPr lang="sv-SE" dirty="0"/>
              <a:t>spår max. 5 djup x 1 bred</a:t>
            </a:r>
          </a:p>
          <a:p>
            <a:endParaRPr lang="sv-SE" dirty="0"/>
          </a:p>
          <a:p>
            <a:r>
              <a:rPr lang="sv-SE" dirty="0"/>
              <a:t>Design</a:t>
            </a:r>
          </a:p>
          <a:p>
            <a:pPr lvl="1"/>
            <a:r>
              <a:rPr lang="sv-SE" dirty="0"/>
              <a:t>spår pitch 3.1 mm</a:t>
            </a:r>
          </a:p>
          <a:p>
            <a:pPr lvl="1"/>
            <a:r>
              <a:rPr lang="sv-SE" dirty="0"/>
              <a:t>bred 2 x 1.08 </a:t>
            </a:r>
            <a:r>
              <a:rPr lang="en-GB" dirty="0"/>
              <a:t>+ 0.1 = 2.3 mm</a:t>
            </a:r>
          </a:p>
          <a:p>
            <a:pPr lvl="1"/>
            <a:r>
              <a:rPr lang="en-GB" dirty="0" err="1"/>
              <a:t>djup</a:t>
            </a:r>
            <a:r>
              <a:rPr lang="en-GB" dirty="0"/>
              <a:t> 5 x 1.08 + 0.1 = 5.5 mm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A7E87-BBDC-4DDA-B284-04092E80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FD922-EABF-4FB7-A33E-FEA74BD8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79234-C7E0-4D92-AFFD-64E93774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E5CD1-DEFE-4A17-9D93-2F2022C0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7" y="3968457"/>
            <a:ext cx="4922773" cy="23281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2BDFF53-3E55-4FF1-9133-518D63E451B8}"/>
              </a:ext>
            </a:extLst>
          </p:cNvPr>
          <p:cNvGrpSpPr/>
          <p:nvPr/>
        </p:nvGrpSpPr>
        <p:grpSpPr>
          <a:xfrm>
            <a:off x="4509975" y="561361"/>
            <a:ext cx="3560727" cy="2316096"/>
            <a:chOff x="5278473" y="4321758"/>
            <a:chExt cx="3560727" cy="23160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1CED2F-C242-436B-B99A-6C1C9938D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8473" y="4321758"/>
              <a:ext cx="3560727" cy="220921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A5DD09-0829-4308-B8F6-4186A557CB5E}"/>
                </a:ext>
              </a:extLst>
            </p:cNvPr>
            <p:cNvSpPr txBox="1"/>
            <p:nvPr/>
          </p:nvSpPr>
          <p:spPr>
            <a:xfrm>
              <a:off x="5551714" y="6268522"/>
              <a:ext cx="3004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800" b="1" dirty="0">
                  <a:solidFill>
                    <a:srgbClr val="FF0000"/>
                  </a:solidFill>
                </a:rPr>
                <a:t>50cm CCT modell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9B0F9CD-AE37-4394-A338-FA5B1E12E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713" y="2629488"/>
            <a:ext cx="4437174" cy="3332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B04771-6E3B-44C1-BFE7-5C76EF02902E}"/>
              </a:ext>
            </a:extLst>
          </p:cNvPr>
          <p:cNvSpPr txBox="1"/>
          <p:nvPr/>
        </p:nvSpPr>
        <p:spPr>
          <a:xfrm>
            <a:off x="7545713" y="5970171"/>
            <a:ext cx="442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Min wall 0.3mm  with 2mm wide channel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1247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A722-C410-470E-8BC5-E6288751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Magnetspindel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4BDC-689A-433E-84E2-9501303B7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Sp</a:t>
            </a:r>
            <a:r>
              <a:rPr lang="sv-SE" dirty="0"/>
              <a:t>år i magnetspindeln</a:t>
            </a:r>
          </a:p>
          <a:p>
            <a:pPr lvl="1"/>
            <a:r>
              <a:rPr lang="sv-SE" dirty="0"/>
              <a:t>7 wire per </a:t>
            </a:r>
            <a:r>
              <a:rPr lang="sv-SE" dirty="0" err="1"/>
              <a:t>assemblage</a:t>
            </a:r>
            <a:r>
              <a:rPr lang="sv-SE" dirty="0"/>
              <a:t>: ~1.1 mm</a:t>
            </a:r>
          </a:p>
          <a:p>
            <a:pPr lvl="2"/>
            <a:r>
              <a:rPr lang="sv-SE" dirty="0"/>
              <a:t>spår blir </a:t>
            </a:r>
            <a:r>
              <a:rPr lang="en-GB" dirty="0"/>
              <a:t>~2.3 mm x 6 mm</a:t>
            </a:r>
            <a:endParaRPr lang="sv-SE" dirty="0"/>
          </a:p>
          <a:p>
            <a:endParaRPr lang="en-GB" dirty="0"/>
          </a:p>
          <a:p>
            <a:r>
              <a:rPr lang="en-GB" dirty="0" err="1"/>
              <a:t>Lindningar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samma</a:t>
            </a:r>
            <a:r>
              <a:rPr lang="en-GB" dirty="0"/>
              <a:t> </a:t>
            </a:r>
            <a:r>
              <a:rPr lang="en-GB" dirty="0" err="1"/>
              <a:t>höjd</a:t>
            </a:r>
            <a:endParaRPr lang="en-GB" dirty="0"/>
          </a:p>
          <a:p>
            <a:pPr lvl="1"/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växlande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kräver</a:t>
            </a:r>
            <a:r>
              <a:rPr lang="en-GB" dirty="0"/>
              <a:t>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djuphet</a:t>
            </a:r>
            <a:r>
              <a:rPr lang="en-GB" dirty="0"/>
              <a:t> !</a:t>
            </a:r>
            <a:endParaRPr lang="sv-SE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B739-502C-4C87-846D-EBA3FDE4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10-Feb-2021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454EA-FC3C-41A3-B502-6CBFFF50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ERUF projekt kalla magneter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1CCEB-37CC-4CCF-81E7-210F4C88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5FD5C9-3555-4226-BFE1-40B53E5A04EA}"/>
              </a:ext>
            </a:extLst>
          </p:cNvPr>
          <p:cNvGrpSpPr/>
          <p:nvPr/>
        </p:nvGrpSpPr>
        <p:grpSpPr>
          <a:xfrm>
            <a:off x="6287104" y="998006"/>
            <a:ext cx="1971829" cy="5013325"/>
            <a:chOff x="6245074" y="1295399"/>
            <a:chExt cx="1971829" cy="50133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5E7C2F-49A2-472D-884F-C01329599EAF}"/>
                </a:ext>
              </a:extLst>
            </p:cNvPr>
            <p:cNvSpPr/>
            <p:nvPr/>
          </p:nvSpPr>
          <p:spPr bwMode="auto">
            <a:xfrm>
              <a:off x="6245074" y="1295399"/>
              <a:ext cx="1971829" cy="501332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9347B-ADD0-46DF-A0CF-7131C21AE54D}"/>
                </a:ext>
              </a:extLst>
            </p:cNvPr>
            <p:cNvSpPr/>
            <p:nvPr/>
          </p:nvSpPr>
          <p:spPr bwMode="auto">
            <a:xfrm>
              <a:off x="6323846" y="5357840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4B8A95A-A9F0-441D-A8CE-D8FF9BD605F2}"/>
                </a:ext>
              </a:extLst>
            </p:cNvPr>
            <p:cNvSpPr/>
            <p:nvPr/>
          </p:nvSpPr>
          <p:spPr bwMode="auto">
            <a:xfrm>
              <a:off x="7279219" y="5346745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78E050-8ADA-42C2-8716-0122CFB1FCA3}"/>
                </a:ext>
              </a:extLst>
            </p:cNvPr>
            <p:cNvSpPr/>
            <p:nvPr/>
          </p:nvSpPr>
          <p:spPr bwMode="auto">
            <a:xfrm>
              <a:off x="6323846" y="4455553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FA6321-EE8A-40DA-8517-52D2399AF43C}"/>
                </a:ext>
              </a:extLst>
            </p:cNvPr>
            <p:cNvSpPr/>
            <p:nvPr/>
          </p:nvSpPr>
          <p:spPr bwMode="auto">
            <a:xfrm>
              <a:off x="7269846" y="4456492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191EB1-0556-4893-A9FA-0F5DA0FAA97D}"/>
                </a:ext>
              </a:extLst>
            </p:cNvPr>
            <p:cNvSpPr/>
            <p:nvPr/>
          </p:nvSpPr>
          <p:spPr bwMode="auto">
            <a:xfrm>
              <a:off x="6302301" y="3504669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85F999B-9133-44BE-8BD0-AC45AF01AA24}"/>
                </a:ext>
              </a:extLst>
            </p:cNvPr>
            <p:cNvSpPr/>
            <p:nvPr/>
          </p:nvSpPr>
          <p:spPr bwMode="auto">
            <a:xfrm>
              <a:off x="7260020" y="3444977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DC3D3E-5D73-462F-9F6E-A6D378BD891A}"/>
                </a:ext>
              </a:extLst>
            </p:cNvPr>
            <p:cNvSpPr/>
            <p:nvPr/>
          </p:nvSpPr>
          <p:spPr bwMode="auto">
            <a:xfrm>
              <a:off x="6281589" y="2557771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AAC14B-4D32-4F07-BA6E-C8D32E3E555A}"/>
                </a:ext>
              </a:extLst>
            </p:cNvPr>
            <p:cNvSpPr/>
            <p:nvPr/>
          </p:nvSpPr>
          <p:spPr bwMode="auto">
            <a:xfrm>
              <a:off x="7244219" y="2527002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0B5CD0-F098-493C-A325-213CC8861CAE}"/>
                </a:ext>
              </a:extLst>
            </p:cNvPr>
            <p:cNvSpPr/>
            <p:nvPr/>
          </p:nvSpPr>
          <p:spPr bwMode="auto">
            <a:xfrm>
              <a:off x="6281589" y="1579306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8699E8-D4D4-4553-A1A2-A915DB42A17E}"/>
                </a:ext>
              </a:extLst>
            </p:cNvPr>
            <p:cNvSpPr/>
            <p:nvPr/>
          </p:nvSpPr>
          <p:spPr bwMode="auto">
            <a:xfrm>
              <a:off x="7244219" y="1547281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E5933B-D15B-4E21-ABC3-FC1770ADBC28}"/>
              </a:ext>
            </a:extLst>
          </p:cNvPr>
          <p:cNvGrpSpPr/>
          <p:nvPr/>
        </p:nvGrpSpPr>
        <p:grpSpPr>
          <a:xfrm>
            <a:off x="9124649" y="981075"/>
            <a:ext cx="1867202" cy="5327650"/>
            <a:chOff x="7761514" y="1093562"/>
            <a:chExt cx="1867202" cy="53276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87A499-3129-4414-961F-5FDB8B3192F4}"/>
                </a:ext>
              </a:extLst>
            </p:cNvPr>
            <p:cNvSpPr/>
            <p:nvPr/>
          </p:nvSpPr>
          <p:spPr bwMode="auto">
            <a:xfrm>
              <a:off x="7761514" y="1093562"/>
              <a:ext cx="1856316" cy="532765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2E02E4-6719-4481-AACD-3A3AE3DB701E}"/>
                </a:ext>
              </a:extLst>
            </p:cNvPr>
            <p:cNvSpPr/>
            <p:nvPr/>
          </p:nvSpPr>
          <p:spPr bwMode="auto">
            <a:xfrm>
              <a:off x="8773886" y="5876925"/>
              <a:ext cx="854830" cy="54428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841A1D-6968-4F7C-AA84-52CF8ABD8712}"/>
                </a:ext>
              </a:extLst>
            </p:cNvPr>
            <p:cNvSpPr/>
            <p:nvPr/>
          </p:nvSpPr>
          <p:spPr bwMode="auto">
            <a:xfrm>
              <a:off x="7840285" y="5470327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17D212E-8AA0-4888-8FBC-CDF4DFF126A4}"/>
                </a:ext>
              </a:extLst>
            </p:cNvPr>
            <p:cNvSpPr/>
            <p:nvPr/>
          </p:nvSpPr>
          <p:spPr bwMode="auto">
            <a:xfrm>
              <a:off x="8708570" y="4980258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F49F40-6CBE-42D6-B324-B52BBE0A05A1}"/>
                </a:ext>
              </a:extLst>
            </p:cNvPr>
            <p:cNvSpPr/>
            <p:nvPr/>
          </p:nvSpPr>
          <p:spPr bwMode="auto">
            <a:xfrm>
              <a:off x="7840285" y="4568040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DF5A13-FF75-4887-A18B-6C27D3EDA835}"/>
                </a:ext>
              </a:extLst>
            </p:cNvPr>
            <p:cNvSpPr/>
            <p:nvPr/>
          </p:nvSpPr>
          <p:spPr bwMode="auto">
            <a:xfrm>
              <a:off x="8699197" y="4090005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D1C763-D40C-4DE9-ABFE-86FB05251B18}"/>
                </a:ext>
              </a:extLst>
            </p:cNvPr>
            <p:cNvSpPr/>
            <p:nvPr/>
          </p:nvSpPr>
          <p:spPr bwMode="auto">
            <a:xfrm>
              <a:off x="7818740" y="3617156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45BA80-C39C-4444-8C09-66E619DE8544}"/>
                </a:ext>
              </a:extLst>
            </p:cNvPr>
            <p:cNvSpPr/>
            <p:nvPr/>
          </p:nvSpPr>
          <p:spPr bwMode="auto">
            <a:xfrm>
              <a:off x="8689371" y="3078490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621C81-73CC-492E-BEC4-EF1893A4ABA4}"/>
                </a:ext>
              </a:extLst>
            </p:cNvPr>
            <p:cNvSpPr/>
            <p:nvPr/>
          </p:nvSpPr>
          <p:spPr bwMode="auto">
            <a:xfrm>
              <a:off x="7798028" y="2670258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7D7D4B9-3ABE-4C4C-81DA-4BD32A8A679E}"/>
                </a:ext>
              </a:extLst>
            </p:cNvPr>
            <p:cNvSpPr/>
            <p:nvPr/>
          </p:nvSpPr>
          <p:spPr bwMode="auto">
            <a:xfrm>
              <a:off x="8673570" y="2160515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CDC4B0-F573-46EF-A85C-9780ED1510CE}"/>
                </a:ext>
              </a:extLst>
            </p:cNvPr>
            <p:cNvSpPr/>
            <p:nvPr/>
          </p:nvSpPr>
          <p:spPr bwMode="auto">
            <a:xfrm>
              <a:off x="7798028" y="1691793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E69F3CE-B847-43FA-807A-C5F281C753EB}"/>
                </a:ext>
              </a:extLst>
            </p:cNvPr>
            <p:cNvSpPr/>
            <p:nvPr/>
          </p:nvSpPr>
          <p:spPr bwMode="auto">
            <a:xfrm>
              <a:off x="8652858" y="1290859"/>
              <a:ext cx="854830" cy="82443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913E4E4-E2C0-4EE7-A205-55E68186D61D}"/>
              </a:ext>
            </a:extLst>
          </p:cNvPr>
          <p:cNvSpPr/>
          <p:nvPr/>
        </p:nvSpPr>
        <p:spPr bwMode="auto">
          <a:xfrm>
            <a:off x="6266949" y="6011331"/>
            <a:ext cx="1981098" cy="297393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1C369D-AD6A-447A-9985-75CC5D62DF44}"/>
              </a:ext>
            </a:extLst>
          </p:cNvPr>
          <p:cNvSpPr/>
          <p:nvPr/>
        </p:nvSpPr>
        <p:spPr bwMode="auto">
          <a:xfrm>
            <a:off x="10970306" y="981075"/>
            <a:ext cx="187551" cy="532764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253763"/>
      </p:ext>
    </p:extLst>
  </p:cSld>
  <p:clrMapOvr>
    <a:masterClrMapping/>
  </p:clrMapOvr>
</p:sld>
</file>

<file path=ppt/theme/theme1.xml><?xml version="1.0" encoding="utf-8"?>
<a:theme xmlns:a="http://schemas.openxmlformats.org/drawingml/2006/main" name="RR004-UUgrabard-ESS">
  <a:themeElements>
    <a:clrScheme name="Custom 3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416CA8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RR004-UUgrabard-ESS</Template>
  <TotalTime>35650</TotalTime>
  <Words>866</Words>
  <Application>Microsoft Office PowerPoint</Application>
  <PresentationFormat>Widescreen</PresentationFormat>
  <Paragraphs>161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ＭＳ Ｐゴシック</vt:lpstr>
      <vt:lpstr>Arial</vt:lpstr>
      <vt:lpstr>RR004-UUgrabard-ESS</vt:lpstr>
      <vt:lpstr>FREIA Laboratory Facility for Research Instrumentation and Accelerator Development Department of Physics and Astronomy</vt:lpstr>
      <vt:lpstr>Magnetdesign</vt:lpstr>
      <vt:lpstr>Mekanisk design</vt:lpstr>
      <vt:lpstr>Elektrisk diagram (anpassas för repkabel)</vt:lpstr>
      <vt:lpstr>Supraledare</vt:lpstr>
      <vt:lpstr>Supraledare</vt:lpstr>
      <vt:lpstr>Magnetspindel</vt:lpstr>
      <vt:lpstr>Magnetspindel</vt:lpstr>
      <vt:lpstr>Magnetspindel</vt:lpstr>
      <vt:lpstr>Järn ok</vt:lpstr>
      <vt:lpstr>Järn ok</vt:lpstr>
      <vt:lpstr>PowerPoint Presentation</vt:lpstr>
      <vt:lpstr>PowerPoint Presentation</vt:lpstr>
    </vt:vector>
  </TitlesOfParts>
  <Company>CERN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FREIA Laboratory Facility for Research Instrumentation and Accelerator Development</dc:title>
  <dc:creator>ruber</dc:creator>
  <cp:lastModifiedBy>Roger</cp:lastModifiedBy>
  <cp:revision>654</cp:revision>
  <cp:lastPrinted>2015-01-29T11:56:53Z</cp:lastPrinted>
  <dcterms:created xsi:type="dcterms:W3CDTF">2010-02-24T17:17:31Z</dcterms:created>
  <dcterms:modified xsi:type="dcterms:W3CDTF">2021-03-03T17:43:36Z</dcterms:modified>
</cp:coreProperties>
</file>