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256" r:id="rId2"/>
    <p:sldId id="257" r:id="rId3"/>
    <p:sldId id="261" r:id="rId4"/>
    <p:sldId id="263" r:id="rId5"/>
    <p:sldId id="264" r:id="rId6"/>
    <p:sldId id="269" r:id="rId7"/>
    <p:sldId id="276" r:id="rId8"/>
    <p:sldId id="270" r:id="rId9"/>
    <p:sldId id="271" r:id="rId10"/>
    <p:sldId id="272" r:id="rId11"/>
    <p:sldId id="273" r:id="rId12"/>
    <p:sldId id="274" r:id="rId13"/>
    <p:sldId id="27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353E-7999-4E6D-86A5-DB0B673AC33C}" type="datetimeFigureOut">
              <a:rPr lang="en-US" smtClean="0"/>
              <a:t>03-Mar-21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FC12-C6F7-459C-8D89-7203E53E0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7087-11A4-4623-9354-0A1759ABE399}" type="datetime1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6CF6-3AEC-4824-B5DC-DA70C94BA51C}" type="datetime1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333E-A549-4C7C-ABC1-8E51F07AB1CF}" type="datetime1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450F-9534-4639-99F4-1E6DBB9F7B89}" type="datetime1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D83B-E940-433A-B7DE-2433E531E4A8}" type="datetime1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4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1B3B-0155-4721-9096-290699188956}" type="datetime1">
              <a:rPr lang="en-US" smtClean="0"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F540-F9B2-4DB3-956B-9E6B6DAA8CC5}" type="datetime1">
              <a:rPr lang="en-US" smtClean="0"/>
              <a:t>03-Mar-21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783B-AEFA-47FF-968D-6F49FD2FE39B}" type="datetime1">
              <a:rPr lang="en-US" smtClean="0"/>
              <a:t>03-Mar-21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3035-0ACA-4373-A1AD-1CB42BDDDD9D}" type="datetime1">
              <a:rPr lang="en-US" smtClean="0"/>
              <a:t>03-Mar-21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- 03 MAR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E4866A-8DE6-43AE-BC1C-C52263171767}" type="datetime1">
              <a:rPr lang="en-US" smtClean="0"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CCT magnet simulations - Pepitone - 03 MAR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EF46-10E4-4F4C-8798-A3887BAED9D3}" type="datetime1">
              <a:rPr lang="en-US" smtClean="0"/>
              <a:t>03-Mar-21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6DD623-2374-45CB-85A8-3FE0C99D3721}" type="datetime1">
              <a:rPr lang="en-US" smtClean="0"/>
              <a:t>03-Mar-21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CCT magnet simulations - Pepitone - 03 MAR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AEFC1D-7822-40C8-83CC-F7E421C19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indico.cern.ch/event/727555/contributions/34364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4D16F-8402-48AA-9FD5-F291999B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812" y="1533463"/>
            <a:ext cx="4101152" cy="3514294"/>
          </a:xfrm>
        </p:spPr>
        <p:txBody>
          <a:bodyPr anchor="ctr">
            <a:normAutofit/>
          </a:bodyPr>
          <a:lstStyle/>
          <a:p>
            <a:pPr algn="l"/>
            <a:r>
              <a:rPr lang="en-US" sz="4400"/>
              <a:t>CCT Superconducting Magnets</a:t>
            </a:r>
            <a:br>
              <a:rPr lang="en-US" sz="4400"/>
            </a:br>
            <a:endParaRPr lang="en-US" sz="44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35A41A-33DA-40B8-804B-D33C1C721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305" y="2569757"/>
            <a:ext cx="3988244" cy="1441706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03 MAR 2021</a:t>
            </a:r>
          </a:p>
          <a:p>
            <a:pPr algn="l"/>
            <a:r>
              <a:rPr lang="en-US" sz="3200" dirty="0"/>
              <a:t>Kévin Pepitone</a:t>
            </a:r>
          </a:p>
          <a:p>
            <a:pPr algn="l"/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BE2A0F-15EA-46E0-A6A3-B8A5A2B3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58675-2B4C-4DCE-BE2A-CA2B27F3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99" y="225133"/>
            <a:ext cx="4923942" cy="15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C0763-50A1-49F3-ADC7-1AADAFA1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9" name="Picture 8" descr="Chart, diagram, schematic&#10;&#10;Description automatically generated">
            <a:extLst>
              <a:ext uri="{FF2B5EF4-FFF2-40B4-BE49-F238E27FC236}">
                <a16:creationId xmlns:a16="http://schemas.microsoft.com/office/drawing/2014/main" id="{B75DC115-409C-405D-9DF7-E6F230BC8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19" y="1994377"/>
            <a:ext cx="3960000" cy="3862861"/>
          </a:xfrm>
          <a:prstGeom prst="rect">
            <a:avLst/>
          </a:prstGeom>
        </p:spPr>
      </p:pic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id="{6DFA9F70-9B6B-4F21-9B13-9ABA24E6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" y="2023414"/>
            <a:ext cx="3960000" cy="3833824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6F9334F8-2DC6-47C0-A1B8-BD3CD7804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17" y="2038036"/>
            <a:ext cx="3960000" cy="3804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A0378F-AF87-4C92-9A82-A74B292ACA63}"/>
              </a:ext>
            </a:extLst>
          </p:cNvPr>
          <p:cNvSpPr txBox="1"/>
          <p:nvPr/>
        </p:nvSpPr>
        <p:spPr>
          <a:xfrm>
            <a:off x="4454993" y="218050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D5C96-E957-4E3F-86FF-5FDAF81DBCEB}"/>
              </a:ext>
            </a:extLst>
          </p:cNvPr>
          <p:cNvSpPr txBox="1"/>
          <p:nvPr/>
        </p:nvSpPr>
        <p:spPr>
          <a:xfrm>
            <a:off x="352893" y="2183478"/>
            <a:ext cx="7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5C765E-97B1-4505-92DF-9B0F014B4613}"/>
              </a:ext>
            </a:extLst>
          </p:cNvPr>
          <p:cNvSpPr txBox="1"/>
          <p:nvPr/>
        </p:nvSpPr>
        <p:spPr>
          <a:xfrm>
            <a:off x="8349048" y="2079108"/>
            <a:ext cx="9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B451C07-6E5C-4BB0-869A-47C8FD63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Comsol</a:t>
            </a:r>
            <a:r>
              <a:rPr lang="en-US" dirty="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360764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A9F8-9EC3-40E7-8A36-9DB21365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wire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4DD1-6E40-42ED-9728-FC509876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Rope of 7 SC cables</a:t>
            </a:r>
          </a:p>
          <a:p>
            <a:r>
              <a:rPr lang="en-US" dirty="0" err="1"/>
              <a:t>CuSc</a:t>
            </a:r>
            <a:r>
              <a:rPr lang="en-US" dirty="0"/>
              <a:t> ratio 1.35:1 (Copper fraction is 0.5744)</a:t>
            </a:r>
          </a:p>
          <a:p>
            <a:endParaRPr lang="en-US" dirty="0"/>
          </a:p>
          <a:p>
            <a:r>
              <a:rPr lang="en-US" dirty="0"/>
              <a:t>Total length: </a:t>
            </a:r>
            <a:r>
              <a:rPr lang="en-US" dirty="0" err="1"/>
              <a:t>nbStrands</a:t>
            </a:r>
            <a:r>
              <a:rPr lang="en-US" dirty="0"/>
              <a:t> x </a:t>
            </a:r>
            <a:r>
              <a:rPr lang="en-US" dirty="0" err="1"/>
              <a:t>nbTurns</a:t>
            </a:r>
            <a:r>
              <a:rPr lang="en-US" dirty="0"/>
              <a:t> x 2Pi x sqrt(Rin^2+(Rin x SIN(30 deg)^2)/2) + </a:t>
            </a:r>
            <a:r>
              <a:rPr lang="en-US" dirty="0" err="1"/>
              <a:t>nbStrands</a:t>
            </a:r>
            <a:r>
              <a:rPr lang="en-US" dirty="0"/>
              <a:t> x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nbTurns</a:t>
            </a:r>
            <a:r>
              <a:rPr lang="en-US" dirty="0"/>
              <a:t> x 2Pi x sqrt(Rout^2+(Rout x SIN(30 deg)^2)/2)</a:t>
            </a:r>
          </a:p>
          <a:p>
            <a:r>
              <a:rPr lang="en-US" dirty="0"/>
              <a:t>Total length is 9870 m for 161 turns and 7 wires in the rope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BCDC3-6D48-4CB7-B02B-F6D9E533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</p:spTree>
    <p:extLst>
      <p:ext uri="{BB962C8B-B14F-4D97-AF65-F5344CB8AC3E}">
        <p14:creationId xmlns:p14="http://schemas.microsoft.com/office/powerpoint/2010/main" val="29507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15B8-444D-4BD9-9031-31F2F526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CCT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76417-D4D6-4AED-B1C8-B09DD6F8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0156A8-E6BF-4888-9218-680577E3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Protect CCT is developed by Matthias </a:t>
            </a:r>
            <a:r>
              <a:rPr lang="en-US" dirty="0" err="1"/>
              <a:t>Mentink</a:t>
            </a:r>
            <a:r>
              <a:rPr lang="en-US" dirty="0"/>
              <a:t> </a:t>
            </a:r>
          </a:p>
          <a:p>
            <a:r>
              <a:rPr lang="en-US" dirty="0"/>
              <a:t>At CERN (TE-MPE-PE)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AA7B88E7-C21D-402E-B5F9-109E1D53F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86603"/>
            <a:ext cx="587468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C1A4-2881-45CD-92AA-12700D81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CCT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9F3E5-ECF8-4680-8F65-923C60DC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6C7CE6-BF44-49DB-A29C-7B8879A6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831"/>
            <a:ext cx="3960000" cy="3062739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C19675E-E0D7-47B8-ADC9-091E6C464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329778"/>
            <a:ext cx="3960000" cy="2898844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55B819EB-5701-46E9-93B6-D1A9FB60F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21" y="1999706"/>
            <a:ext cx="3960000" cy="35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FC44-E175-4129-8978-9502772E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5790-538B-42D9-A694-A5DC1420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B4E1B-6CA7-49E6-B457-C03851E4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07" y="2032655"/>
            <a:ext cx="10058400" cy="4023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wire properties (composition of the 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the design</a:t>
            </a: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4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7E7F-54BD-408C-8053-C4CA87B1A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151" y="2397483"/>
            <a:ext cx="5412401" cy="293151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CCT magnet old simulations tools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MATLAB (Analytic)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CCT magnet new simulations tools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Comsol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 CCT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 wire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4A755EF5-BF37-4FF5-B4E4-C27E2F0F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8520" y="1777928"/>
            <a:ext cx="4021734" cy="40217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090F1-C1D5-4EA0-BE95-6D5C95B2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A74183-C039-43BD-B127-61CED50C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0964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1EAA-A200-4B3F-A436-3F13033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</a:t>
            </a:r>
            <a:r>
              <a:rPr lang="en-US" dirty="0" err="1"/>
              <a:t>parameterds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B7FA1-A493-48D6-B406-085B6DDAA984}"/>
              </a:ext>
            </a:extLst>
          </p:cNvPr>
          <p:cNvSpPr txBox="1"/>
          <p:nvPr/>
        </p:nvSpPr>
        <p:spPr>
          <a:xfrm>
            <a:off x="521550" y="1889099"/>
            <a:ext cx="1118378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tool developed by Loic Quéval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to pre-design a CCT magnet. This MATLAB script analytically and numerical calculates the magnetic field generated by a modulated double helical coil (double helix coil, canted-cosine-theta coil).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FB4EB16-E144-48B8-9150-08FC87688E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582982"/>
                  </p:ext>
                </p:extLst>
              </p:nvPr>
            </p:nvGraphicFramePr>
            <p:xfrm>
              <a:off x="521550" y="3004219"/>
              <a:ext cx="7210624" cy="2539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6116">
                      <a:extLst>
                        <a:ext uri="{9D8B030D-6E8A-4147-A177-3AD203B41FA5}">
                          <a16:colId xmlns:a16="http://schemas.microsoft.com/office/drawing/2014/main" val="2070309505"/>
                        </a:ext>
                      </a:extLst>
                    </a:gridCol>
                    <a:gridCol w="1542058">
                      <a:extLst>
                        <a:ext uri="{9D8B030D-6E8A-4147-A177-3AD203B41FA5}">
                          <a16:colId xmlns:a16="http://schemas.microsoft.com/office/drawing/2014/main" val="1616067089"/>
                        </a:ext>
                      </a:extLst>
                    </a:gridCol>
                    <a:gridCol w="530370">
                      <a:extLst>
                        <a:ext uri="{9D8B030D-6E8A-4147-A177-3AD203B41FA5}">
                          <a16:colId xmlns:a16="http://schemas.microsoft.com/office/drawing/2014/main" val="882961200"/>
                        </a:ext>
                      </a:extLst>
                    </a:gridCol>
                    <a:gridCol w="4122080">
                      <a:extLst>
                        <a:ext uri="{9D8B030D-6E8A-4147-A177-3AD203B41FA5}">
                          <a16:colId xmlns:a16="http://schemas.microsoft.com/office/drawing/2014/main" val="3281388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Parameter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Unit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Description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25572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Title angle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51957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4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Inner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158019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sSub>
                                  <m:sSubPr>
                                    <m:ctrlPr>
                                      <a:rPr lang="en-US" sz="1400" i="1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­</m:t>
                                    </m:r>
                                  </m:e>
                                  <m:sub>
                                    <m:r>
                                      <a:rPr lang="en-US" sz="14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Outer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8464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161 (=500/pitch)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Number of turns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2398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Pitch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74485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2x5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Number of strands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28402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350 (=7*50)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Current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89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FB4EB16-E144-48B8-9150-08FC87688E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5582982"/>
                  </p:ext>
                </p:extLst>
              </p:nvPr>
            </p:nvGraphicFramePr>
            <p:xfrm>
              <a:off x="521550" y="3004219"/>
              <a:ext cx="7210624" cy="25392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6116">
                      <a:extLst>
                        <a:ext uri="{9D8B030D-6E8A-4147-A177-3AD203B41FA5}">
                          <a16:colId xmlns:a16="http://schemas.microsoft.com/office/drawing/2014/main" val="2070309505"/>
                        </a:ext>
                      </a:extLst>
                    </a:gridCol>
                    <a:gridCol w="1542058">
                      <a:extLst>
                        <a:ext uri="{9D8B030D-6E8A-4147-A177-3AD203B41FA5}">
                          <a16:colId xmlns:a16="http://schemas.microsoft.com/office/drawing/2014/main" val="1616067089"/>
                        </a:ext>
                      </a:extLst>
                    </a:gridCol>
                    <a:gridCol w="530370">
                      <a:extLst>
                        <a:ext uri="{9D8B030D-6E8A-4147-A177-3AD203B41FA5}">
                          <a16:colId xmlns:a16="http://schemas.microsoft.com/office/drawing/2014/main" val="882961200"/>
                        </a:ext>
                      </a:extLst>
                    </a:gridCol>
                    <a:gridCol w="4122080">
                      <a:extLst>
                        <a:ext uri="{9D8B030D-6E8A-4147-A177-3AD203B41FA5}">
                          <a16:colId xmlns:a16="http://schemas.microsoft.com/office/drawing/2014/main" val="328138840"/>
                        </a:ext>
                      </a:extLst>
                    </a:gridCol>
                  </a:tblGrid>
                  <a:tr h="2181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Parameter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Unit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Description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02557290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79630" r="-611377" b="-6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deg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Title angle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5195776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176364" r="-61137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Inner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15801987"/>
                      </a:ext>
                    </a:extLst>
                  </a:tr>
                  <a:tr h="3417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271429" r="-611377" b="-39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Outer radius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846466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385185" r="-611377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161 (=500/pitch)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Number of turns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239819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485185" r="-611377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mm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Pitch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7448547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574545" r="-61137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2x5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Number of strands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28402906"/>
                      </a:ext>
                    </a:extLst>
                  </a:tr>
                  <a:tr h="3298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99" t="-687037" r="-611377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350 (=7*50)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Current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89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470E2-902C-4729-8C12-BE2D1857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63B04-7C28-47E9-BAA9-8B420932DD1F}"/>
              </a:ext>
            </a:extLst>
          </p:cNvPr>
          <p:cNvSpPr txBox="1"/>
          <p:nvPr/>
        </p:nvSpPr>
        <p:spPr>
          <a:xfrm>
            <a:off x="2382408" y="6075538"/>
            <a:ext cx="98095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L. Quéval, R. </a:t>
            </a:r>
            <a:r>
              <a:rPr lang="en-US" sz="1100" i="1" dirty="0" err="1"/>
              <a:t>Gottkehaskamp</a:t>
            </a:r>
            <a:r>
              <a:rPr lang="en-US" sz="1100" i="1" dirty="0"/>
              <a:t>, "Analytical field calculation of modulated double helical coils," IEEE Trans. Appl. Supercond, vol. 25, no. 6, p. 4901307, 2015.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36B5737A-5DEE-4E40-B09B-3F719A532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71" y="2786777"/>
            <a:ext cx="4100789" cy="3031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1BA2F6-27BC-4BBC-BEED-2735D20DCF16}"/>
              </a:ext>
            </a:extLst>
          </p:cNvPr>
          <p:cNvSpPr txBox="1"/>
          <p:nvPr/>
        </p:nvSpPr>
        <p:spPr>
          <a:xfrm>
            <a:off x="521550" y="5481431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is the azimuthal angle around the cylinder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6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6555-AEF5-4200-B5FD-F47B6CDC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Numerical model in 1D and 2D MATLAB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B5EC1-FF1E-42F0-A346-4B08118A5D81}"/>
              </a:ext>
            </a:extLst>
          </p:cNvPr>
          <p:cNvSpPr txBox="1"/>
          <p:nvPr/>
        </p:nvSpPr>
        <p:spPr>
          <a:xfrm>
            <a:off x="621387" y="1699824"/>
            <a:ext cx="10755567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calculations of the Biot-Savart law we obtain can numerically calculate the CCT magnet in 1D and 2D. 1D results are given at 45° and 2D results have a discretization of 1°.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649C-0908-4016-B108-DA494B9E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BB8EEC61-3549-485E-B652-C7F3ABFC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86" y="901699"/>
            <a:ext cx="2676769" cy="5193871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67B005BC-1580-455E-AA5B-924675B6E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0519"/>
            <a:ext cx="5198065" cy="39951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08D845-4015-48F2-9D72-143F3D52B3FC}"/>
              </a:ext>
            </a:extLst>
          </p:cNvPr>
          <p:cNvSpPr txBox="1"/>
          <p:nvPr/>
        </p:nvSpPr>
        <p:spPr>
          <a:xfrm>
            <a:off x="425810" y="5572351"/>
            <a:ext cx="2517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here for more details</a:t>
            </a:r>
          </a:p>
          <a:p>
            <a:r>
              <a:rPr lang="en-US" sz="1400" dirty="0"/>
              <a:t>https://indico.uu.se/event/834/</a:t>
            </a:r>
          </a:p>
        </p:txBody>
      </p:sp>
    </p:spTree>
    <p:extLst>
      <p:ext uri="{BB962C8B-B14F-4D97-AF65-F5344CB8AC3E}">
        <p14:creationId xmlns:p14="http://schemas.microsoft.com/office/powerpoint/2010/main" val="275136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4EC0-B7EB-44E5-91F1-09CDC4A6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3D with CST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AAFE91-C6A6-4867-94CF-19CDAF92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F7D0D-B579-4254-99EF-3DE42E46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10" name="Picture 9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A727A65-DD92-4A0B-B9B5-C6546A4E1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980455"/>
            <a:ext cx="9334500" cy="3229252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2988E63-CF15-432F-9284-24ACDE317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80" y="1851439"/>
            <a:ext cx="5863220" cy="15775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69F33E-7BA5-40EB-9DD1-30FC0E773641}"/>
              </a:ext>
            </a:extLst>
          </p:cNvPr>
          <p:cNvSpPr txBox="1"/>
          <p:nvPr/>
        </p:nvSpPr>
        <p:spPr>
          <a:xfrm>
            <a:off x="9382608" y="5429035"/>
            <a:ext cx="2517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here for more details</a:t>
            </a:r>
          </a:p>
          <a:p>
            <a:r>
              <a:rPr lang="en-US" sz="1400" dirty="0"/>
              <a:t>https://indico.uu.se/event/834/</a:t>
            </a:r>
          </a:p>
        </p:txBody>
      </p:sp>
    </p:spTree>
    <p:extLst>
      <p:ext uri="{BB962C8B-B14F-4D97-AF65-F5344CB8AC3E}">
        <p14:creationId xmlns:p14="http://schemas.microsoft.com/office/powerpoint/2010/main" val="349598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C095A-4923-4488-9D4E-E612F935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A0779C-7742-4DBA-B5E9-BCD6ED37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Simulations: 3D CST with yoke</a:t>
            </a:r>
          </a:p>
        </p:txBody>
      </p:sp>
      <p:pic>
        <p:nvPicPr>
          <p:cNvPr id="9" name="Picture 8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5B9104D4-090C-4D36-890E-40511918C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737360"/>
            <a:ext cx="8197483" cy="3025140"/>
          </a:xfrm>
          <a:prstGeom prst="rect">
            <a:avLst/>
          </a:prstGeom>
        </p:spPr>
      </p:pic>
      <p:pic>
        <p:nvPicPr>
          <p:cNvPr id="11" name="Picture 10" descr="Bubble chart, circle&#10;&#10;Description automatically generated">
            <a:extLst>
              <a:ext uri="{FF2B5EF4-FFF2-40B4-BE49-F238E27FC236}">
                <a16:creationId xmlns:a16="http://schemas.microsoft.com/office/drawing/2014/main" id="{615638A8-6BC2-4171-8E90-6BE2CD92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22" y="2395715"/>
            <a:ext cx="4855156" cy="37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FFCD-CFA4-45BF-B5E1-9A30DC66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Simulations: 3D CST with yoke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D57D8-3FE9-4C58-80F1-3458B44A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553A956-0C82-4FD6-82AF-8D4542F5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001978"/>
            <a:ext cx="12192000" cy="4193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23F783-6291-4611-B6A2-F47196CFEC66}"/>
              </a:ext>
            </a:extLst>
          </p:cNvPr>
          <p:cNvSpPr txBox="1"/>
          <p:nvPr/>
        </p:nvSpPr>
        <p:spPr>
          <a:xfrm>
            <a:off x="10426700" y="3244334"/>
            <a:ext cx="102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1.75 T/m</a:t>
            </a:r>
          </a:p>
        </p:txBody>
      </p:sp>
    </p:spTree>
    <p:extLst>
      <p:ext uri="{BB962C8B-B14F-4D97-AF65-F5344CB8AC3E}">
        <p14:creationId xmlns:p14="http://schemas.microsoft.com/office/powerpoint/2010/main" val="38104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FFE4-F698-4AE2-B685-6FF42628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Comsol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0EF67-F3F8-4FC5-A386-0260D78A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CCT model is developed by Martin Istvan </a:t>
            </a:r>
            <a:r>
              <a:rPr lang="en-US" dirty="0" err="1"/>
              <a:t>Noval</a:t>
            </a:r>
            <a:r>
              <a:rPr lang="en-US" dirty="0"/>
              <a:t> (CERN TE-ABT-SE) </a:t>
            </a:r>
            <a:r>
              <a:rPr lang="en-US" dirty="0">
                <a:hlinkClick r:id="rId2"/>
              </a:rPr>
              <a:t>https://indico.cern.ch/event/727555/contributions/3436414/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DBE60-AD8E-48CF-AE2C-79F85485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6" name="Picture 5" descr="Histogram&#10;&#10;Description automatically generated with medium confidence">
            <a:extLst>
              <a:ext uri="{FF2B5EF4-FFF2-40B4-BE49-F238E27FC236}">
                <a16:creationId xmlns:a16="http://schemas.microsoft.com/office/drawing/2014/main" id="{2EC786BE-5CED-4495-9A70-E4CB22561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578748"/>
            <a:ext cx="1425983" cy="3585692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C965DD9-7AF5-4F82-ADD8-878DD2A0A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" r="1203"/>
          <a:stretch/>
        </p:blipFill>
        <p:spPr>
          <a:xfrm>
            <a:off x="6096000" y="2682952"/>
            <a:ext cx="3586931" cy="34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B3F5-C459-4D12-A440-EF0BE505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Comsol</a:t>
            </a:r>
            <a:r>
              <a:rPr lang="en-US" dirty="0"/>
              <a:t>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D1B0E-1DCC-4770-824E-E2242386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CCT magnet simulations - Pepitone - 03 MAR 2021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A733FC9-C737-49D4-A792-447CE75AD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3" y="0"/>
            <a:ext cx="5080782" cy="6259056"/>
          </a:xfrm>
          <a:prstGeom prst="rect">
            <a:avLst/>
          </a:prstGeom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21970375-0DC0-4542-B92B-A5D2143EE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1"/>
          <a:stretch/>
        </p:blipFill>
        <p:spPr>
          <a:xfrm>
            <a:off x="5968999" y="33090"/>
            <a:ext cx="5983887" cy="58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696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530</TotalTime>
  <Words>542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Retrospect</vt:lpstr>
      <vt:lpstr>CCT Superconducting Magnets </vt:lpstr>
      <vt:lpstr>Outline</vt:lpstr>
      <vt:lpstr>CCT parameterds</vt:lpstr>
      <vt:lpstr>Simulation: Numerical model in 1D and 2D MATLAB</vt:lpstr>
      <vt:lpstr>Simulation: 3D with CST</vt:lpstr>
      <vt:lpstr>Simulations: 3D CST with yoke</vt:lpstr>
      <vt:lpstr>Simulations: 3D CST with yoke</vt:lpstr>
      <vt:lpstr>Comsol</vt:lpstr>
      <vt:lpstr>Comsol Results</vt:lpstr>
      <vt:lpstr>Comsol Results</vt:lpstr>
      <vt:lpstr>CCT wire</vt:lpstr>
      <vt:lpstr>Protect CCT</vt:lpstr>
      <vt:lpstr>Protect CCT results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 Superconducting Magnets</dc:title>
  <dc:creator>Kevin Pepitone</dc:creator>
  <cp:lastModifiedBy>Kevin Pepitone</cp:lastModifiedBy>
  <cp:revision>23</cp:revision>
  <dcterms:created xsi:type="dcterms:W3CDTF">2021-02-03T15:09:42Z</dcterms:created>
  <dcterms:modified xsi:type="dcterms:W3CDTF">2021-03-03T11:28:56Z</dcterms:modified>
</cp:coreProperties>
</file>