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429" r:id="rId3"/>
    <p:sldId id="276" r:id="rId4"/>
    <p:sldId id="424" r:id="rId5"/>
    <p:sldId id="423" r:id="rId6"/>
    <p:sldId id="273" r:id="rId7"/>
    <p:sldId id="426" r:id="rId8"/>
    <p:sldId id="410" r:id="rId9"/>
    <p:sldId id="425" r:id="rId10"/>
    <p:sldId id="274" r:id="rId11"/>
    <p:sldId id="428" r:id="rId12"/>
    <p:sldId id="277" r:id="rId13"/>
    <p:sldId id="418" r:id="rId14"/>
    <p:sldId id="427" r:id="rId15"/>
  </p:sldIdLst>
  <p:sldSz cx="12192000" cy="6858000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00"/>
    <a:srgbClr val="009999"/>
    <a:srgbClr val="EAEAEA"/>
    <a:srgbClr val="990000"/>
    <a:srgbClr val="808080"/>
    <a:srgbClr val="CC6600"/>
    <a:srgbClr val="666666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7" autoAdjust="0"/>
    <p:restoredTop sz="90164" autoAdjust="0"/>
  </p:normalViewPr>
  <p:slideViewPr>
    <p:cSldViewPr snapToGrid="0">
      <p:cViewPr varScale="1">
        <p:scale>
          <a:sx n="88" d="100"/>
          <a:sy n="88" d="100"/>
        </p:scale>
        <p:origin x="10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573074E-59CF-4571-910E-D2108CDCB467}" type="datetime3">
              <a:rPr lang="en-US" smtClean="0"/>
              <a:t>31 March 2021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9FC7860-FD94-432E-AFA3-25F5E7E87DE9}" type="datetime3">
              <a:rPr lang="en-US" smtClean="0"/>
              <a:t>31 March 2021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dirty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5B5E01E-BE82-45A3-8C1C-BAB87623D42E}" type="datetime3">
              <a:rPr lang="en-US" smtClean="0"/>
              <a:t>31 March 2021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Uppsala University - The FREIA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image" Target="../media/image9.emf"/><Relationship Id="rId7" Type="http://schemas.openxmlformats.org/officeDocument/2006/relationships/image" Target="../media/image13.gif"/><Relationship Id="rId12" Type="http://schemas.openxmlformats.org/officeDocument/2006/relationships/image" Target="../media/image5.gi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11" Type="http://schemas.openxmlformats.org/officeDocument/2006/relationships/image" Target="../media/image16.sv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tiff"/><Relationship Id="rId9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30AB5F-BD70-4D41-82F1-4170A44905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8888" y="134362"/>
            <a:ext cx="1249763" cy="1236080"/>
          </a:xfrm>
          <a:prstGeom prst="rect">
            <a:avLst/>
          </a:prstGeom>
        </p:spPr>
      </p:pic>
      <p:pic>
        <p:nvPicPr>
          <p:cNvPr id="19" name="Picture 18" descr="UU_sigill_NV.eps">
            <a:extLst>
              <a:ext uri="{FF2B5EF4-FFF2-40B4-BE49-F238E27FC236}">
                <a16:creationId xmlns:a16="http://schemas.microsoft.com/office/drawing/2014/main" id="{105689C0-A4C2-496B-A8E0-A2FC75E7C8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53" y="1700808"/>
            <a:ext cx="4197435" cy="5157192"/>
          </a:xfrm>
          <a:prstGeom prst="rect">
            <a:avLst/>
          </a:prstGeom>
        </p:spPr>
      </p:pic>
      <p:pic>
        <p:nvPicPr>
          <p:cNvPr id="15" name="Bildobjekt 4">
            <a:extLst>
              <a:ext uri="{FF2B5EF4-FFF2-40B4-BE49-F238E27FC236}">
                <a16:creationId xmlns:a16="http://schemas.microsoft.com/office/drawing/2014/main" id="{C17B1C5F-923F-430F-9832-BF694F62E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7" name="Picture 13" descr="FREIA_logo.png">
            <a:extLst>
              <a:ext uri="{FF2B5EF4-FFF2-40B4-BE49-F238E27FC236}">
                <a16:creationId xmlns:a16="http://schemas.microsoft.com/office/drawing/2014/main" id="{0D4E0FFA-6810-4FAA-9001-D487CAF90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53104" y="1427917"/>
            <a:ext cx="1734253" cy="84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E19C1C-F220-4AE6-82B2-BBD4DCA2F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1660" y="5463153"/>
            <a:ext cx="2850340" cy="1394847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08126"/>
            <a:ext cx="103632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812942"/>
            <a:ext cx="85344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34434" y="6453189"/>
            <a:ext cx="1494367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35445" y="6453189"/>
            <a:ext cx="8713648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96601" y="6453189"/>
            <a:ext cx="960967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F5E03-E780-4A7C-80C5-AFFD1F6EED1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2263" y="165244"/>
            <a:ext cx="1266221" cy="1205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7AFEF-3BA6-49F7-98EB-7E70793FC4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975860" y="136524"/>
            <a:ext cx="2881708" cy="829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E5DDEB-8606-436B-8F9B-08F246CA490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841030" y="119092"/>
            <a:ext cx="5697352" cy="84748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F3B9EE9-10D8-4BE9-81CD-016FD8B7B81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18652" y="1159255"/>
            <a:ext cx="3382480" cy="5448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6F3C73-24E2-4C79-86C3-763B1949FC3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879697" y="1725089"/>
            <a:ext cx="2059199" cy="3813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2D2E2D0-BB00-44DC-8BBA-0037DB79E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888826" y="2202378"/>
            <a:ext cx="2015549" cy="762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963084" y="4520522"/>
            <a:ext cx="10363200" cy="1500187"/>
          </a:xfrm>
        </p:spPr>
        <p:txBody>
          <a:bodyPr anchor="t"/>
          <a:lstStyle>
            <a:lvl1pPr marL="0" indent="0">
              <a:buNone/>
              <a:defRPr sz="3200" b="1" cap="all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36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35360" y="1052736"/>
            <a:ext cx="548124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346851" y="1052736"/>
            <a:ext cx="5509789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35360" y="933793"/>
            <a:ext cx="5498173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335138" y="1437850"/>
            <a:ext cx="5503663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346851" y="933793"/>
            <a:ext cx="5413779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346851" y="1437850"/>
            <a:ext cx="5413779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828800" y="1447800"/>
            <a:ext cx="9594851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828800" y="5410200"/>
            <a:ext cx="9594851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434" y="188914"/>
            <a:ext cx="1129241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981075"/>
            <a:ext cx="1152313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71456" y="508217"/>
            <a:ext cx="1289829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4" y="6453392"/>
            <a:ext cx="9068804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Roger Ruber - ERUF </a:t>
            </a:r>
            <a:r>
              <a:rPr lang="sv-SE" noProof="0" dirty="0"/>
              <a:t>projekt</a:t>
            </a:r>
            <a:r>
              <a:rPr lang="en-US" dirty="0"/>
              <a:t> </a:t>
            </a:r>
            <a:r>
              <a:rPr lang="en-US" dirty="0" err="1"/>
              <a:t>kalla</a:t>
            </a:r>
            <a:r>
              <a:rPr lang="en-US" dirty="0"/>
              <a:t> </a:t>
            </a:r>
            <a:r>
              <a:rPr lang="en-US" dirty="0" err="1"/>
              <a:t>magneter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95569" y="177586"/>
            <a:ext cx="865716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grpSp>
        <p:nvGrpSpPr>
          <p:cNvPr id="19" name="Gruppera">
            <a:extLst>
              <a:ext uri="{FF2B5EF4-FFF2-40B4-BE49-F238E27FC236}">
                <a16:creationId xmlns:a16="http://schemas.microsoft.com/office/drawing/2014/main" id="{E306D2DE-F1B6-4B67-B4D2-B79543474AB4}"/>
              </a:ext>
            </a:extLst>
          </p:cNvPr>
          <p:cNvGrpSpPr/>
          <p:nvPr userDrawn="1"/>
        </p:nvGrpSpPr>
        <p:grpSpPr>
          <a:xfrm>
            <a:off x="2701040" y="5905612"/>
            <a:ext cx="9406328" cy="863601"/>
            <a:chOff x="0" y="0"/>
            <a:chExt cx="9406326" cy="863600"/>
          </a:xfrm>
        </p:grpSpPr>
        <p:pic>
          <p:nvPicPr>
            <p:cNvPr id="20" name="Bildobjekt 4" descr="Bildobjekt 4">
              <a:extLst>
                <a:ext uri="{FF2B5EF4-FFF2-40B4-BE49-F238E27FC236}">
                  <a16:creationId xmlns:a16="http://schemas.microsoft.com/office/drawing/2014/main" id="{164B0245-18A5-4170-8C2D-BB8B7BE6B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542726" y="0"/>
              <a:ext cx="863601" cy="86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1.jpeg" descr="image1.jpeg">
              <a:extLst>
                <a:ext uri="{FF2B5EF4-FFF2-40B4-BE49-F238E27FC236}">
                  <a16:creationId xmlns:a16="http://schemas.microsoft.com/office/drawing/2014/main" id="{932CCE90-F3DB-4DEC-BFB7-26FBA1B42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101600"/>
              <a:ext cx="1788294" cy="62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image5.png" descr="image5.png">
              <a:extLst>
                <a:ext uri="{FF2B5EF4-FFF2-40B4-BE49-F238E27FC236}">
                  <a16:creationId xmlns:a16="http://schemas.microsoft.com/office/drawing/2014/main" id="{542CE3E5-A6C7-4B24-A14C-1AFDDA057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889980" y="90759"/>
              <a:ext cx="635001" cy="63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image6.png" descr="image6.png">
              <a:extLst>
                <a:ext uri="{FF2B5EF4-FFF2-40B4-BE49-F238E27FC236}">
                  <a16:creationId xmlns:a16="http://schemas.microsoft.com/office/drawing/2014/main" id="{27ED4832-C1D2-4FB9-AA32-42E77F86D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4388355" y="471591"/>
              <a:ext cx="604521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1.gif" descr="image1.gif">
              <a:extLst>
                <a:ext uri="{FF2B5EF4-FFF2-40B4-BE49-F238E27FC236}">
                  <a16:creationId xmlns:a16="http://schemas.microsoft.com/office/drawing/2014/main" id="{CBBD0449-1E67-42C1-865F-BEC588B9C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634663" y="414441"/>
              <a:ext cx="157734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Graphic 11" descr="Graphic 11">
              <a:extLst>
                <a:ext uri="{FF2B5EF4-FFF2-40B4-BE49-F238E27FC236}">
                  <a16:creationId xmlns:a16="http://schemas.microsoft.com/office/drawing/2014/main" id="{076C5D0F-EC27-4A3F-91C0-ECA34103A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933568" y="389041"/>
              <a:ext cx="1971227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Lnu_Wordmark_Symbol_Kalmar_Vaxjo_rgb.png" descr="Lnu_Wordmark_Symbol_Kalmar_Vaxjo_rgb.png">
              <a:extLst>
                <a:ext uri="{FF2B5EF4-FFF2-40B4-BE49-F238E27FC236}">
                  <a16:creationId xmlns:a16="http://schemas.microsoft.com/office/drawing/2014/main" id="{44D37594-78A8-4119-B0DB-3991D52ED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830851" y="414441"/>
              <a:ext cx="1690327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09800" y="1510297"/>
            <a:ext cx="7772400" cy="1211132"/>
          </a:xfrm>
          <a:noFill/>
        </p:spPr>
        <p:txBody>
          <a:bodyPr anchorCtr="0"/>
          <a:lstStyle/>
          <a:p>
            <a:pPr algn="ctr"/>
            <a:r>
              <a:rPr lang="en-US" dirty="0"/>
              <a:t>FREIA Laboratory</a:t>
            </a:r>
            <a:br>
              <a:rPr lang="en-US" dirty="0"/>
            </a:br>
            <a:r>
              <a:rPr lang="en-US" sz="1800" dirty="0">
                <a:solidFill>
                  <a:schemeClr val="tx1"/>
                </a:solidFill>
              </a:rPr>
              <a:t>Facility for Research Instrumentation and Accelerator Development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Department of Physics and Astronomy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60078" y="2863313"/>
            <a:ext cx="8872695" cy="173968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v-SE" sz="4000" b="1" dirty="0"/>
              <a:t>Projekt kalla magneter </a:t>
            </a:r>
            <a:br>
              <a:rPr lang="sv-SE" sz="4000" b="1" dirty="0"/>
            </a:br>
            <a:r>
              <a:rPr lang="sv-SE" sz="4000" b="1" dirty="0"/>
              <a:t>Möte om tillverkningsteknik</a:t>
            </a: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660077" y="5450304"/>
            <a:ext cx="8872695" cy="103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>
                <a:solidFill>
                  <a:srgbClr val="808080"/>
                </a:solidFill>
              </a:rPr>
              <a:t>Roger Ruber</a:t>
            </a:r>
          </a:p>
          <a:p>
            <a:pPr>
              <a:lnSpc>
                <a:spcPct val="90000"/>
              </a:lnSpc>
            </a:pPr>
            <a:r>
              <a:rPr lang="en-US" i="1" kern="0" dirty="0">
                <a:solidFill>
                  <a:srgbClr val="990000"/>
                </a:solidFill>
              </a:rPr>
              <a:t>Uppsala, 3 March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A722-C410-470E-8BC5-E6288751F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Magnetspindel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14BDC-689A-433E-84E2-9501303B7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Sp</a:t>
            </a:r>
            <a:r>
              <a:rPr lang="sv-SE" dirty="0"/>
              <a:t>år i magnetspindeln</a:t>
            </a:r>
          </a:p>
          <a:p>
            <a:pPr lvl="1"/>
            <a:r>
              <a:rPr lang="sv-SE" dirty="0"/>
              <a:t>7 wire per </a:t>
            </a:r>
            <a:r>
              <a:rPr lang="sv-SE" dirty="0" err="1"/>
              <a:t>assemblage</a:t>
            </a:r>
            <a:r>
              <a:rPr lang="sv-SE" dirty="0"/>
              <a:t>: ~1.1 mm</a:t>
            </a:r>
          </a:p>
          <a:p>
            <a:pPr lvl="2"/>
            <a:r>
              <a:rPr lang="sv-SE" dirty="0"/>
              <a:t>spår blir </a:t>
            </a:r>
            <a:r>
              <a:rPr lang="en-GB" dirty="0"/>
              <a:t>~2.3 mm x 6 mm</a:t>
            </a:r>
            <a:endParaRPr lang="sv-SE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1B739-502C-4C87-846D-EBA3FDE4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454EA-FC3C-41A3-B502-6CBFFF501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1CCEB-37CC-4CCF-81E7-210F4C88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10</a:t>
            </a:fld>
            <a:endParaRPr lang="sv-SE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5FD5C9-3555-4226-BFE1-40B53E5A04EA}"/>
              </a:ext>
            </a:extLst>
          </p:cNvPr>
          <p:cNvGrpSpPr/>
          <p:nvPr/>
        </p:nvGrpSpPr>
        <p:grpSpPr>
          <a:xfrm>
            <a:off x="10671456" y="1047965"/>
            <a:ext cx="1168160" cy="2970018"/>
            <a:chOff x="6245074" y="1295399"/>
            <a:chExt cx="1971829" cy="50133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5E7C2F-49A2-472D-884F-C01329599EAF}"/>
                </a:ext>
              </a:extLst>
            </p:cNvPr>
            <p:cNvSpPr/>
            <p:nvPr/>
          </p:nvSpPr>
          <p:spPr bwMode="auto">
            <a:xfrm>
              <a:off x="6245074" y="1295399"/>
              <a:ext cx="1971829" cy="5013325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79347B-ADD0-46DF-A0CF-7131C21AE54D}"/>
                </a:ext>
              </a:extLst>
            </p:cNvPr>
            <p:cNvSpPr/>
            <p:nvPr/>
          </p:nvSpPr>
          <p:spPr bwMode="auto">
            <a:xfrm>
              <a:off x="6323846" y="5357840"/>
              <a:ext cx="854830" cy="8244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4B8A95A-A9F0-441D-A8CE-D8FF9BD605F2}"/>
                </a:ext>
              </a:extLst>
            </p:cNvPr>
            <p:cNvSpPr/>
            <p:nvPr/>
          </p:nvSpPr>
          <p:spPr bwMode="auto">
            <a:xfrm>
              <a:off x="7279219" y="5346745"/>
              <a:ext cx="854830" cy="8244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78E050-8ADA-42C2-8716-0122CFB1FCA3}"/>
                </a:ext>
              </a:extLst>
            </p:cNvPr>
            <p:cNvSpPr/>
            <p:nvPr/>
          </p:nvSpPr>
          <p:spPr bwMode="auto">
            <a:xfrm>
              <a:off x="6323846" y="4455553"/>
              <a:ext cx="854830" cy="8244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EFA6321-EE8A-40DA-8517-52D2399AF43C}"/>
                </a:ext>
              </a:extLst>
            </p:cNvPr>
            <p:cNvSpPr/>
            <p:nvPr/>
          </p:nvSpPr>
          <p:spPr bwMode="auto">
            <a:xfrm>
              <a:off x="7269846" y="4456492"/>
              <a:ext cx="854830" cy="8244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1191EB1-0556-4893-A9FA-0F5DA0FAA97D}"/>
                </a:ext>
              </a:extLst>
            </p:cNvPr>
            <p:cNvSpPr/>
            <p:nvPr/>
          </p:nvSpPr>
          <p:spPr bwMode="auto">
            <a:xfrm>
              <a:off x="6302301" y="3504669"/>
              <a:ext cx="854830" cy="8244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85F999B-9133-44BE-8BD0-AC45AF01AA24}"/>
                </a:ext>
              </a:extLst>
            </p:cNvPr>
            <p:cNvSpPr/>
            <p:nvPr/>
          </p:nvSpPr>
          <p:spPr bwMode="auto">
            <a:xfrm>
              <a:off x="7260020" y="3444977"/>
              <a:ext cx="854830" cy="8244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DC3D3E-5D73-462F-9F6E-A6D378BD891A}"/>
                </a:ext>
              </a:extLst>
            </p:cNvPr>
            <p:cNvSpPr/>
            <p:nvPr/>
          </p:nvSpPr>
          <p:spPr bwMode="auto">
            <a:xfrm>
              <a:off x="6281589" y="2557771"/>
              <a:ext cx="854830" cy="8244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AAC14B-4D32-4F07-BA6E-C8D32E3E555A}"/>
                </a:ext>
              </a:extLst>
            </p:cNvPr>
            <p:cNvSpPr/>
            <p:nvPr/>
          </p:nvSpPr>
          <p:spPr bwMode="auto">
            <a:xfrm>
              <a:off x="7244219" y="2527002"/>
              <a:ext cx="854830" cy="8244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C0B5CD0-F098-493C-A325-213CC8861CAE}"/>
                </a:ext>
              </a:extLst>
            </p:cNvPr>
            <p:cNvSpPr/>
            <p:nvPr/>
          </p:nvSpPr>
          <p:spPr bwMode="auto">
            <a:xfrm>
              <a:off x="6281589" y="1579306"/>
              <a:ext cx="854830" cy="8244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58699E8-D4D4-4553-A1A2-A915DB42A17E}"/>
                </a:ext>
              </a:extLst>
            </p:cNvPr>
            <p:cNvSpPr/>
            <p:nvPr/>
          </p:nvSpPr>
          <p:spPr bwMode="auto">
            <a:xfrm>
              <a:off x="7244219" y="1547281"/>
              <a:ext cx="854830" cy="8244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4350BED-A273-4922-8EEC-854FBCFF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878" y="2639754"/>
            <a:ext cx="4442887" cy="3332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75099-6CDB-4DAF-B0AA-9D815B4DA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235" y="2126530"/>
            <a:ext cx="4833257" cy="36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53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3E697-6D2A-4F8F-8D3E-C7436815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</a:t>
            </a:r>
            <a:r>
              <a:rPr lang="sv-SE" dirty="0" err="1"/>
              <a:t>ärn</a:t>
            </a:r>
            <a:r>
              <a:rPr lang="sv-SE" dirty="0"/>
              <a:t> ok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576C2-2925-4393-9053-5BA150B30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FDB93-95E0-4EEF-8571-C87B15AC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4729F-C1EA-4532-AEB0-55DDF9413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19BAAE-AB59-4624-9D19-EB6DCB62F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30153" y="1107238"/>
            <a:ext cx="6516689" cy="46070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1123F-5DE1-4BB0-913D-02DDFE824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981075"/>
            <a:ext cx="7601252" cy="5327650"/>
          </a:xfrm>
        </p:spPr>
        <p:txBody>
          <a:bodyPr/>
          <a:lstStyle/>
          <a:p>
            <a:r>
              <a:rPr lang="sv-SE" sz="1800" dirty="0"/>
              <a:t>Förslag för järn typ: </a:t>
            </a:r>
            <a:r>
              <a:rPr lang="sv-SE" sz="1800" b="1" dirty="0">
                <a:solidFill>
                  <a:srgbClr val="0000FF"/>
                </a:solidFill>
              </a:rPr>
              <a:t>ARMCO</a:t>
            </a:r>
            <a:endParaRPr lang="sv-SE" b="1" dirty="0">
              <a:solidFill>
                <a:srgbClr val="0000FF"/>
              </a:solidFill>
            </a:endParaRPr>
          </a:p>
          <a:p>
            <a:pPr lvl="1"/>
            <a:r>
              <a:rPr lang="sv-SE" sz="1600" dirty="0"/>
              <a:t>https://alliedmet.com/alliedpureiron/ </a:t>
            </a:r>
          </a:p>
          <a:p>
            <a:r>
              <a:rPr lang="sv-SE" sz="1800" dirty="0"/>
              <a:t>diskussion med CERN</a:t>
            </a:r>
            <a:endParaRPr lang="en-US" sz="1800" dirty="0"/>
          </a:p>
          <a:p>
            <a:pPr lvl="1"/>
            <a:r>
              <a:rPr lang="en-US" sz="1600" dirty="0"/>
              <a:t>this product is basically good. </a:t>
            </a:r>
            <a:br>
              <a:rPr lang="en-US" sz="1600" dirty="0"/>
            </a:br>
            <a:r>
              <a:rPr lang="en-US" sz="1600" dirty="0"/>
              <a:t>ARMCO or PURE IRON is the same. </a:t>
            </a:r>
            <a:br>
              <a:rPr lang="en-US" sz="1600" dirty="0"/>
            </a:br>
            <a:r>
              <a:rPr lang="en-US" sz="1600" dirty="0">
                <a:solidFill>
                  <a:srgbClr val="0000FF"/>
                </a:solidFill>
              </a:rPr>
              <a:t>5 mm or 6 mm thickness plates </a:t>
            </a:r>
            <a:r>
              <a:rPr lang="en-US" sz="1600" dirty="0"/>
              <a:t>are standard values for the market.</a:t>
            </a:r>
            <a:br>
              <a:rPr lang="en-US" sz="1600" dirty="0"/>
            </a:br>
            <a:r>
              <a:rPr lang="en-US" sz="1600" dirty="0"/>
              <a:t>Originally CERN was using MAGNETIL, </a:t>
            </a:r>
          </a:p>
          <a:p>
            <a:pPr lvl="1"/>
            <a:r>
              <a:rPr lang="en-US" sz="1600" dirty="0"/>
              <a:t>In the ... production for HL-LHC (5.8 mm, old LHC standard thickness) we have adopted the </a:t>
            </a:r>
            <a:r>
              <a:rPr lang="en-US" sz="1600" b="1" dirty="0">
                <a:solidFill>
                  <a:srgbClr val="0000FF"/>
                </a:solidFill>
              </a:rPr>
              <a:t>ARMCO Grade 4 </a:t>
            </a:r>
            <a:r>
              <a:rPr lang="en-US" sz="1600" dirty="0"/>
              <a:t>(not the ARMCO grade 2) with a lower content of S, N, et (the presence of these components affecting the magnetic </a:t>
            </a:r>
            <a:r>
              <a:rPr lang="en-US" sz="1600" dirty="0" err="1"/>
              <a:t>behaviour</a:t>
            </a:r>
            <a:r>
              <a:rPr lang="en-US" sz="1600" dirty="0"/>
              <a:t>).</a:t>
            </a:r>
          </a:p>
          <a:p>
            <a:pPr lvl="1"/>
            <a:r>
              <a:rPr lang="en-US" sz="1600" dirty="0"/>
              <a:t>... had problems also with scaling (at the surface of the plates) and with the content of S (sometimes higher than 0.003, in this case we rejected the plates/heat). </a:t>
            </a:r>
          </a:p>
          <a:p>
            <a:pPr lvl="1"/>
            <a:r>
              <a:rPr lang="en-US" sz="1600" dirty="0"/>
              <a:t>The supplier had problems in obtaining the correct grain size number too. We could never obtain the target value of Gs&lt;4 (in the MS at the beginning CERN asked </a:t>
            </a:r>
            <a:r>
              <a:rPr lang="en-US" sz="1600" dirty="0" err="1"/>
              <a:t>fro</a:t>
            </a:r>
            <a:r>
              <a:rPr lang="en-US" sz="1600" dirty="0"/>
              <a:t> Gs&lt; 3!). </a:t>
            </a:r>
            <a:r>
              <a:rPr lang="en-US" sz="1600" dirty="0">
                <a:highlight>
                  <a:srgbClr val="FFFF00"/>
                </a:highlight>
              </a:rPr>
              <a:t>The Gs is important for the mechanical characteristics at low temp</a:t>
            </a:r>
            <a:r>
              <a:rPr lang="en-US" sz="1600" dirty="0"/>
              <a:t>. Finally, the annealing process included in the spec in order to </a:t>
            </a:r>
            <a:r>
              <a:rPr lang="en-US" sz="1600" dirty="0" err="1"/>
              <a:t>favourite</a:t>
            </a:r>
            <a:r>
              <a:rPr lang="en-US" sz="1600" dirty="0"/>
              <a:t> the Gs reduction had to be abandoned.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860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D39A-B35D-420C-BFAC-E2A3487B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Järn 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A0D01-328B-494F-AC6E-BF627933A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MCBC/Y design har stor öppning för magneten</a:t>
            </a:r>
          </a:p>
          <a:p>
            <a:pPr lvl="1"/>
            <a:r>
              <a:rPr lang="sv-SE" dirty="0"/>
              <a:t>CCT magnet design är mindre</a:t>
            </a:r>
          </a:p>
          <a:p>
            <a:pPr lvl="1"/>
            <a:r>
              <a:rPr lang="sv-SE" dirty="0"/>
              <a:t>mer plats för järn</a:t>
            </a:r>
          </a:p>
          <a:p>
            <a:pPr lvl="2"/>
            <a:r>
              <a:rPr lang="sv-SE" dirty="0"/>
              <a:t>förbättring av fältkvalitet</a:t>
            </a:r>
          </a:p>
          <a:p>
            <a:pPr lvl="2"/>
            <a:r>
              <a:rPr lang="sv-SE" dirty="0"/>
              <a:t>mindre ström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6358E-4C9A-4C1A-8902-EA6CC42C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1F131-1B0E-4925-BF65-F064CA9E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A04C2-8CA3-40CA-AA90-600223EC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BED233-219F-438B-8111-891E19323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8" t="1815" r="21480" b="5153"/>
          <a:stretch/>
        </p:blipFill>
        <p:spPr>
          <a:xfrm>
            <a:off x="7739315" y="2237206"/>
            <a:ext cx="4158147" cy="40715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A325645-48D3-499B-A95F-B71DACF958F6}"/>
              </a:ext>
            </a:extLst>
          </p:cNvPr>
          <p:cNvGrpSpPr/>
          <p:nvPr/>
        </p:nvGrpSpPr>
        <p:grpSpPr>
          <a:xfrm>
            <a:off x="2766071" y="2377167"/>
            <a:ext cx="3909651" cy="3936927"/>
            <a:chOff x="5655733" y="945352"/>
            <a:chExt cx="3909651" cy="393692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DABBA8-31BD-466B-8533-015422C1832F}"/>
                </a:ext>
              </a:extLst>
            </p:cNvPr>
            <p:cNvSpPr/>
            <p:nvPr/>
          </p:nvSpPr>
          <p:spPr bwMode="auto">
            <a:xfrm>
              <a:off x="5655733" y="945352"/>
              <a:ext cx="3909651" cy="393692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154ED2-05F7-4355-98BB-5B86BC6F9D06}"/>
                </a:ext>
              </a:extLst>
            </p:cNvPr>
            <p:cNvSpPr/>
            <p:nvPr/>
          </p:nvSpPr>
          <p:spPr bwMode="auto">
            <a:xfrm>
              <a:off x="6080293" y="2139935"/>
              <a:ext cx="1526119" cy="153676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3F21C8A-4CE2-46FD-B045-B0C53A7A1053}"/>
                </a:ext>
              </a:extLst>
            </p:cNvPr>
            <p:cNvSpPr/>
            <p:nvPr/>
          </p:nvSpPr>
          <p:spPr bwMode="auto">
            <a:xfrm>
              <a:off x="7646307" y="2112420"/>
              <a:ext cx="1526119" cy="153676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2D26394-0BFA-4999-8081-394555ECA6B7}"/>
                </a:ext>
              </a:extLst>
            </p:cNvPr>
            <p:cNvSpPr/>
            <p:nvPr/>
          </p:nvSpPr>
          <p:spPr bwMode="auto">
            <a:xfrm>
              <a:off x="7398616" y="1202442"/>
              <a:ext cx="447715" cy="45083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1203BBF-A1C6-4C24-B2B6-02AFC450B041}"/>
                </a:ext>
              </a:extLst>
            </p:cNvPr>
            <p:cNvSpPr/>
            <p:nvPr/>
          </p:nvSpPr>
          <p:spPr bwMode="auto">
            <a:xfrm>
              <a:off x="7418334" y="4163356"/>
              <a:ext cx="447715" cy="45083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4D180E1-6E28-4707-823C-A2CA20496956}"/>
              </a:ext>
            </a:extLst>
          </p:cNvPr>
          <p:cNvSpPr txBox="1"/>
          <p:nvPr/>
        </p:nvSpPr>
        <p:spPr>
          <a:xfrm>
            <a:off x="3840244" y="2005199"/>
            <a:ext cx="1753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1" dirty="0"/>
              <a:t>MCBC/Y</a:t>
            </a:r>
            <a:endParaRPr lang="en-US" sz="1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905768-B7EB-421F-99E3-8337A29460C2}"/>
              </a:ext>
            </a:extLst>
          </p:cNvPr>
          <p:cNvSpPr txBox="1"/>
          <p:nvPr/>
        </p:nvSpPr>
        <p:spPr>
          <a:xfrm>
            <a:off x="9940190" y="1888380"/>
            <a:ext cx="1753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1" dirty="0"/>
              <a:t>alternative</a:t>
            </a:r>
            <a:endParaRPr lang="en-US" sz="1800" b="1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1ED4EB-50EE-4AA6-BC91-7BC3BED0E825}"/>
              </a:ext>
            </a:extLst>
          </p:cNvPr>
          <p:cNvCxnSpPr/>
          <p:nvPr/>
        </p:nvCxnSpPr>
        <p:spPr bwMode="auto">
          <a:xfrm>
            <a:off x="7859486" y="2514600"/>
            <a:ext cx="751114" cy="7293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4EC7-9039-4C2A-88E4-892E7968AD1F}"/>
              </a:ext>
            </a:extLst>
          </p:cNvPr>
          <p:cNvSpPr txBox="1"/>
          <p:nvPr/>
        </p:nvSpPr>
        <p:spPr>
          <a:xfrm>
            <a:off x="7391593" y="2237206"/>
            <a:ext cx="751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solidFill>
                  <a:srgbClr val="FF0000"/>
                </a:solidFill>
              </a:rPr>
              <a:t>pin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8E0901-C943-48BD-8707-087EDE18F24B}"/>
              </a:ext>
            </a:extLst>
          </p:cNvPr>
          <p:cNvCxnSpPr/>
          <p:nvPr/>
        </p:nvCxnSpPr>
        <p:spPr bwMode="auto">
          <a:xfrm>
            <a:off x="8235043" y="2211088"/>
            <a:ext cx="751114" cy="7293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5C1C343-7011-4D12-9F2D-E738AA7AEEDC}"/>
              </a:ext>
            </a:extLst>
          </p:cNvPr>
          <p:cNvSpPr txBox="1"/>
          <p:nvPr/>
        </p:nvSpPr>
        <p:spPr>
          <a:xfrm>
            <a:off x="7767150" y="1933694"/>
            <a:ext cx="751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/>
              <a:t>tie</a:t>
            </a:r>
            <a:r>
              <a:rPr lang="sv-SE" sz="1600" dirty="0"/>
              <a:t> </a:t>
            </a:r>
            <a:r>
              <a:rPr lang="sv-SE" sz="1600" dirty="0" err="1"/>
              <a:t>rod</a:t>
            </a:r>
            <a:endParaRPr lang="en-US" sz="16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8056DA-F74B-4FAC-928B-CB59EEF100BA}"/>
              </a:ext>
            </a:extLst>
          </p:cNvPr>
          <p:cNvCxnSpPr/>
          <p:nvPr/>
        </p:nvCxnSpPr>
        <p:spPr bwMode="auto">
          <a:xfrm>
            <a:off x="9001989" y="1998173"/>
            <a:ext cx="751114" cy="7293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44A77FD-8DA6-496C-8913-E72B347588E8}"/>
              </a:ext>
            </a:extLst>
          </p:cNvPr>
          <p:cNvSpPr txBox="1"/>
          <p:nvPr/>
        </p:nvSpPr>
        <p:spPr>
          <a:xfrm>
            <a:off x="8337843" y="1666645"/>
            <a:ext cx="126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/>
              <a:t>cooling</a:t>
            </a:r>
            <a:endParaRPr lang="en-US" sz="16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4D0EFD-8340-4419-8DAD-49B456F48997}"/>
              </a:ext>
            </a:extLst>
          </p:cNvPr>
          <p:cNvCxnSpPr/>
          <p:nvPr/>
        </p:nvCxnSpPr>
        <p:spPr bwMode="auto">
          <a:xfrm>
            <a:off x="7767150" y="3113027"/>
            <a:ext cx="751114" cy="7293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6073FBB-8096-405A-87CA-8FE4F9353AC4}"/>
              </a:ext>
            </a:extLst>
          </p:cNvPr>
          <p:cNvSpPr txBox="1"/>
          <p:nvPr/>
        </p:nvSpPr>
        <p:spPr>
          <a:xfrm>
            <a:off x="7299257" y="2835633"/>
            <a:ext cx="751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>
                <a:solidFill>
                  <a:srgbClr val="FF0000"/>
                </a:solidFill>
              </a:rPr>
              <a:t>keys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80228-9751-4C64-ADF0-23805614ED62}"/>
              </a:ext>
            </a:extLst>
          </p:cNvPr>
          <p:cNvSpPr txBox="1"/>
          <p:nvPr/>
        </p:nvSpPr>
        <p:spPr>
          <a:xfrm>
            <a:off x="6619884" y="3511856"/>
            <a:ext cx="1175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>
                <a:solidFill>
                  <a:srgbClr val="FF0000"/>
                </a:solidFill>
              </a:rPr>
              <a:t>alignment</a:t>
            </a:r>
            <a:r>
              <a:rPr lang="sv-SE" sz="1600" dirty="0">
                <a:solidFill>
                  <a:srgbClr val="FF0000"/>
                </a:solidFill>
              </a:rPr>
              <a:t> </a:t>
            </a:r>
            <a:r>
              <a:rPr lang="sv-SE" sz="1600" dirty="0" err="1">
                <a:solidFill>
                  <a:srgbClr val="FF0000"/>
                </a:solidFill>
              </a:rPr>
              <a:t>slot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5C5DD6-2A21-4434-BE5F-0274DCB537CC}"/>
              </a:ext>
            </a:extLst>
          </p:cNvPr>
          <p:cNvCxnSpPr>
            <a:cxnSpLocks/>
          </p:cNvCxnSpPr>
          <p:nvPr/>
        </p:nvCxnSpPr>
        <p:spPr bwMode="auto">
          <a:xfrm>
            <a:off x="7219565" y="4196562"/>
            <a:ext cx="1015478" cy="111484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80D471-82D9-438B-8184-B8857B0042DC}"/>
              </a:ext>
            </a:extLst>
          </p:cNvPr>
          <p:cNvCxnSpPr>
            <a:cxnSpLocks/>
          </p:cNvCxnSpPr>
          <p:nvPr/>
        </p:nvCxnSpPr>
        <p:spPr bwMode="auto">
          <a:xfrm>
            <a:off x="7195472" y="4191193"/>
            <a:ext cx="658941" cy="11768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86795A-4CDF-45BA-AF37-DB408A42A557}"/>
              </a:ext>
            </a:extLst>
          </p:cNvPr>
          <p:cNvCxnSpPr>
            <a:cxnSpLocks/>
          </p:cNvCxnSpPr>
          <p:nvPr/>
        </p:nvCxnSpPr>
        <p:spPr bwMode="auto">
          <a:xfrm flipV="1">
            <a:off x="7219565" y="3187786"/>
            <a:ext cx="1053773" cy="10034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76040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9509-9E71-486B-98C9-0E4BA9AD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8F71A8-B549-4CAB-A83E-720272D4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5D695-03EE-4812-B34C-598FDBC3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7B46F-5661-462E-A8DE-FE72CEAF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3194D8-9950-4C9A-B658-6C0015B57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95" y="0"/>
            <a:ext cx="967381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D551D0-872C-42E7-BABB-4A51E4D1178D}"/>
              </a:ext>
            </a:extLst>
          </p:cNvPr>
          <p:cNvSpPr txBox="1"/>
          <p:nvPr/>
        </p:nvSpPr>
        <p:spPr>
          <a:xfrm>
            <a:off x="4171950" y="5202793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dirty="0">
                <a:solidFill>
                  <a:srgbClr val="FF0000"/>
                </a:solidFill>
              </a:rPr>
              <a:t>1...5.8±0.15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BF8E98-B0B0-4735-B925-6EABC865A9A0}"/>
              </a:ext>
            </a:extLst>
          </p:cNvPr>
          <p:cNvSpPr/>
          <p:nvPr/>
        </p:nvSpPr>
        <p:spPr bwMode="auto">
          <a:xfrm>
            <a:off x="5848350" y="5698331"/>
            <a:ext cx="1905000" cy="50482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61B93F-23AC-41D4-B756-6023DECC9B68}"/>
              </a:ext>
            </a:extLst>
          </p:cNvPr>
          <p:cNvSpPr/>
          <p:nvPr/>
        </p:nvSpPr>
        <p:spPr bwMode="auto">
          <a:xfrm>
            <a:off x="6266949" y="1574802"/>
            <a:ext cx="1456267" cy="73377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820295-1328-4E55-8D00-B8693301AE3D}"/>
              </a:ext>
            </a:extLst>
          </p:cNvPr>
          <p:cNvCxnSpPr>
            <a:cxnSpLocks/>
            <a:endCxn id="11" idx="2"/>
          </p:cNvCxnSpPr>
          <p:nvPr/>
        </p:nvCxnSpPr>
        <p:spPr bwMode="auto">
          <a:xfrm>
            <a:off x="4346222" y="1794933"/>
            <a:ext cx="1920727" cy="1467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3D90CE4-0A02-47BE-8D96-56984E13F67E}"/>
              </a:ext>
            </a:extLst>
          </p:cNvPr>
          <p:cNvSpPr txBox="1"/>
          <p:nvPr/>
        </p:nvSpPr>
        <p:spPr>
          <a:xfrm>
            <a:off x="3273777" y="1572358"/>
            <a:ext cx="1309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rgbClr val="FF0000"/>
                </a:solidFill>
              </a:rPr>
              <a:t>pin </a:t>
            </a:r>
            <a:r>
              <a:rPr lang="en-GB" sz="1800" dirty="0">
                <a:solidFill>
                  <a:srgbClr val="FF0000"/>
                </a:solidFill>
              </a:rPr>
              <a:t>&amp; rod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725AB-389C-4B60-A73B-D42B830C569A}"/>
              </a:ext>
            </a:extLst>
          </p:cNvPr>
          <p:cNvSpPr txBox="1"/>
          <p:nvPr/>
        </p:nvSpPr>
        <p:spPr>
          <a:xfrm>
            <a:off x="3036711" y="2691335"/>
            <a:ext cx="1309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rgbClr val="FF0000"/>
                </a:solidFill>
              </a:rPr>
              <a:t>4x </a:t>
            </a:r>
            <a:r>
              <a:rPr lang="sv-SE" sz="1800" dirty="0" err="1">
                <a:solidFill>
                  <a:srgbClr val="FF0000"/>
                </a:solidFill>
              </a:rPr>
              <a:t>keys</a:t>
            </a:r>
            <a:endParaRPr lang="sv-SE" sz="1800" dirty="0">
              <a:solidFill>
                <a:srgbClr val="FF0000"/>
              </a:solidFill>
            </a:endParaRPr>
          </a:p>
          <a:p>
            <a:r>
              <a:rPr lang="sv-SE" sz="1800" dirty="0">
                <a:solidFill>
                  <a:srgbClr val="FF0000"/>
                </a:solidFill>
              </a:rPr>
              <a:t>guide </a:t>
            </a:r>
            <a:r>
              <a:rPr lang="sv-SE" sz="1800" dirty="0" err="1">
                <a:solidFill>
                  <a:srgbClr val="FF0000"/>
                </a:solidFill>
              </a:rPr>
              <a:t>thermal</a:t>
            </a:r>
            <a:r>
              <a:rPr lang="sv-SE" sz="1800" dirty="0">
                <a:solidFill>
                  <a:srgbClr val="FF0000"/>
                </a:solidFill>
              </a:rPr>
              <a:t> </a:t>
            </a:r>
            <a:r>
              <a:rPr lang="sv-SE" sz="1800" dirty="0" err="1">
                <a:solidFill>
                  <a:srgbClr val="FF0000"/>
                </a:solidFill>
              </a:rPr>
              <a:t>contraction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3FD542-6D1D-49FE-B7F2-878FFC992750}"/>
              </a:ext>
            </a:extLst>
          </p:cNvPr>
          <p:cNvCxnSpPr>
            <a:cxnSpLocks/>
            <a:endCxn id="17" idx="1"/>
          </p:cNvCxnSpPr>
          <p:nvPr/>
        </p:nvCxnSpPr>
        <p:spPr bwMode="auto">
          <a:xfrm>
            <a:off x="4028279" y="2904594"/>
            <a:ext cx="2019068" cy="3869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A404395-501F-435F-A1F2-A34A3390EA61}"/>
              </a:ext>
            </a:extLst>
          </p:cNvPr>
          <p:cNvSpPr/>
          <p:nvPr/>
        </p:nvSpPr>
        <p:spPr bwMode="auto">
          <a:xfrm>
            <a:off x="5956385" y="3194709"/>
            <a:ext cx="621127" cy="6609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013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4CDC2-84E0-41B5-B624-338E252E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F5E91B-6064-4F89-A1A4-EE8B3F72F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9B463-D00A-4E97-B2D4-8B5CCB23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B9FCE-7B2D-44A6-9CB2-D3D57649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763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841EC0-933C-4B8C-B1B7-D53983B0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Nuvarende</a:t>
            </a:r>
            <a:r>
              <a:rPr lang="en-GB" dirty="0"/>
              <a:t> MCBC/MCBY Orbit Corrector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5173D9-E57D-43D9-A33F-82A1833D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..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83D466-AD55-4782-9C6D-CF50DFC11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8CCAD-3945-4685-BBF6-A37EFE82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3530F-2802-4DB6-8AA8-29820DF9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</a:t>
            </a:fld>
            <a:endParaRPr lang="sv-SE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450543-7D06-4C64-86D8-0204B91BD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812605"/>
              </p:ext>
            </p:extLst>
          </p:nvPr>
        </p:nvGraphicFramePr>
        <p:xfrm>
          <a:off x="2436848" y="976120"/>
          <a:ext cx="6763596" cy="5348089"/>
        </p:xfrm>
        <a:graphic>
          <a:graphicData uri="http://schemas.openxmlformats.org/drawingml/2006/table">
            <a:tbl>
              <a:tblPr firstRow="1" firstCol="1" bandRow="1"/>
              <a:tblGrid>
                <a:gridCol w="3286619">
                  <a:extLst>
                    <a:ext uri="{9D8B030D-6E8A-4147-A177-3AD203B41FA5}">
                      <a16:colId xmlns:a16="http://schemas.microsoft.com/office/drawing/2014/main" val="3686131306"/>
                    </a:ext>
                  </a:extLst>
                </a:gridCol>
                <a:gridCol w="1772355">
                  <a:extLst>
                    <a:ext uri="{9D8B030D-6E8A-4147-A177-3AD203B41FA5}">
                      <a16:colId xmlns:a16="http://schemas.microsoft.com/office/drawing/2014/main" val="233879600"/>
                    </a:ext>
                  </a:extLst>
                </a:gridCol>
                <a:gridCol w="1704622">
                  <a:extLst>
                    <a:ext uri="{9D8B030D-6E8A-4147-A177-3AD203B41FA5}">
                      <a16:colId xmlns:a16="http://schemas.microsoft.com/office/drawing/2014/main" val="2905020716"/>
                    </a:ext>
                  </a:extLst>
                </a:gridCol>
              </a:tblGrid>
              <a:tr h="339047">
                <a:tc>
                  <a:txBody>
                    <a:bodyPr/>
                    <a:lstStyle/>
                    <a:p>
                      <a:pPr marL="228600" indent="-228600"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MCBC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MCBY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133473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Coil inner diameter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56.4 mm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70.4 mm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202371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Magnetic length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0.904 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0.899 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290967"/>
                  </a:ext>
                </a:extLst>
              </a:tr>
              <a:tr h="50820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Operating temperature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1.9 K and 4.5 K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1.9 K and 4.5 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522550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Nominal field (at 1.9/4.5 K)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3.11/2.33 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3.00/2.5 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309657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Nominal current (at 1.9/4.5 K)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100/74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88/72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552335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Peak field in coil (at 1.9/4.5 K)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3.65/2.68 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3.60/2.96 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494867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Short sample current (at 1.9/4.2 K)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172/127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162/120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874836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Stored energy (at 1.9 K)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14.2 kJ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13.6 kJ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218079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Self-inductance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2.84 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5.27 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91025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DC resistance (RT)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375 Ω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501 Ω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889562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Overall length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1100 mm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1100 mm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228473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Outer diameter of assembly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452 mm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475 mm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520703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Magnet module mass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203 kg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193 kg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932546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Total mass including the support structure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1234 kg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1247 kg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87629"/>
                  </a:ext>
                </a:extLst>
              </a:tr>
              <a:tr h="41426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Superconductor type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Nb-Ti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in Cu matrix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Nb-Ti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in Cu matrix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056221"/>
                  </a:ext>
                </a:extLst>
              </a:tr>
              <a:tr h="64549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SC wire dimension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0.38 mm x 0.73 mm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(+0.0/-0.01)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0.38 mm x 0.73 mm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(+0.0/-0.01)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416289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Ribbon construction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14 wire (glued)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 wire (glued)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082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634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2FA7-5CD1-42DD-8DFD-602B874F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Magnetdesign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C36B5-B134-4B9B-9359-5C8BBAC0F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Diskussion om högre ström</a:t>
            </a:r>
          </a:p>
          <a:p>
            <a:pPr lvl="1"/>
            <a:r>
              <a:rPr lang="sv-SE" dirty="0"/>
              <a:t>begränsas av teknisk installation i LHC tunneln</a:t>
            </a:r>
          </a:p>
          <a:p>
            <a:pPr lvl="1"/>
            <a:r>
              <a:rPr lang="sv-SE" dirty="0"/>
              <a:t>200 av denna typ av magnet</a:t>
            </a:r>
          </a:p>
          <a:p>
            <a:endParaRPr lang="sv-SE" b="1" dirty="0">
              <a:solidFill>
                <a:srgbClr val="0000FF"/>
              </a:solidFill>
            </a:endParaRPr>
          </a:p>
          <a:p>
            <a:r>
              <a:rPr lang="sv-SE" b="1" dirty="0">
                <a:solidFill>
                  <a:srgbClr val="0000FF"/>
                </a:solidFill>
              </a:rPr>
              <a:t>Power </a:t>
            </a:r>
            <a:r>
              <a:rPr lang="sv-SE" b="1" dirty="0" err="1">
                <a:solidFill>
                  <a:srgbClr val="0000FF"/>
                </a:solidFill>
              </a:rPr>
              <a:t>converter</a:t>
            </a:r>
            <a:endParaRPr lang="sv-SE" b="1" dirty="0">
              <a:solidFill>
                <a:srgbClr val="0000FF"/>
              </a:solidFill>
            </a:endParaRPr>
          </a:p>
          <a:p>
            <a:pPr lvl="1"/>
            <a:r>
              <a:rPr lang="sv-SE" dirty="0"/>
              <a:t>nuvarande ström </a:t>
            </a:r>
            <a:r>
              <a:rPr lang="sv-SE" dirty="0" err="1"/>
              <a:t>circuit</a:t>
            </a:r>
            <a:r>
              <a:rPr lang="sv-SE" dirty="0"/>
              <a:t> ±120 A, ± 10 V</a:t>
            </a:r>
          </a:p>
          <a:p>
            <a:pPr lvl="2"/>
            <a:r>
              <a:rPr lang="sv-SE" dirty="0"/>
              <a:t>interlock för </a:t>
            </a:r>
            <a:r>
              <a:rPr lang="sv-SE" dirty="0" err="1"/>
              <a:t>quench</a:t>
            </a:r>
            <a:r>
              <a:rPr lang="sv-SE" dirty="0"/>
              <a:t> skydd: </a:t>
            </a:r>
          </a:p>
          <a:p>
            <a:pPr lvl="3"/>
            <a:r>
              <a:rPr lang="sv-SE" dirty="0"/>
              <a:t>extern signal eller ström fel</a:t>
            </a:r>
          </a:p>
          <a:p>
            <a:pPr lvl="2"/>
            <a:r>
              <a:rPr lang="sv-SE" dirty="0"/>
              <a:t>ingen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extraction</a:t>
            </a:r>
            <a:endParaRPr lang="sv-SE" dirty="0"/>
          </a:p>
          <a:p>
            <a:pPr lvl="1"/>
            <a:r>
              <a:rPr lang="sv-SE" dirty="0"/>
              <a:t>dokumentation</a:t>
            </a:r>
          </a:p>
          <a:p>
            <a:pPr lvl="2"/>
            <a:r>
              <a:rPr lang="sv-SE" dirty="0"/>
              <a:t>http://sy-dep-epc-lpc.web.cern.ch/converters/lhc120a-10v/general.stm</a:t>
            </a:r>
          </a:p>
          <a:p>
            <a:pPr lvl="2"/>
            <a:r>
              <a:rPr lang="sv-SE" dirty="0"/>
              <a:t>https://indico.cern.ch/event/904900/</a:t>
            </a:r>
          </a:p>
          <a:p>
            <a:r>
              <a:rPr lang="sv-SE" b="1" dirty="0">
                <a:solidFill>
                  <a:srgbClr val="0000FF"/>
                </a:solidFill>
              </a:rPr>
              <a:t>Behöver passiv </a:t>
            </a:r>
            <a:r>
              <a:rPr lang="sv-SE" b="1" dirty="0" err="1">
                <a:solidFill>
                  <a:srgbClr val="0000FF"/>
                </a:solidFill>
              </a:rPr>
              <a:t>quench</a:t>
            </a:r>
            <a:r>
              <a:rPr lang="sv-SE" b="1" dirty="0">
                <a:solidFill>
                  <a:srgbClr val="0000FF"/>
                </a:solidFill>
              </a:rPr>
              <a:t> skydd</a:t>
            </a:r>
          </a:p>
          <a:p>
            <a:pPr lvl="1"/>
            <a:r>
              <a:rPr lang="sv-SE" dirty="0"/>
              <a:t>diod och motstånd</a:t>
            </a:r>
          </a:p>
          <a:p>
            <a:pPr lvl="1"/>
            <a:r>
              <a:rPr lang="sv-SE" dirty="0"/>
              <a:t>kall system, dvs inbyggd i magnetens kryostat</a:t>
            </a:r>
          </a:p>
          <a:p>
            <a:pPr lvl="1"/>
            <a:r>
              <a:rPr lang="sv-SE" dirty="0">
                <a:highlight>
                  <a:srgbClr val="FFFF00"/>
                </a:highlight>
              </a:rPr>
              <a:t>att diskutera med CERN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DE8BD-D0D0-49C5-BA02-D5EBFF97C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DDD8D-D154-45CB-97A0-AA00925A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492FC-1E84-4E88-ABF4-61677C77F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7EBD16-0623-4D3E-B972-6481617F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6" y="978739"/>
            <a:ext cx="4955057" cy="227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E186BF-46DD-4C10-AB68-158F2FD8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634" y="3395497"/>
            <a:ext cx="5433436" cy="3056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C2717B-4735-43DE-9585-186678450557}"/>
              </a:ext>
            </a:extLst>
          </p:cNvPr>
          <p:cNvSpPr txBox="1"/>
          <p:nvPr/>
        </p:nvSpPr>
        <p:spPr>
          <a:xfrm>
            <a:off x="8644165" y="6427218"/>
            <a:ext cx="2982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FGC</a:t>
            </a:r>
            <a:r>
              <a:rPr lang="en-GB" sz="1200" dirty="0"/>
              <a:t>=function generator/controller</a:t>
            </a:r>
            <a:endParaRPr lang="en-US" sz="12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7574C23-B925-4F8D-A282-56100800FB4F}"/>
              </a:ext>
            </a:extLst>
          </p:cNvPr>
          <p:cNvCxnSpPr>
            <a:cxnSpLocks/>
          </p:cNvCxnSpPr>
          <p:nvPr/>
        </p:nvCxnSpPr>
        <p:spPr bwMode="auto">
          <a:xfrm>
            <a:off x="5116286" y="3744686"/>
            <a:ext cx="12300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4F7059-A36A-49C3-A962-D96966F77EB4}"/>
              </a:ext>
            </a:extLst>
          </p:cNvPr>
          <p:cNvCxnSpPr>
            <a:cxnSpLocks/>
          </p:cNvCxnSpPr>
          <p:nvPr/>
        </p:nvCxnSpPr>
        <p:spPr bwMode="auto">
          <a:xfrm flipV="1">
            <a:off x="5116286" y="2231572"/>
            <a:ext cx="1491343" cy="15131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871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EB50-1A8A-4442-99A4-51D341712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Mekanisk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4FDA3-CD0B-4A7E-A577-C9E97C8EC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plats för elektriska skarv (joint-</a:t>
            </a:r>
            <a:r>
              <a:rPr lang="sv-SE" dirty="0" err="1"/>
              <a:t>boxes</a:t>
            </a:r>
            <a:r>
              <a:rPr lang="sv-SE" dirty="0"/>
              <a:t>)</a:t>
            </a:r>
          </a:p>
          <a:p>
            <a:pPr lvl="1"/>
            <a:r>
              <a:rPr lang="sv-SE" dirty="0"/>
              <a:t>50cm modell: joint-box vid varje end</a:t>
            </a:r>
          </a:p>
          <a:p>
            <a:pPr lvl="1"/>
            <a:r>
              <a:rPr lang="sv-SE" dirty="0"/>
              <a:t>alternativ ide: fram/baksida av järn ok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FA3BA-D403-4986-94F4-B7D973080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5253D-52BF-480A-95D6-D349710C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BA2F-AFEE-4CF2-A94D-F5A0B520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4</a:t>
            </a:fld>
            <a:endParaRPr lang="sv-SE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BD8333-DD16-42FE-9FC9-745DF552313F}"/>
              </a:ext>
            </a:extLst>
          </p:cNvPr>
          <p:cNvGrpSpPr/>
          <p:nvPr/>
        </p:nvGrpSpPr>
        <p:grpSpPr>
          <a:xfrm>
            <a:off x="7571851" y="2393189"/>
            <a:ext cx="3420000" cy="3420000"/>
            <a:chOff x="6588000" y="2268000"/>
            <a:chExt cx="3420000" cy="342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C07884-3B55-4650-816A-40A6B37A7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803" t="786" r="22021" b="5192"/>
            <a:stretch/>
          </p:blipFill>
          <p:spPr>
            <a:xfrm>
              <a:off x="6588000" y="2268000"/>
              <a:ext cx="3420000" cy="3420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44BB1E-9BAA-44C0-A879-A4AD2C01BF7D}"/>
                </a:ext>
              </a:extLst>
            </p:cNvPr>
            <p:cNvSpPr/>
            <p:nvPr/>
          </p:nvSpPr>
          <p:spPr bwMode="auto">
            <a:xfrm>
              <a:off x="8701844" y="3261746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9CDD80-199E-4193-B136-4CC4740797C4}"/>
                </a:ext>
              </a:extLst>
            </p:cNvPr>
            <p:cNvSpPr/>
            <p:nvPr/>
          </p:nvSpPr>
          <p:spPr bwMode="auto">
            <a:xfrm>
              <a:off x="8701844" y="4520093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9F6BEF-B50E-44EE-8028-48E635254E01}"/>
                </a:ext>
              </a:extLst>
            </p:cNvPr>
            <p:cNvSpPr/>
            <p:nvPr/>
          </p:nvSpPr>
          <p:spPr bwMode="auto">
            <a:xfrm>
              <a:off x="7471758" y="3246892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05F704-18CD-4414-A45B-78B734AF0C6F}"/>
                </a:ext>
              </a:extLst>
            </p:cNvPr>
            <p:cNvSpPr/>
            <p:nvPr/>
          </p:nvSpPr>
          <p:spPr bwMode="auto">
            <a:xfrm>
              <a:off x="7471757" y="4505239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84ECC0-F6A4-4550-912D-906EEB2419B7}"/>
                </a:ext>
              </a:extLst>
            </p:cNvPr>
            <p:cNvSpPr/>
            <p:nvPr/>
          </p:nvSpPr>
          <p:spPr bwMode="auto">
            <a:xfrm rot="5400000">
              <a:off x="9333216" y="3938430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50857C-25D7-4D87-A4FC-99B79F3BE1EF}"/>
                </a:ext>
              </a:extLst>
            </p:cNvPr>
            <p:cNvSpPr/>
            <p:nvPr/>
          </p:nvSpPr>
          <p:spPr bwMode="auto">
            <a:xfrm rot="5400000">
              <a:off x="8084050" y="3491821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913D28-72C9-474A-B00C-88FDB44744FE}"/>
                </a:ext>
              </a:extLst>
            </p:cNvPr>
            <p:cNvSpPr/>
            <p:nvPr/>
          </p:nvSpPr>
          <p:spPr bwMode="auto">
            <a:xfrm rot="5400000">
              <a:off x="6764064" y="3899606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9AB950-2A8E-4FDB-B928-6A052CDF0DD4}"/>
                </a:ext>
              </a:extLst>
            </p:cNvPr>
            <p:cNvSpPr/>
            <p:nvPr/>
          </p:nvSpPr>
          <p:spPr bwMode="auto">
            <a:xfrm rot="5400000">
              <a:off x="8084049" y="4145287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741154C-279A-4C31-9D07-AFFD29279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06" y="2634450"/>
            <a:ext cx="5434543" cy="30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9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831F-239F-43EB-A919-493D284F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Elektrisk diagram (anpassas för </a:t>
            </a:r>
            <a:r>
              <a:rPr lang="sv-SE" dirty="0" err="1"/>
              <a:t>repkabel</a:t>
            </a:r>
            <a:r>
              <a:rPr lang="sv-SE" dirty="0"/>
              <a:t>)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39249-9BE5-4C6B-A51D-225D235EA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100C4-85F9-4E0E-BAD7-EF7E2B72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3CEF5-34D0-462B-A90E-DF57BCDC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842AB-8C39-4D19-9474-84D396382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8462"/>
            <a:ext cx="5757577" cy="4138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1948D-C068-4258-86BF-64E78221C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05" y="3480408"/>
            <a:ext cx="5746044" cy="2972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0A558-AAB9-4596-BAE4-259C6C33C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73" y="888560"/>
            <a:ext cx="5256009" cy="29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69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291C-73E0-4D4E-86E4-D590AE05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Supraledare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3F4EB-6989-4703-BFA1-A2884B8CC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err="1">
                <a:solidFill>
                  <a:srgbClr val="0000FF"/>
                </a:solidFill>
              </a:rPr>
              <a:t>Bruker</a:t>
            </a:r>
            <a:r>
              <a:rPr lang="sv-SE" b="1" dirty="0">
                <a:solidFill>
                  <a:srgbClr val="0000FF"/>
                </a:solidFill>
              </a:rPr>
              <a:t> Energy &amp; </a:t>
            </a:r>
            <a:r>
              <a:rPr lang="sv-SE" b="1" dirty="0" err="1">
                <a:solidFill>
                  <a:srgbClr val="0000FF"/>
                </a:solidFill>
              </a:rPr>
              <a:t>Supercon</a:t>
            </a:r>
            <a:r>
              <a:rPr lang="sv-SE" b="1" dirty="0">
                <a:solidFill>
                  <a:srgbClr val="0000FF"/>
                </a:solidFill>
              </a:rPr>
              <a:t> Technologies (BEST)</a:t>
            </a:r>
          </a:p>
          <a:p>
            <a:pPr lvl="1"/>
            <a:r>
              <a:rPr lang="sv-SE" dirty="0"/>
              <a:t>https://www.bruker.com/content/bruker/int/en/products-and-solutions/superconductors.html</a:t>
            </a:r>
          </a:p>
          <a:p>
            <a:pPr lvl="1"/>
            <a:endParaRPr lang="sv-SE" dirty="0"/>
          </a:p>
          <a:p>
            <a:pPr lvl="1"/>
            <a:r>
              <a:rPr lang="sv-SE" dirty="0"/>
              <a:t>supraledande tråd</a:t>
            </a:r>
          </a:p>
          <a:p>
            <a:pPr lvl="2"/>
            <a:r>
              <a:rPr lang="sv-SE" dirty="0"/>
              <a:t>0.360 mm ± 0.006 mm</a:t>
            </a:r>
          </a:p>
          <a:p>
            <a:pPr lvl="3"/>
            <a:r>
              <a:rPr lang="sv-SE" dirty="0"/>
              <a:t>bare 0.330 mm</a:t>
            </a:r>
          </a:p>
          <a:p>
            <a:pPr lvl="3"/>
            <a:r>
              <a:rPr lang="sv-SE" dirty="0" err="1"/>
              <a:t>varnish</a:t>
            </a:r>
            <a:r>
              <a:rPr lang="sv-SE" dirty="0"/>
              <a:t> (</a:t>
            </a:r>
            <a:r>
              <a:rPr lang="sv-SE" dirty="0" err="1"/>
              <a:t>formvar</a:t>
            </a:r>
            <a:r>
              <a:rPr lang="sv-SE" dirty="0"/>
              <a:t>) </a:t>
            </a:r>
            <a:r>
              <a:rPr lang="sv-SE" dirty="0" err="1"/>
              <a:t>insulation</a:t>
            </a:r>
            <a:r>
              <a:rPr lang="sv-SE" dirty="0"/>
              <a:t> </a:t>
            </a:r>
          </a:p>
          <a:p>
            <a:pPr lvl="2"/>
            <a:r>
              <a:rPr lang="sv-SE" dirty="0" err="1"/>
              <a:t>I</a:t>
            </a:r>
            <a:r>
              <a:rPr lang="sv-SE" baseline="-25000" dirty="0" err="1"/>
              <a:t>critical</a:t>
            </a:r>
            <a:r>
              <a:rPr lang="sv-SE" dirty="0"/>
              <a:t> (4.2K, 3T) ≥ 137 A</a:t>
            </a:r>
          </a:p>
          <a:p>
            <a:pPr lvl="3"/>
            <a:r>
              <a:rPr lang="sv-SE" dirty="0"/>
              <a:t>at 60% </a:t>
            </a:r>
            <a:r>
              <a:rPr lang="sv-SE" dirty="0" err="1"/>
              <a:t>load</a:t>
            </a:r>
            <a:r>
              <a:rPr lang="sv-SE" dirty="0"/>
              <a:t> </a:t>
            </a:r>
            <a:r>
              <a:rPr lang="sv-SE" dirty="0" err="1"/>
              <a:t>line</a:t>
            </a:r>
            <a:r>
              <a:rPr lang="sv-SE" dirty="0"/>
              <a:t> = 82 A</a:t>
            </a:r>
          </a:p>
          <a:p>
            <a:pPr lvl="2"/>
            <a:r>
              <a:rPr lang="sv-SE" dirty="0" err="1"/>
              <a:t>Copper</a:t>
            </a:r>
            <a:r>
              <a:rPr lang="sv-SE" dirty="0"/>
              <a:t> to </a:t>
            </a:r>
            <a:r>
              <a:rPr lang="sv-SE" dirty="0" err="1"/>
              <a:t>Superconductor</a:t>
            </a:r>
            <a:r>
              <a:rPr lang="sv-SE" dirty="0"/>
              <a:t> </a:t>
            </a:r>
            <a:r>
              <a:rPr lang="sv-SE" dirty="0" err="1"/>
              <a:t>ratio</a:t>
            </a:r>
            <a:r>
              <a:rPr lang="sv-SE" dirty="0"/>
              <a:t> 1.35 : 1</a:t>
            </a:r>
          </a:p>
          <a:p>
            <a:pPr lvl="2"/>
            <a:r>
              <a:rPr lang="sv-SE" dirty="0"/>
              <a:t>RRR 70 or 100</a:t>
            </a:r>
          </a:p>
          <a:p>
            <a:pPr lvl="1"/>
            <a:r>
              <a:rPr lang="sv-SE" dirty="0"/>
              <a:t>kabel: 6-around-1</a:t>
            </a:r>
          </a:p>
          <a:p>
            <a:pPr lvl="2"/>
            <a:r>
              <a:rPr lang="sv-SE" dirty="0"/>
              <a:t>förväntar 1.08 mm diameter</a:t>
            </a:r>
          </a:p>
          <a:p>
            <a:pPr lvl="2"/>
            <a:r>
              <a:rPr lang="sv-SE" dirty="0"/>
              <a:t>60% </a:t>
            </a:r>
            <a:r>
              <a:rPr lang="sv-SE" dirty="0" err="1"/>
              <a:t>load</a:t>
            </a:r>
            <a:r>
              <a:rPr lang="sv-SE" dirty="0"/>
              <a:t> </a:t>
            </a:r>
            <a:r>
              <a:rPr lang="sv-SE" dirty="0" err="1"/>
              <a:t>line</a:t>
            </a:r>
            <a:r>
              <a:rPr lang="sv-SE" dirty="0"/>
              <a:t> </a:t>
            </a:r>
            <a:r>
              <a:rPr lang="sv-SE" dirty="0" err="1"/>
              <a:t>current</a:t>
            </a:r>
            <a:r>
              <a:rPr lang="sv-SE" dirty="0"/>
              <a:t> = 574 A</a:t>
            </a:r>
          </a:p>
          <a:p>
            <a:pPr lvl="2"/>
            <a:r>
              <a:rPr lang="sv-SE" dirty="0"/>
              <a:t>6 ledare vridas kring central ledare som blir därmed 10% kortare än de andra 6</a:t>
            </a:r>
          </a:p>
          <a:p>
            <a:pPr lvl="2"/>
            <a:r>
              <a:rPr lang="sv-SE" dirty="0">
                <a:highlight>
                  <a:srgbClr val="FFFF00"/>
                </a:highlight>
              </a:rPr>
              <a:t>fråga: maximum </a:t>
            </a:r>
            <a:r>
              <a:rPr lang="sv-SE" dirty="0" err="1">
                <a:highlight>
                  <a:srgbClr val="FFFF00"/>
                </a:highlight>
              </a:rPr>
              <a:t>böjningsradi</a:t>
            </a:r>
            <a:r>
              <a:rPr lang="sv-SE" dirty="0">
                <a:highlight>
                  <a:srgbClr val="FFFF00"/>
                </a:highlight>
              </a:rPr>
              <a:t>?</a:t>
            </a:r>
          </a:p>
          <a:p>
            <a:endParaRPr lang="sv-SE" dirty="0"/>
          </a:p>
          <a:p>
            <a:pPr lvl="1"/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8C0D8-852D-4839-9954-8857BF0D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450DC-BA6C-4AF0-A619-A74E1B4AF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E48B5-8D59-408D-B24D-081B76E9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6</a:t>
            </a:fld>
            <a:endParaRPr lang="sv-S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0D4BCB-EF20-4F12-87CB-521C67F746EA}"/>
              </a:ext>
            </a:extLst>
          </p:cNvPr>
          <p:cNvGrpSpPr/>
          <p:nvPr/>
        </p:nvGrpSpPr>
        <p:grpSpPr>
          <a:xfrm>
            <a:off x="3672115" y="1607857"/>
            <a:ext cx="2232797" cy="2153409"/>
            <a:chOff x="4037052" y="1532466"/>
            <a:chExt cx="3932903" cy="379306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DD514AB-7301-4857-BABB-732710A7D9B1}"/>
                </a:ext>
              </a:extLst>
            </p:cNvPr>
            <p:cNvSpPr/>
            <p:nvPr/>
          </p:nvSpPr>
          <p:spPr bwMode="auto">
            <a:xfrm>
              <a:off x="4037052" y="1532466"/>
              <a:ext cx="3932903" cy="3793067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D8DA3B-FA0F-4A11-8334-ADEDAB131216}"/>
                </a:ext>
              </a:extLst>
            </p:cNvPr>
            <p:cNvGrpSpPr/>
            <p:nvPr/>
          </p:nvGrpSpPr>
          <p:grpSpPr>
            <a:xfrm>
              <a:off x="4065969" y="1644915"/>
              <a:ext cx="3888982" cy="3525042"/>
              <a:chOff x="4065969" y="1644915"/>
              <a:chExt cx="3888982" cy="352504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07CB446-0421-40E4-88B6-DDF62B7BF576}"/>
                  </a:ext>
                </a:extLst>
              </p:cNvPr>
              <p:cNvSpPr/>
              <p:nvPr/>
            </p:nvSpPr>
            <p:spPr bwMode="auto">
              <a:xfrm>
                <a:off x="4611392" y="1761599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9B5997-B481-46A2-B557-C8FB1864F18D}"/>
                  </a:ext>
                </a:extLst>
              </p:cNvPr>
              <p:cNvSpPr/>
              <p:nvPr/>
            </p:nvSpPr>
            <p:spPr bwMode="auto">
              <a:xfrm>
                <a:off x="5367298" y="2808025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B69FC78-756C-4688-BBC6-7EDB331F4C37}"/>
                  </a:ext>
                </a:extLst>
              </p:cNvPr>
              <p:cNvSpPr/>
              <p:nvPr/>
            </p:nvSpPr>
            <p:spPr bwMode="auto">
              <a:xfrm>
                <a:off x="6096000" y="3849511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EA4778C-CD98-4326-95E8-840B6933DDE9}"/>
                  </a:ext>
                </a:extLst>
              </p:cNvPr>
              <p:cNvSpPr/>
              <p:nvPr/>
            </p:nvSpPr>
            <p:spPr bwMode="auto">
              <a:xfrm>
                <a:off x="6667393" y="2712773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C04C2E8-C18B-4B7F-BFD8-50F46D999A4D}"/>
                  </a:ext>
                </a:extLst>
              </p:cNvPr>
              <p:cNvSpPr/>
              <p:nvPr/>
            </p:nvSpPr>
            <p:spPr bwMode="auto">
              <a:xfrm>
                <a:off x="5898950" y="1644915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D9B9E68-B5EC-434E-B249-6FE35EFC7EDF}"/>
                  </a:ext>
                </a:extLst>
              </p:cNvPr>
              <p:cNvSpPr/>
              <p:nvPr/>
            </p:nvSpPr>
            <p:spPr bwMode="auto">
              <a:xfrm>
                <a:off x="4795905" y="3928179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03A1645-2485-4F7B-ACBE-7F3B1892FFA2}"/>
                  </a:ext>
                </a:extLst>
              </p:cNvPr>
              <p:cNvSpPr/>
              <p:nvPr/>
            </p:nvSpPr>
            <p:spPr bwMode="auto">
              <a:xfrm>
                <a:off x="4065969" y="2892955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054E6-4B0F-4C9F-8C57-5A6A1D96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22" y="453707"/>
            <a:ext cx="6242735" cy="493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9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F3F36-D85B-4877-8DBA-40AF2564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Supraledare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1033B-F238-4ADE-A38A-78B3A3DB5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längd i magnetspindel</a:t>
            </a:r>
          </a:p>
          <a:p>
            <a:pPr lvl="1"/>
            <a:r>
              <a:rPr lang="sv-SE" dirty="0"/>
              <a:t>100 m för 1 </a:t>
            </a:r>
            <a:r>
              <a:rPr lang="sv-SE" dirty="0" err="1"/>
              <a:t>winding</a:t>
            </a:r>
            <a:endParaRPr lang="sv-SE" dirty="0"/>
          </a:p>
          <a:p>
            <a:pPr lvl="1"/>
            <a:r>
              <a:rPr lang="sv-SE" dirty="0"/>
              <a:t>10 </a:t>
            </a:r>
            <a:r>
              <a:rPr lang="sv-SE" dirty="0" err="1"/>
              <a:t>windings</a:t>
            </a:r>
            <a:r>
              <a:rPr lang="sv-SE" dirty="0"/>
              <a:t> per spår</a:t>
            </a:r>
          </a:p>
          <a:p>
            <a:pPr lvl="1"/>
            <a:r>
              <a:rPr lang="sv-SE" dirty="0"/>
              <a:t>7 tråd per kabel</a:t>
            </a:r>
          </a:p>
          <a:p>
            <a:r>
              <a:rPr lang="sv-SE" dirty="0"/>
              <a:t>per magnetspindel</a:t>
            </a:r>
          </a:p>
          <a:p>
            <a:pPr lvl="1"/>
            <a:r>
              <a:rPr lang="sv-SE" dirty="0"/>
              <a:t>100 x 10 x 7 m </a:t>
            </a:r>
            <a:r>
              <a:rPr lang="sv-SE" b="1" dirty="0">
                <a:solidFill>
                  <a:srgbClr val="0000FF"/>
                </a:solidFill>
              </a:rPr>
              <a:t>= 7 km tråd</a:t>
            </a:r>
            <a:endParaRPr lang="sv-SE" dirty="0"/>
          </a:p>
          <a:p>
            <a:pPr lvl="1"/>
            <a:r>
              <a:rPr lang="sv-SE" dirty="0"/>
              <a:t>100 x 10 </a:t>
            </a:r>
            <a:r>
              <a:rPr lang="sv-SE" b="1" dirty="0">
                <a:solidFill>
                  <a:srgbClr val="0000FF"/>
                </a:solidFill>
              </a:rPr>
              <a:t>= 1 km rep-kabel</a:t>
            </a:r>
          </a:p>
          <a:p>
            <a:r>
              <a:rPr lang="sv-SE" dirty="0"/>
              <a:t>per magnet (= 2 spindel)</a:t>
            </a:r>
          </a:p>
          <a:p>
            <a:pPr lvl="1"/>
            <a:r>
              <a:rPr lang="sv-SE" dirty="0"/>
              <a:t>2 km rep-kabel</a:t>
            </a:r>
          </a:p>
          <a:p>
            <a:r>
              <a:rPr lang="sv-SE" dirty="0"/>
              <a:t>CCT prototyp</a:t>
            </a:r>
          </a:p>
          <a:p>
            <a:pPr lvl="1"/>
            <a:r>
              <a:rPr lang="sv-SE" dirty="0"/>
              <a:t>test spindel </a:t>
            </a:r>
            <a:r>
              <a:rPr lang="en-GB" dirty="0"/>
              <a:t>+ </a:t>
            </a:r>
            <a:r>
              <a:rPr lang="en-GB" dirty="0" err="1"/>
              <a:t>slask</a:t>
            </a:r>
            <a:endParaRPr lang="sv-SE" dirty="0"/>
          </a:p>
          <a:p>
            <a:pPr lvl="1"/>
            <a:r>
              <a:rPr lang="sv-SE" dirty="0"/>
              <a:t>2 magnet = 4 km</a:t>
            </a:r>
          </a:p>
          <a:p>
            <a:pPr lvl="1"/>
            <a:r>
              <a:rPr lang="sv-SE" dirty="0"/>
              <a:t>1 reservmagnet = 2 km</a:t>
            </a:r>
          </a:p>
          <a:p>
            <a:pPr lvl="1"/>
            <a:r>
              <a:rPr lang="sv-SE" b="1" dirty="0">
                <a:solidFill>
                  <a:srgbClr val="0000FF"/>
                </a:solidFill>
              </a:rPr>
              <a:t>TOTAL = 10 km rep-kabel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536A7-561F-4041-8969-AB0603EF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E27FB-714D-4C06-A676-7D439FAE0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61770-9AFB-41F7-B49D-81043B88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3352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AD2C9B7-FD95-400C-AD42-B07F7883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Magnetspindel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46BC99-74C6-4743-A49A-AE59D56C1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>
                <a:solidFill>
                  <a:srgbClr val="0000FF"/>
                </a:solidFill>
              </a:rPr>
              <a:t>A6082-T6</a:t>
            </a:r>
          </a:p>
          <a:p>
            <a:pPr lvl="1"/>
            <a:r>
              <a:rPr lang="sv-SE" dirty="0" err="1"/>
              <a:t>yield</a:t>
            </a:r>
            <a:r>
              <a:rPr lang="sv-SE" dirty="0"/>
              <a:t> </a:t>
            </a:r>
            <a:r>
              <a:rPr lang="sv-SE" dirty="0" err="1"/>
              <a:t>strength</a:t>
            </a:r>
            <a:r>
              <a:rPr lang="sv-SE" dirty="0"/>
              <a:t> 400 </a:t>
            </a:r>
            <a:r>
              <a:rPr lang="sv-SE" dirty="0" err="1"/>
              <a:t>MPa</a:t>
            </a:r>
            <a:endParaRPr lang="sv-SE" dirty="0"/>
          </a:p>
          <a:p>
            <a:pPr lvl="1"/>
            <a:r>
              <a:rPr lang="sv-SE" dirty="0" err="1"/>
              <a:t>notch-yield</a:t>
            </a:r>
            <a:r>
              <a:rPr lang="sv-SE" dirty="0"/>
              <a:t> </a:t>
            </a:r>
            <a:r>
              <a:rPr lang="sv-SE" dirty="0" err="1"/>
              <a:t>ratio</a:t>
            </a:r>
            <a:r>
              <a:rPr lang="sv-SE" dirty="0"/>
              <a:t> = </a:t>
            </a:r>
            <a:r>
              <a:rPr lang="sv-SE" dirty="0" err="1"/>
              <a:t>tear</a:t>
            </a:r>
            <a:r>
              <a:rPr lang="sv-SE" dirty="0"/>
              <a:t> </a:t>
            </a:r>
            <a:r>
              <a:rPr lang="sv-SE" dirty="0" err="1"/>
              <a:t>resistance</a:t>
            </a:r>
            <a:r>
              <a:rPr lang="sv-SE" dirty="0"/>
              <a:t> to </a:t>
            </a:r>
            <a:r>
              <a:rPr lang="sv-SE" dirty="0" err="1"/>
              <a:t>yield</a:t>
            </a:r>
            <a:r>
              <a:rPr lang="sv-SE" dirty="0"/>
              <a:t> </a:t>
            </a:r>
            <a:r>
              <a:rPr lang="sv-SE" dirty="0" err="1"/>
              <a:t>strength</a:t>
            </a:r>
            <a:endParaRPr lang="sv-SE" dirty="0"/>
          </a:p>
          <a:p>
            <a:pPr lvl="1"/>
            <a:r>
              <a:rPr lang="sv-SE" dirty="0" err="1"/>
              <a:t>operate</a:t>
            </a:r>
            <a:r>
              <a:rPr lang="sv-SE" dirty="0"/>
              <a:t> </a:t>
            </a:r>
            <a:r>
              <a:rPr lang="sv-SE" dirty="0" err="1"/>
              <a:t>below</a:t>
            </a:r>
            <a:r>
              <a:rPr lang="sv-SE" dirty="0"/>
              <a:t> 120 </a:t>
            </a:r>
            <a:r>
              <a:rPr lang="sv-SE" dirty="0" err="1"/>
              <a:t>MPa</a:t>
            </a:r>
            <a:endParaRPr lang="sv-SE" dirty="0"/>
          </a:p>
          <a:p>
            <a:pPr lvl="1"/>
            <a:r>
              <a:rPr lang="sv-SE" dirty="0" err="1"/>
              <a:t>high</a:t>
            </a:r>
            <a:r>
              <a:rPr lang="sv-SE" dirty="0"/>
              <a:t> RRR (</a:t>
            </a:r>
            <a:r>
              <a:rPr lang="sv-SE" dirty="0" err="1"/>
              <a:t>quench</a:t>
            </a:r>
            <a:r>
              <a:rPr lang="sv-SE" dirty="0"/>
              <a:t> skydd)</a:t>
            </a:r>
          </a:p>
          <a:p>
            <a:r>
              <a:rPr lang="sv-SE" b="1" dirty="0" err="1">
                <a:solidFill>
                  <a:srgbClr val="0000FF"/>
                </a:solidFill>
              </a:rPr>
              <a:t>anodisering</a:t>
            </a:r>
            <a:endParaRPr lang="sv-SE" b="1" dirty="0">
              <a:solidFill>
                <a:srgbClr val="0000FF"/>
              </a:solidFill>
            </a:endParaRPr>
          </a:p>
          <a:p>
            <a:pPr lvl="1"/>
            <a:r>
              <a:rPr lang="sv-SE" dirty="0"/>
              <a:t>ändrar elektrisk motstånd</a:t>
            </a:r>
          </a:p>
          <a:p>
            <a:pPr lvl="2"/>
            <a:r>
              <a:rPr lang="sv-SE" dirty="0"/>
              <a:t>ger extra isolation för kabeln</a:t>
            </a:r>
          </a:p>
          <a:p>
            <a:pPr lvl="1"/>
            <a:r>
              <a:rPr lang="sv-SE" dirty="0"/>
              <a:t>hjälper anknytning av </a:t>
            </a:r>
            <a:r>
              <a:rPr lang="sv-SE" dirty="0" err="1"/>
              <a:t>epoxy</a:t>
            </a:r>
            <a:r>
              <a:rPr lang="sv-SE" dirty="0"/>
              <a:t> </a:t>
            </a:r>
            <a:r>
              <a:rPr lang="sv-SE" dirty="0" err="1"/>
              <a:t>resin</a:t>
            </a:r>
            <a:endParaRPr lang="sv-SE" dirty="0"/>
          </a:p>
          <a:p>
            <a:pPr lvl="1"/>
            <a:r>
              <a:rPr lang="sv-SE" dirty="0"/>
              <a:t>för 50cm modell magnet</a:t>
            </a:r>
          </a:p>
          <a:p>
            <a:pPr lvl="2"/>
            <a:r>
              <a:rPr lang="sv-SE" dirty="0"/>
              <a:t>40 µm tjock</a:t>
            </a:r>
          </a:p>
          <a:p>
            <a:r>
              <a:rPr lang="sv-SE" b="1" dirty="0">
                <a:solidFill>
                  <a:srgbClr val="0000FF"/>
                </a:solidFill>
              </a:rPr>
              <a:t>3 olika spindel</a:t>
            </a:r>
          </a:p>
          <a:p>
            <a:pPr lvl="1"/>
            <a:r>
              <a:rPr lang="sv-SE" dirty="0"/>
              <a:t>2 med spår och 1 yttre stöd-spindel</a:t>
            </a:r>
          </a:p>
          <a:p>
            <a:pPr lvl="1"/>
            <a:r>
              <a:rPr lang="sv-SE" dirty="0"/>
              <a:t>3D step modell transfer från CAD till CNC</a:t>
            </a:r>
          </a:p>
          <a:p>
            <a:r>
              <a:rPr lang="sv-SE" b="1" dirty="0">
                <a:solidFill>
                  <a:srgbClr val="0000FF"/>
                </a:solidFill>
              </a:rPr>
              <a:t>viktig med dimension kontroll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B30041-DBC9-4123-A447-EB9F6E65D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B2AC08-9B46-4311-8499-B0E614B1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Roger Ruber - ERUF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kalla</a:t>
            </a:r>
            <a:r>
              <a:rPr lang="en-US" dirty="0"/>
              <a:t> </a:t>
            </a:r>
            <a:r>
              <a:rPr lang="en-US" dirty="0" err="1"/>
              <a:t>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D6AD1-6837-4683-85A3-FC468E39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8</a:t>
            </a:fld>
            <a:endParaRPr lang="sv-SE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D83B79-1C34-4FA0-A979-C3E4B1CA69C9}"/>
              </a:ext>
            </a:extLst>
          </p:cNvPr>
          <p:cNvGrpSpPr/>
          <p:nvPr/>
        </p:nvGrpSpPr>
        <p:grpSpPr>
          <a:xfrm>
            <a:off x="7215555" y="898104"/>
            <a:ext cx="3585796" cy="2658688"/>
            <a:chOff x="319681" y="3697662"/>
            <a:chExt cx="3585796" cy="26586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3FC29E-9310-47B8-B275-79DB59DF5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681" y="3697662"/>
              <a:ext cx="3585796" cy="265868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03C2EF-1601-432D-BB7E-E8C3293B8768}"/>
                </a:ext>
              </a:extLst>
            </p:cNvPr>
            <p:cNvSpPr/>
            <p:nvPr/>
          </p:nvSpPr>
          <p:spPr>
            <a:xfrm>
              <a:off x="696818" y="3756898"/>
              <a:ext cx="3065421" cy="1417326"/>
            </a:xfrm>
            <a:prstGeom prst="rect">
              <a:avLst/>
            </a:prstGeom>
            <a:solidFill>
              <a:srgbClr val="00B050">
                <a:alpha val="1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FF3D4A-8E92-4DFE-B9EE-E5573DF65C22}"/>
                </a:ext>
              </a:extLst>
            </p:cNvPr>
            <p:cNvSpPr txBox="1"/>
            <p:nvPr/>
          </p:nvSpPr>
          <p:spPr>
            <a:xfrm>
              <a:off x="1977592" y="4193211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Ratio &gt; 1.5</a:t>
              </a:r>
              <a:endParaRPr lang="en-GB" sz="18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819940-01C6-450A-9B2D-69E76B12219E}"/>
                </a:ext>
              </a:extLst>
            </p:cNvPr>
            <p:cNvSpPr txBox="1"/>
            <p:nvPr/>
          </p:nvSpPr>
          <p:spPr>
            <a:xfrm>
              <a:off x="823653" y="3902851"/>
              <a:ext cx="1473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AL 6082-T6</a:t>
              </a:r>
              <a:endParaRPr lang="en-GB" sz="1800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68FCC3A-A60D-4C97-AA8B-97260D035E51}"/>
                </a:ext>
              </a:extLst>
            </p:cNvPr>
            <p:cNvCxnSpPr/>
            <p:nvPr/>
          </p:nvCxnSpPr>
          <p:spPr>
            <a:xfrm>
              <a:off x="1701361" y="4193211"/>
              <a:ext cx="186313" cy="885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A631119-6C01-4FBE-BA64-0B83CBB7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243" y="3643606"/>
            <a:ext cx="3961280" cy="29709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16677E-C2F1-4C1B-AC3E-639AF12833E5}"/>
              </a:ext>
            </a:extLst>
          </p:cNvPr>
          <p:cNvSpPr txBox="1"/>
          <p:nvPr/>
        </p:nvSpPr>
        <p:spPr>
          <a:xfrm>
            <a:off x="7288351" y="5959042"/>
            <a:ext cx="39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1" dirty="0">
                <a:solidFill>
                  <a:srgbClr val="FF0000"/>
                </a:solidFill>
              </a:rPr>
              <a:t>50cm CCT modell</a:t>
            </a:r>
          </a:p>
          <a:p>
            <a:pPr algn="ctr"/>
            <a:r>
              <a:rPr lang="sv-SE" sz="1800" b="1" dirty="0">
                <a:solidFill>
                  <a:srgbClr val="FF0000"/>
                </a:solidFill>
              </a:rPr>
              <a:t>Oxford University 2018</a:t>
            </a:r>
          </a:p>
        </p:txBody>
      </p:sp>
    </p:spTree>
    <p:extLst>
      <p:ext uri="{BB962C8B-B14F-4D97-AF65-F5344CB8AC3E}">
        <p14:creationId xmlns:p14="http://schemas.microsoft.com/office/powerpoint/2010/main" val="1556584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6BC0-FF62-49F2-88E1-1D83320C6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Magnetspindel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A74B8-B73B-4FEB-9FB1-64260295C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Erfarenhet Glyn</a:t>
            </a:r>
          </a:p>
          <a:p>
            <a:pPr lvl="1"/>
            <a:r>
              <a:rPr lang="sv-SE" dirty="0"/>
              <a:t>spår max. 5 djup x 1 bred</a:t>
            </a:r>
          </a:p>
          <a:p>
            <a:endParaRPr lang="sv-SE" dirty="0"/>
          </a:p>
          <a:p>
            <a:r>
              <a:rPr lang="sv-SE" dirty="0"/>
              <a:t>Design</a:t>
            </a:r>
          </a:p>
          <a:p>
            <a:pPr lvl="1"/>
            <a:r>
              <a:rPr lang="sv-SE" dirty="0"/>
              <a:t>spår pitch 3.1 mm</a:t>
            </a:r>
          </a:p>
          <a:p>
            <a:pPr lvl="1"/>
            <a:r>
              <a:rPr lang="sv-SE" dirty="0"/>
              <a:t>bred 2 x 1.08 </a:t>
            </a:r>
            <a:r>
              <a:rPr lang="en-GB" dirty="0"/>
              <a:t>+ 0.1 = 2.3 mm</a:t>
            </a:r>
          </a:p>
          <a:p>
            <a:pPr lvl="1"/>
            <a:r>
              <a:rPr lang="en-GB" dirty="0" err="1"/>
              <a:t>djup</a:t>
            </a:r>
            <a:r>
              <a:rPr lang="en-GB" dirty="0"/>
              <a:t> 5 x 1.08 + 0.1 = 5.5 mm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A7E87-BBDC-4DDA-B284-04092E809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FD922-EABF-4FB7-A33E-FEA74BD8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79234-C7E0-4D92-AFFD-64E93774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9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E5CD1-DEFE-4A17-9D93-2F2022C0C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47" y="3968457"/>
            <a:ext cx="4922773" cy="23281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DFF53-3E55-4FF1-9133-518D63E451B8}"/>
              </a:ext>
            </a:extLst>
          </p:cNvPr>
          <p:cNvGrpSpPr/>
          <p:nvPr/>
        </p:nvGrpSpPr>
        <p:grpSpPr>
          <a:xfrm>
            <a:off x="4509975" y="561361"/>
            <a:ext cx="3560727" cy="2316096"/>
            <a:chOff x="5278473" y="4321758"/>
            <a:chExt cx="3560727" cy="23160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F1CED2F-C242-436B-B99A-6C1C9938D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8473" y="4321758"/>
              <a:ext cx="3560727" cy="22092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A5DD09-0829-4308-B8F6-4186A557CB5E}"/>
                </a:ext>
              </a:extLst>
            </p:cNvPr>
            <p:cNvSpPr txBox="1"/>
            <p:nvPr/>
          </p:nvSpPr>
          <p:spPr>
            <a:xfrm>
              <a:off x="5551714" y="6268522"/>
              <a:ext cx="3004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800" b="1" dirty="0">
                  <a:solidFill>
                    <a:srgbClr val="FF0000"/>
                  </a:solidFill>
                </a:rPr>
                <a:t>50cm CCT modell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9B0F9CD-AE37-4394-A338-FA5B1E12E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713" y="2629488"/>
            <a:ext cx="4437174" cy="3332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B04771-6E3B-44C1-BFE7-5C76EF02902E}"/>
              </a:ext>
            </a:extLst>
          </p:cNvPr>
          <p:cNvSpPr txBox="1"/>
          <p:nvPr/>
        </p:nvSpPr>
        <p:spPr>
          <a:xfrm>
            <a:off x="7545713" y="5970171"/>
            <a:ext cx="4427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Min wall 0.3mm  with 2mm wide channel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12478892"/>
      </p:ext>
    </p:extLst>
  </p:cSld>
  <p:clrMapOvr>
    <a:masterClrMapping/>
  </p:clrMapOvr>
</p:sld>
</file>

<file path=ppt/theme/theme1.xml><?xml version="1.0" encoding="utf-8"?>
<a:theme xmlns:a="http://schemas.openxmlformats.org/drawingml/2006/main" name="RR004-UUgrabard-ESS">
  <a:themeElements>
    <a:clrScheme name="Custom 3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416CA8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35669</TotalTime>
  <Words>1047</Words>
  <Application>Microsoft Office PowerPoint</Application>
  <PresentationFormat>Widescreen</PresentationFormat>
  <Paragraphs>218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MS PGothic</vt:lpstr>
      <vt:lpstr>Arial</vt:lpstr>
      <vt:lpstr>Times</vt:lpstr>
      <vt:lpstr>Times New Roman</vt:lpstr>
      <vt:lpstr>RR004-UUgrabard-ESS</vt:lpstr>
      <vt:lpstr>FREIA Laboratory Facility for Research Instrumentation and Accelerator Development Department of Physics and Astronomy</vt:lpstr>
      <vt:lpstr>Nuvarende MCBC/MCBY Orbit Corrector</vt:lpstr>
      <vt:lpstr>Magnetdesign</vt:lpstr>
      <vt:lpstr>Mekanisk design</vt:lpstr>
      <vt:lpstr>Elektrisk diagram (anpassas för repkabel)</vt:lpstr>
      <vt:lpstr>Supraledare</vt:lpstr>
      <vt:lpstr>Supraledare</vt:lpstr>
      <vt:lpstr>Magnetspindel</vt:lpstr>
      <vt:lpstr>Magnetspindel</vt:lpstr>
      <vt:lpstr>Magnetspindel</vt:lpstr>
      <vt:lpstr>Järn ok</vt:lpstr>
      <vt:lpstr>Järn ok</vt:lpstr>
      <vt:lpstr>PowerPoint Presentation</vt:lpstr>
      <vt:lpstr>PowerPoint Presentation</vt:lpstr>
    </vt:vector>
  </TitlesOfParts>
  <Company>CERN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FREIA Laboratory Facility for Research Instrumentation and Accelerator Development</dc:title>
  <dc:creator>ruber</dc:creator>
  <cp:lastModifiedBy>Roger</cp:lastModifiedBy>
  <cp:revision>658</cp:revision>
  <cp:lastPrinted>2015-01-29T11:56:53Z</cp:lastPrinted>
  <dcterms:created xsi:type="dcterms:W3CDTF">2010-02-24T17:17:31Z</dcterms:created>
  <dcterms:modified xsi:type="dcterms:W3CDTF">2021-03-31T11:23:09Z</dcterms:modified>
</cp:coreProperties>
</file>