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429" r:id="rId3"/>
    <p:sldId id="276" r:id="rId4"/>
    <p:sldId id="430" r:id="rId5"/>
    <p:sldId id="434" r:id="rId6"/>
    <p:sldId id="431" r:id="rId7"/>
    <p:sldId id="426" r:id="rId8"/>
    <p:sldId id="423" r:id="rId9"/>
    <p:sldId id="432" r:id="rId10"/>
    <p:sldId id="433" r:id="rId11"/>
    <p:sldId id="424" r:id="rId12"/>
    <p:sldId id="410" r:id="rId13"/>
    <p:sldId id="425" r:id="rId14"/>
    <p:sldId id="274" r:id="rId15"/>
    <p:sldId id="428" r:id="rId16"/>
    <p:sldId id="277" r:id="rId17"/>
    <p:sldId id="418" r:id="rId18"/>
    <p:sldId id="427" r:id="rId19"/>
  </p:sldIdLst>
  <p:sldSz cx="12192000" cy="6858000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6600"/>
    <a:srgbClr val="009999"/>
    <a:srgbClr val="EAEAEA"/>
    <a:srgbClr val="990000"/>
    <a:srgbClr val="808080"/>
    <a:srgbClr val="CC6600"/>
    <a:srgbClr val="666666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7" autoAdjust="0"/>
    <p:restoredTop sz="90164" autoAdjust="0"/>
  </p:normalViewPr>
  <p:slideViewPr>
    <p:cSldViewPr snapToGrid="0">
      <p:cViewPr varScale="1">
        <p:scale>
          <a:sx n="88" d="100"/>
          <a:sy n="88" d="100"/>
        </p:scale>
        <p:origin x="9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248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Uppsala University - The FREIA Laboratory</a:t>
            </a: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FAD7F5C-4608-4B95-8F16-836F9B7A61AA}" type="datetime3">
              <a:rPr lang="en-US" smtClean="0"/>
              <a:t>7 April 2021</a:t>
            </a:fld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4D2AAAE-21D9-4D4A-A02F-12509D3B2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7848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Uppsala University - The FREIA Laboratory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5E99266-9B95-4C62-ADAC-52F5B4DE2FF4}" type="datetime3">
              <a:rPr lang="en-US" smtClean="0"/>
              <a:t>7 April 2021</a:t>
            </a:fld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D4C62D-8EB2-4CA5-9EC1-10B5299599D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996128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0D1BB-5FC8-4BF5-99A4-8577D322604C}" type="slidenum">
              <a:rPr lang="sv-SE" smtClean="0">
                <a:latin typeface="Arial" pitchFamily="34" charset="0"/>
              </a:rPr>
              <a:pPr/>
              <a:t>1</a:t>
            </a:fld>
            <a:endParaRPr lang="sv-SE" dirty="0"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A23ECCC1-50F2-40ED-B239-ADC2CE13200E}" type="datetime3">
              <a:rPr lang="en-US" smtClean="0"/>
              <a:t>7 April 2021</a:t>
            </a:fld>
            <a:endParaRPr lang="en-US" dirty="0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Uppsala University - The FREIA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353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.png"/><Relationship Id="rId3" Type="http://schemas.openxmlformats.org/officeDocument/2006/relationships/image" Target="../media/image9.emf"/><Relationship Id="rId7" Type="http://schemas.openxmlformats.org/officeDocument/2006/relationships/image" Target="../media/image13.gif"/><Relationship Id="rId12" Type="http://schemas.openxmlformats.org/officeDocument/2006/relationships/image" Target="../media/image5.gi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11" Type="http://schemas.openxmlformats.org/officeDocument/2006/relationships/image" Target="../media/image16.svg"/><Relationship Id="rId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10.tiff"/><Relationship Id="rId9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30AB5F-BD70-4D41-82F1-4170A44905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8888" y="134362"/>
            <a:ext cx="1249763" cy="1236080"/>
          </a:xfrm>
          <a:prstGeom prst="rect">
            <a:avLst/>
          </a:prstGeom>
        </p:spPr>
      </p:pic>
      <p:pic>
        <p:nvPicPr>
          <p:cNvPr id="19" name="Picture 18" descr="UU_sigill_NV.eps">
            <a:extLst>
              <a:ext uri="{FF2B5EF4-FFF2-40B4-BE49-F238E27FC236}">
                <a16:creationId xmlns:a16="http://schemas.microsoft.com/office/drawing/2014/main" id="{105689C0-A4C2-496B-A8E0-A2FC75E7C8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153" y="1700808"/>
            <a:ext cx="4197435" cy="5157192"/>
          </a:xfrm>
          <a:prstGeom prst="rect">
            <a:avLst/>
          </a:prstGeom>
        </p:spPr>
      </p:pic>
      <p:pic>
        <p:nvPicPr>
          <p:cNvPr id="15" name="Bildobjekt 4">
            <a:extLst>
              <a:ext uri="{FF2B5EF4-FFF2-40B4-BE49-F238E27FC236}">
                <a16:creationId xmlns:a16="http://schemas.microsoft.com/office/drawing/2014/main" id="{C17B1C5F-923F-430F-9832-BF694F62E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6" y="3429000"/>
            <a:ext cx="5430929" cy="3429000"/>
          </a:xfrm>
          <a:prstGeom prst="rect">
            <a:avLst/>
          </a:prstGeom>
        </p:spPr>
      </p:pic>
      <p:pic>
        <p:nvPicPr>
          <p:cNvPr id="17" name="Picture 13" descr="FREIA_logo.png">
            <a:extLst>
              <a:ext uri="{FF2B5EF4-FFF2-40B4-BE49-F238E27FC236}">
                <a16:creationId xmlns:a16="http://schemas.microsoft.com/office/drawing/2014/main" id="{0D4E0FFA-6810-4FAA-9001-D487CAF903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253104" y="1427917"/>
            <a:ext cx="1734253" cy="84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E19C1C-F220-4AE6-82B2-BBD4DCA2F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1660" y="5463153"/>
            <a:ext cx="2850340" cy="1394847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08126"/>
            <a:ext cx="10363200" cy="1092200"/>
          </a:xfrm>
        </p:spPr>
        <p:txBody>
          <a:bodyPr anchor="ctr" anchorCtr="1"/>
          <a:lstStyle>
            <a:lvl1pPr>
              <a:defRPr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812942"/>
            <a:ext cx="8534400" cy="2836190"/>
          </a:xfrm>
        </p:spPr>
        <p:txBody>
          <a:bodyPr/>
          <a:lstStyle>
            <a:lvl1pPr marL="0" indent="0" algn="ctr">
              <a:buFontTx/>
              <a:buNone/>
              <a:defRPr sz="2800" smtClean="0">
                <a:solidFill>
                  <a:srgbClr val="0000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34434" y="6453189"/>
            <a:ext cx="1494367" cy="268287"/>
          </a:xfrm>
        </p:spPr>
        <p:txBody>
          <a:bodyPr/>
          <a:lstStyle>
            <a:lvl1pPr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31-Mar-2021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035445" y="6453189"/>
            <a:ext cx="8713648" cy="268287"/>
          </a:xfrm>
        </p:spPr>
        <p:txBody>
          <a:bodyPr/>
          <a:lstStyle>
            <a:lvl1pPr algn="ctr"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896601" y="6453189"/>
            <a:ext cx="960967" cy="268287"/>
          </a:xfrm>
        </p:spPr>
        <p:txBody>
          <a:bodyPr/>
          <a:lstStyle>
            <a:lvl1pPr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96B9800-FFB1-49BB-894A-B8FD25B1420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F5E03-E780-4A7C-80C5-AFFD1F6EED1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2263" y="165244"/>
            <a:ext cx="1266221" cy="12051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E7AFEF-3BA6-49F7-98EB-7E70793FC41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975860" y="136524"/>
            <a:ext cx="2881708" cy="8299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E5DDEB-8606-436B-8F9B-08F246CA490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841030" y="119092"/>
            <a:ext cx="5697352" cy="84748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F3B9EE9-10D8-4BE9-81CD-016FD8B7B81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18652" y="1159255"/>
            <a:ext cx="3382480" cy="5448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6F3C73-24E2-4C79-86C3-763B1949FC3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879697" y="1725089"/>
            <a:ext cx="2059199" cy="3813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2D2E2D0-BB00-44DC-8BBA-0037DB79EBF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888826" y="2202378"/>
            <a:ext cx="2015549" cy="7621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71455" y="426824"/>
            <a:ext cx="1289829" cy="252412"/>
          </a:xfrm>
        </p:spPr>
        <p:txBody>
          <a:bodyPr/>
          <a:lstStyle/>
          <a:p>
            <a:pPr>
              <a:defRPr/>
            </a:pPr>
            <a:r>
              <a:rPr lang="en-US"/>
              <a:t>31-Mar-2021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963084" y="4520522"/>
            <a:ext cx="10363200" cy="1500187"/>
          </a:xfrm>
        </p:spPr>
        <p:txBody>
          <a:bodyPr anchor="t"/>
          <a:lstStyle>
            <a:lvl1pPr marL="0" indent="0">
              <a:buNone/>
              <a:defRPr sz="3200" b="1" cap="all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436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34434" y="188914"/>
            <a:ext cx="11008480" cy="5048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671456" y="450558"/>
            <a:ext cx="1289829" cy="252412"/>
          </a:xfrm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31-Mar-2021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095569" y="172453"/>
            <a:ext cx="865716" cy="252412"/>
          </a:xfrm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335360" y="1052736"/>
            <a:ext cx="5481240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346851" y="1052736"/>
            <a:ext cx="5509789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671456" y="446991"/>
            <a:ext cx="1289829" cy="2524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31-Mar-2021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1705C-5BB8-482B-909E-E63E63959BD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35360" y="933793"/>
            <a:ext cx="5498173" cy="504056"/>
          </a:xfr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335138" y="1437850"/>
            <a:ext cx="5503663" cy="4871471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346851" y="933793"/>
            <a:ext cx="5413779" cy="504056"/>
          </a:xfr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346851" y="1437850"/>
            <a:ext cx="5413779" cy="4871471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31-Mar-2021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FAF3A-B3B3-4722-8E5E-C6C15FFB597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31-Mar-2021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94714-94E1-4128-9837-EF88BF26248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31-Mar-2021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0B188-573B-438A-8008-D3FCB513CF8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828800" y="1447800"/>
            <a:ext cx="9594851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828800" y="5410200"/>
            <a:ext cx="9594851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31-Mar-2021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DDEF2-3B40-4EBD-A75F-93512DC75EF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4434" y="188914"/>
            <a:ext cx="11030251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981075"/>
            <a:ext cx="11523133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71456" y="446991"/>
            <a:ext cx="1289829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31-Mar-2021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4" y="6453392"/>
            <a:ext cx="9068804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dirty="0"/>
              <a:t>Roger Ruber - ERUF </a:t>
            </a:r>
            <a:r>
              <a:rPr lang="sv-SE" noProof="0" dirty="0"/>
              <a:t>projekt</a:t>
            </a:r>
            <a:r>
              <a:rPr lang="en-US" dirty="0"/>
              <a:t> </a:t>
            </a:r>
            <a:r>
              <a:rPr lang="en-US" dirty="0" err="1"/>
              <a:t>kalla</a:t>
            </a:r>
            <a:r>
              <a:rPr lang="en-US" dirty="0"/>
              <a:t> </a:t>
            </a:r>
            <a:r>
              <a:rPr lang="en-US" dirty="0" err="1"/>
              <a:t>magneter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64685" y="174412"/>
            <a:ext cx="596599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charset="0"/>
            </a:endParaRPr>
          </a:p>
        </p:txBody>
      </p:sp>
      <p:grpSp>
        <p:nvGrpSpPr>
          <p:cNvPr id="19" name="Gruppera">
            <a:extLst>
              <a:ext uri="{FF2B5EF4-FFF2-40B4-BE49-F238E27FC236}">
                <a16:creationId xmlns:a16="http://schemas.microsoft.com/office/drawing/2014/main" id="{E306D2DE-F1B6-4B67-B4D2-B79543474AB4}"/>
              </a:ext>
            </a:extLst>
          </p:cNvPr>
          <p:cNvGrpSpPr/>
          <p:nvPr userDrawn="1"/>
        </p:nvGrpSpPr>
        <p:grpSpPr>
          <a:xfrm>
            <a:off x="4659086" y="6183355"/>
            <a:ext cx="7448282" cy="683832"/>
            <a:chOff x="0" y="0"/>
            <a:chExt cx="9406326" cy="863600"/>
          </a:xfrm>
        </p:grpSpPr>
        <p:pic>
          <p:nvPicPr>
            <p:cNvPr id="20" name="Bildobjekt 4" descr="Bildobjekt 4">
              <a:extLst>
                <a:ext uri="{FF2B5EF4-FFF2-40B4-BE49-F238E27FC236}">
                  <a16:creationId xmlns:a16="http://schemas.microsoft.com/office/drawing/2014/main" id="{164B0245-18A5-4170-8C2D-BB8B7BE6B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8542726" y="0"/>
              <a:ext cx="863601" cy="86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image1.jpeg" descr="image1.jpeg">
              <a:extLst>
                <a:ext uri="{FF2B5EF4-FFF2-40B4-BE49-F238E27FC236}">
                  <a16:creationId xmlns:a16="http://schemas.microsoft.com/office/drawing/2014/main" id="{932CCE90-F3DB-4DEC-BFB7-26FBA1B42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101600"/>
              <a:ext cx="1788294" cy="622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" name="image5.png" descr="image5.png">
              <a:extLst>
                <a:ext uri="{FF2B5EF4-FFF2-40B4-BE49-F238E27FC236}">
                  <a16:creationId xmlns:a16="http://schemas.microsoft.com/office/drawing/2014/main" id="{542CE3E5-A6C7-4B24-A14C-1AFDDA057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889980" y="90759"/>
              <a:ext cx="635001" cy="635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image6.png" descr="image6.png">
              <a:extLst>
                <a:ext uri="{FF2B5EF4-FFF2-40B4-BE49-F238E27FC236}">
                  <a16:creationId xmlns:a16="http://schemas.microsoft.com/office/drawing/2014/main" id="{27ED4832-C1D2-4FB9-AA32-42E77F86D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4388355" y="471591"/>
              <a:ext cx="604521" cy="228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image1.gif" descr="image1.gif">
              <a:extLst>
                <a:ext uri="{FF2B5EF4-FFF2-40B4-BE49-F238E27FC236}">
                  <a16:creationId xmlns:a16="http://schemas.microsoft.com/office/drawing/2014/main" id="{CBBD0449-1E67-42C1-865F-BEC588B9C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2634663" y="414441"/>
              <a:ext cx="1577341" cy="29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Graphic 11" descr="Graphic 11">
              <a:extLst>
                <a:ext uri="{FF2B5EF4-FFF2-40B4-BE49-F238E27FC236}">
                  <a16:creationId xmlns:a16="http://schemas.microsoft.com/office/drawing/2014/main" id="{076C5D0F-EC27-4A3F-91C0-ECA34103A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4933568" y="389041"/>
              <a:ext cx="1971227" cy="31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Lnu_Wordmark_Symbol_Kalmar_Vaxjo_rgb.png" descr="Lnu_Wordmark_Symbol_Kalmar_Vaxjo_rgb.png">
              <a:extLst>
                <a:ext uri="{FF2B5EF4-FFF2-40B4-BE49-F238E27FC236}">
                  <a16:creationId xmlns:a16="http://schemas.microsoft.com/office/drawing/2014/main" id="{44D37594-78A8-4119-B0DB-3991D52ED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6830851" y="414441"/>
              <a:ext cx="1690327" cy="317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76213" indent="-176213" algn="l" rtl="0" eaLnBrk="0" fontAlgn="base" hangingPunct="0"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9388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534988" indent="-17780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720725" indent="-185738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898525" indent="-1778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bruker.com/content/bruker/int/en/products-and-solutions/superconductors.html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660078" y="2863313"/>
            <a:ext cx="8872695" cy="173968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v-SE" sz="4000" b="1" dirty="0"/>
              <a:t>Tillverkningsteknik</a:t>
            </a:r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1660077" y="5450304"/>
            <a:ext cx="8872695" cy="103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35000"/>
              </a:spcBef>
              <a:spcAft>
                <a:spcPct val="0"/>
              </a:spcAft>
              <a:buFontTx/>
              <a:buNone/>
              <a:defRPr sz="20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81075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34461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708150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kern="0" dirty="0">
                <a:solidFill>
                  <a:srgbClr val="808080"/>
                </a:solidFill>
              </a:rPr>
              <a:t>Roger Ruber</a:t>
            </a:r>
          </a:p>
          <a:p>
            <a:pPr>
              <a:lnSpc>
                <a:spcPct val="90000"/>
              </a:lnSpc>
            </a:pPr>
            <a:r>
              <a:rPr lang="en-US" i="1" kern="0" dirty="0">
                <a:solidFill>
                  <a:srgbClr val="990000"/>
                </a:solidFill>
              </a:rPr>
              <a:t>Uppsala, 7 April 2021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5BA4902-497A-4590-ABBD-F3505C9444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Projekt kalla magneter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1EA57-E05B-409C-8E9C-9770A4892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Magnetisk</a:t>
            </a:r>
            <a:r>
              <a:rPr lang="en-GB" dirty="0"/>
              <a:t> </a:t>
            </a:r>
            <a:r>
              <a:rPr lang="sv-SE" dirty="0"/>
              <a:t>belastning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86A03-A19E-483E-919F-D2AECEA7C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aluminium A6082-T6</a:t>
            </a:r>
          </a:p>
          <a:p>
            <a:pPr lvl="1"/>
            <a:r>
              <a:rPr lang="en-GB" dirty="0"/>
              <a:t>elasticity = 70 </a:t>
            </a:r>
            <a:r>
              <a:rPr lang="en-GB" dirty="0" err="1"/>
              <a:t>GPa</a:t>
            </a:r>
            <a:endParaRPr lang="en-GB" dirty="0"/>
          </a:p>
          <a:p>
            <a:pPr lvl="1"/>
            <a:r>
              <a:rPr lang="en-GB" dirty="0"/>
              <a:t>tensile strength 300 MPa</a:t>
            </a:r>
          </a:p>
          <a:p>
            <a:pPr lvl="1"/>
            <a:r>
              <a:rPr lang="en-GB" dirty="0"/>
              <a:t>yield strength 400 MPa = 4x10</a:t>
            </a:r>
            <a:r>
              <a:rPr lang="en-GB" baseline="30000" dirty="0"/>
              <a:t>8</a:t>
            </a:r>
            <a:r>
              <a:rPr lang="en-GB" dirty="0"/>
              <a:t> N/m</a:t>
            </a:r>
            <a:r>
              <a:rPr lang="en-GB" baseline="30000" dirty="0"/>
              <a:t>2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1582F6-8C62-410B-A556-EACA0C116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05E59-75B0-4A2B-80E9-897D7010E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10</a:t>
            </a:fld>
            <a:endParaRPr lang="sv-SE" dirty="0"/>
          </a:p>
        </p:txBody>
      </p:sp>
      <p:pic>
        <p:nvPicPr>
          <p:cNvPr id="8" name="Content Placeholder 5" descr="Chart, sunburst chart&#10;&#10;Description automatically generated">
            <a:extLst>
              <a:ext uri="{FF2B5EF4-FFF2-40B4-BE49-F238E27FC236}">
                <a16:creationId xmlns:a16="http://schemas.microsoft.com/office/drawing/2014/main" id="{F70A12E1-C7A0-4C25-A437-713C1C5EA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1229" y="2107384"/>
            <a:ext cx="7030056" cy="376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9073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BEB50-1A8A-4442-99A4-51D341712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Mekanisk design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4FDA3-CD0B-4A7E-A577-C9E97C8EC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plats för elektriska skarv (joint-</a:t>
            </a:r>
            <a:r>
              <a:rPr lang="sv-SE" dirty="0" err="1"/>
              <a:t>boxes</a:t>
            </a:r>
            <a:r>
              <a:rPr lang="sv-SE" dirty="0"/>
              <a:t>)</a:t>
            </a:r>
          </a:p>
          <a:p>
            <a:pPr lvl="1"/>
            <a:r>
              <a:rPr lang="sv-SE" dirty="0"/>
              <a:t>50cm modell: joint-box vid varje end</a:t>
            </a:r>
          </a:p>
          <a:p>
            <a:pPr lvl="1"/>
            <a:r>
              <a:rPr lang="sv-SE" dirty="0"/>
              <a:t>alternativ ide: fram/baksida av järn ok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5253D-52BF-480A-95D6-D349710C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BA2F-AFEE-4CF2-A94D-F5A0B520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11</a:t>
            </a:fld>
            <a:endParaRPr lang="sv-SE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BD8333-DD16-42FE-9FC9-745DF552313F}"/>
              </a:ext>
            </a:extLst>
          </p:cNvPr>
          <p:cNvGrpSpPr/>
          <p:nvPr/>
        </p:nvGrpSpPr>
        <p:grpSpPr>
          <a:xfrm>
            <a:off x="7571851" y="2393189"/>
            <a:ext cx="3420000" cy="3420000"/>
            <a:chOff x="6588000" y="2268000"/>
            <a:chExt cx="3420000" cy="342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EC07884-3B55-4650-816A-40A6B37A7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803" t="786" r="22021" b="5192"/>
            <a:stretch/>
          </p:blipFill>
          <p:spPr>
            <a:xfrm>
              <a:off x="6588000" y="2268000"/>
              <a:ext cx="3420000" cy="3420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44BB1E-9BAA-44C0-A879-A4AD2C01BF7D}"/>
                </a:ext>
              </a:extLst>
            </p:cNvPr>
            <p:cNvSpPr/>
            <p:nvPr/>
          </p:nvSpPr>
          <p:spPr bwMode="auto">
            <a:xfrm>
              <a:off x="8701844" y="3261746"/>
              <a:ext cx="489857" cy="23948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9CDD80-199E-4193-B136-4CC4740797C4}"/>
                </a:ext>
              </a:extLst>
            </p:cNvPr>
            <p:cNvSpPr/>
            <p:nvPr/>
          </p:nvSpPr>
          <p:spPr bwMode="auto">
            <a:xfrm>
              <a:off x="8701844" y="4520093"/>
              <a:ext cx="489857" cy="23948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E9F6BEF-B50E-44EE-8028-48E635254E01}"/>
                </a:ext>
              </a:extLst>
            </p:cNvPr>
            <p:cNvSpPr/>
            <p:nvPr/>
          </p:nvSpPr>
          <p:spPr bwMode="auto">
            <a:xfrm>
              <a:off x="7471758" y="3246892"/>
              <a:ext cx="489857" cy="23948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605F704-18CD-4414-A45B-78B734AF0C6F}"/>
                </a:ext>
              </a:extLst>
            </p:cNvPr>
            <p:cNvSpPr/>
            <p:nvPr/>
          </p:nvSpPr>
          <p:spPr bwMode="auto">
            <a:xfrm>
              <a:off x="7471757" y="4505239"/>
              <a:ext cx="489857" cy="23948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84ECC0-F6A4-4550-912D-906EEB2419B7}"/>
                </a:ext>
              </a:extLst>
            </p:cNvPr>
            <p:cNvSpPr/>
            <p:nvPr/>
          </p:nvSpPr>
          <p:spPr bwMode="auto">
            <a:xfrm rot="5400000">
              <a:off x="9333216" y="3938430"/>
              <a:ext cx="489857" cy="23948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B50857C-25D7-4D87-A4FC-99B79F3BE1EF}"/>
                </a:ext>
              </a:extLst>
            </p:cNvPr>
            <p:cNvSpPr/>
            <p:nvPr/>
          </p:nvSpPr>
          <p:spPr bwMode="auto">
            <a:xfrm rot="5400000">
              <a:off x="8084050" y="3491821"/>
              <a:ext cx="489857" cy="23948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913D28-72C9-474A-B00C-88FDB44744FE}"/>
                </a:ext>
              </a:extLst>
            </p:cNvPr>
            <p:cNvSpPr/>
            <p:nvPr/>
          </p:nvSpPr>
          <p:spPr bwMode="auto">
            <a:xfrm rot="5400000">
              <a:off x="6764064" y="3899606"/>
              <a:ext cx="489857" cy="23948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9AB950-2A8E-4FDB-B928-6A052CDF0DD4}"/>
                </a:ext>
              </a:extLst>
            </p:cNvPr>
            <p:cNvSpPr/>
            <p:nvPr/>
          </p:nvSpPr>
          <p:spPr bwMode="auto">
            <a:xfrm rot="5400000">
              <a:off x="8084049" y="4145287"/>
              <a:ext cx="489857" cy="23948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741154C-279A-4C31-9D07-AFFD29279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06" y="2634450"/>
            <a:ext cx="5434543" cy="309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94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AD2C9B7-FD95-400C-AD42-B07F78834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Magnetspindel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246BC99-74C6-4743-A49A-AE59D56C1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1" dirty="0">
                <a:solidFill>
                  <a:srgbClr val="0000FF"/>
                </a:solidFill>
              </a:rPr>
              <a:t>A6082-T6</a:t>
            </a:r>
          </a:p>
          <a:p>
            <a:pPr lvl="1"/>
            <a:r>
              <a:rPr lang="sv-SE" dirty="0" err="1"/>
              <a:t>yield</a:t>
            </a:r>
            <a:r>
              <a:rPr lang="sv-SE" dirty="0"/>
              <a:t> </a:t>
            </a:r>
            <a:r>
              <a:rPr lang="sv-SE" dirty="0" err="1"/>
              <a:t>strength</a:t>
            </a:r>
            <a:r>
              <a:rPr lang="sv-SE" dirty="0"/>
              <a:t> 400 </a:t>
            </a:r>
            <a:r>
              <a:rPr lang="sv-SE" dirty="0" err="1"/>
              <a:t>MPa</a:t>
            </a:r>
            <a:endParaRPr lang="sv-SE" dirty="0"/>
          </a:p>
          <a:p>
            <a:pPr lvl="1"/>
            <a:r>
              <a:rPr lang="sv-SE" dirty="0" err="1"/>
              <a:t>notch-yield</a:t>
            </a:r>
            <a:r>
              <a:rPr lang="sv-SE" dirty="0"/>
              <a:t> </a:t>
            </a:r>
            <a:r>
              <a:rPr lang="sv-SE" dirty="0" err="1"/>
              <a:t>ratio</a:t>
            </a:r>
            <a:r>
              <a:rPr lang="sv-SE" dirty="0"/>
              <a:t> = </a:t>
            </a:r>
            <a:r>
              <a:rPr lang="sv-SE" dirty="0" err="1"/>
              <a:t>tear</a:t>
            </a:r>
            <a:r>
              <a:rPr lang="sv-SE" dirty="0"/>
              <a:t> </a:t>
            </a:r>
            <a:r>
              <a:rPr lang="sv-SE" dirty="0" err="1"/>
              <a:t>resistance</a:t>
            </a:r>
            <a:r>
              <a:rPr lang="sv-SE" dirty="0"/>
              <a:t> to </a:t>
            </a:r>
            <a:r>
              <a:rPr lang="sv-SE" dirty="0" err="1"/>
              <a:t>yield</a:t>
            </a:r>
            <a:r>
              <a:rPr lang="sv-SE" dirty="0"/>
              <a:t> </a:t>
            </a:r>
            <a:r>
              <a:rPr lang="sv-SE" dirty="0" err="1"/>
              <a:t>strength</a:t>
            </a:r>
            <a:endParaRPr lang="sv-SE" dirty="0"/>
          </a:p>
          <a:p>
            <a:pPr lvl="1"/>
            <a:r>
              <a:rPr lang="sv-SE" dirty="0" err="1"/>
              <a:t>operate</a:t>
            </a:r>
            <a:r>
              <a:rPr lang="sv-SE" dirty="0"/>
              <a:t> </a:t>
            </a:r>
            <a:r>
              <a:rPr lang="sv-SE" dirty="0" err="1"/>
              <a:t>below</a:t>
            </a:r>
            <a:r>
              <a:rPr lang="sv-SE" dirty="0"/>
              <a:t> 120 </a:t>
            </a:r>
            <a:r>
              <a:rPr lang="sv-SE" dirty="0" err="1"/>
              <a:t>MPa</a:t>
            </a:r>
            <a:endParaRPr lang="sv-SE" dirty="0"/>
          </a:p>
          <a:p>
            <a:pPr lvl="1"/>
            <a:r>
              <a:rPr lang="sv-SE" dirty="0" err="1"/>
              <a:t>high</a:t>
            </a:r>
            <a:r>
              <a:rPr lang="sv-SE" dirty="0"/>
              <a:t> RRR (</a:t>
            </a:r>
            <a:r>
              <a:rPr lang="sv-SE" dirty="0" err="1"/>
              <a:t>quench</a:t>
            </a:r>
            <a:r>
              <a:rPr lang="sv-SE" dirty="0"/>
              <a:t> skydd)</a:t>
            </a:r>
          </a:p>
          <a:p>
            <a:r>
              <a:rPr lang="sv-SE" b="1" dirty="0" err="1">
                <a:solidFill>
                  <a:srgbClr val="0000FF"/>
                </a:solidFill>
              </a:rPr>
              <a:t>anodisering</a:t>
            </a:r>
            <a:endParaRPr lang="sv-SE" b="1" dirty="0">
              <a:solidFill>
                <a:srgbClr val="0000FF"/>
              </a:solidFill>
            </a:endParaRPr>
          </a:p>
          <a:p>
            <a:pPr lvl="1"/>
            <a:r>
              <a:rPr lang="sv-SE" dirty="0"/>
              <a:t>ändrar elektrisk motstånd</a:t>
            </a:r>
          </a:p>
          <a:p>
            <a:pPr lvl="2"/>
            <a:r>
              <a:rPr lang="sv-SE" dirty="0"/>
              <a:t>ger extra isolation för kabeln</a:t>
            </a:r>
          </a:p>
          <a:p>
            <a:pPr lvl="1"/>
            <a:r>
              <a:rPr lang="sv-SE" dirty="0"/>
              <a:t>hjälper anknytning av </a:t>
            </a:r>
            <a:r>
              <a:rPr lang="sv-SE" dirty="0" err="1"/>
              <a:t>epoxy</a:t>
            </a:r>
            <a:r>
              <a:rPr lang="sv-SE" dirty="0"/>
              <a:t> </a:t>
            </a:r>
            <a:r>
              <a:rPr lang="sv-SE" dirty="0" err="1"/>
              <a:t>resin</a:t>
            </a:r>
            <a:endParaRPr lang="sv-SE" dirty="0"/>
          </a:p>
          <a:p>
            <a:pPr lvl="1"/>
            <a:r>
              <a:rPr lang="sv-SE" dirty="0"/>
              <a:t>för 50cm modell magnet</a:t>
            </a:r>
          </a:p>
          <a:p>
            <a:pPr lvl="2"/>
            <a:r>
              <a:rPr lang="sv-SE" dirty="0"/>
              <a:t>40 µm tjock</a:t>
            </a:r>
          </a:p>
          <a:p>
            <a:r>
              <a:rPr lang="sv-SE" b="1" dirty="0">
                <a:solidFill>
                  <a:srgbClr val="0000FF"/>
                </a:solidFill>
              </a:rPr>
              <a:t>3 olika spindel</a:t>
            </a:r>
          </a:p>
          <a:p>
            <a:pPr lvl="1"/>
            <a:r>
              <a:rPr lang="sv-SE" dirty="0"/>
              <a:t>2 med spår och 1 yttre stöd-spindel</a:t>
            </a:r>
          </a:p>
          <a:p>
            <a:pPr lvl="1"/>
            <a:r>
              <a:rPr lang="sv-SE" dirty="0"/>
              <a:t>3D step modell transfer från CAD till CNC</a:t>
            </a:r>
          </a:p>
          <a:p>
            <a:r>
              <a:rPr lang="sv-SE" b="1" dirty="0">
                <a:solidFill>
                  <a:srgbClr val="0000FF"/>
                </a:solidFill>
              </a:rPr>
              <a:t>viktig med dimension kontroll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B2AC08-9B46-4311-8499-B0E614B1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Roger Ruber - ERUF </a:t>
            </a:r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en-US" dirty="0" err="1"/>
              <a:t>kalla</a:t>
            </a:r>
            <a:r>
              <a:rPr lang="en-US" dirty="0"/>
              <a:t> </a:t>
            </a:r>
            <a:r>
              <a:rPr lang="en-US" dirty="0" err="1"/>
              <a:t>magneter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D6AD1-6837-4683-85A3-FC468E39D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12</a:t>
            </a:fld>
            <a:endParaRPr lang="sv-SE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D83B79-1C34-4FA0-A979-C3E4B1CA69C9}"/>
              </a:ext>
            </a:extLst>
          </p:cNvPr>
          <p:cNvGrpSpPr/>
          <p:nvPr/>
        </p:nvGrpSpPr>
        <p:grpSpPr>
          <a:xfrm>
            <a:off x="7215555" y="898104"/>
            <a:ext cx="3585796" cy="2658688"/>
            <a:chOff x="319681" y="3697662"/>
            <a:chExt cx="3585796" cy="265868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A3FC29E-9310-47B8-B275-79DB59DF5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9681" y="3697662"/>
              <a:ext cx="3585796" cy="265868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03C2EF-1601-432D-BB7E-E8C3293B8768}"/>
                </a:ext>
              </a:extLst>
            </p:cNvPr>
            <p:cNvSpPr/>
            <p:nvPr/>
          </p:nvSpPr>
          <p:spPr>
            <a:xfrm>
              <a:off x="696818" y="3756898"/>
              <a:ext cx="3065421" cy="1417326"/>
            </a:xfrm>
            <a:prstGeom prst="rect">
              <a:avLst/>
            </a:prstGeom>
            <a:solidFill>
              <a:srgbClr val="00B050">
                <a:alpha val="16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FF3D4A-8E92-4DFE-B9EE-E5573DF65C22}"/>
                </a:ext>
              </a:extLst>
            </p:cNvPr>
            <p:cNvSpPr txBox="1"/>
            <p:nvPr/>
          </p:nvSpPr>
          <p:spPr>
            <a:xfrm>
              <a:off x="1977592" y="4193211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Ratio &gt; 1.5</a:t>
              </a:r>
              <a:endParaRPr lang="en-GB" sz="18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819940-01C6-450A-9B2D-69E76B12219E}"/>
                </a:ext>
              </a:extLst>
            </p:cNvPr>
            <p:cNvSpPr txBox="1"/>
            <p:nvPr/>
          </p:nvSpPr>
          <p:spPr>
            <a:xfrm>
              <a:off x="823653" y="3902851"/>
              <a:ext cx="14734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AL 6082-T6</a:t>
              </a:r>
              <a:endParaRPr lang="en-GB" sz="1800" dirty="0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68FCC3A-A60D-4C97-AA8B-97260D035E51}"/>
                </a:ext>
              </a:extLst>
            </p:cNvPr>
            <p:cNvCxnSpPr/>
            <p:nvPr/>
          </p:nvCxnSpPr>
          <p:spPr>
            <a:xfrm>
              <a:off x="1701361" y="4193211"/>
              <a:ext cx="186313" cy="885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A631119-6C01-4FBE-BA64-0B83CBB72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243" y="3643606"/>
            <a:ext cx="3961280" cy="297096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16677E-C2F1-4C1B-AC3E-639AF12833E5}"/>
              </a:ext>
            </a:extLst>
          </p:cNvPr>
          <p:cNvSpPr txBox="1"/>
          <p:nvPr/>
        </p:nvSpPr>
        <p:spPr>
          <a:xfrm>
            <a:off x="7288351" y="5959042"/>
            <a:ext cx="396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00" b="1" dirty="0">
                <a:solidFill>
                  <a:srgbClr val="FF0000"/>
                </a:solidFill>
              </a:rPr>
              <a:t>50cm CCT modell</a:t>
            </a:r>
          </a:p>
          <a:p>
            <a:pPr algn="ctr"/>
            <a:r>
              <a:rPr lang="sv-SE" sz="1800" b="1" dirty="0">
                <a:solidFill>
                  <a:srgbClr val="FF0000"/>
                </a:solidFill>
              </a:rPr>
              <a:t>Oxford University 2018</a:t>
            </a:r>
          </a:p>
        </p:txBody>
      </p:sp>
    </p:spTree>
    <p:extLst>
      <p:ext uri="{BB962C8B-B14F-4D97-AF65-F5344CB8AC3E}">
        <p14:creationId xmlns:p14="http://schemas.microsoft.com/office/powerpoint/2010/main" val="1556584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D6BC0-FF62-49F2-88E1-1D83320C6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Magnetspindel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A74B8-B73B-4FEB-9FB1-64260295C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Erfarenhet Glyn</a:t>
            </a:r>
          </a:p>
          <a:p>
            <a:pPr lvl="1"/>
            <a:r>
              <a:rPr lang="sv-SE" dirty="0"/>
              <a:t>spår max. 5 djup x 1 bred</a:t>
            </a:r>
          </a:p>
          <a:p>
            <a:endParaRPr lang="sv-SE" dirty="0"/>
          </a:p>
          <a:p>
            <a:r>
              <a:rPr lang="sv-SE" dirty="0"/>
              <a:t>Design</a:t>
            </a:r>
          </a:p>
          <a:p>
            <a:pPr lvl="1"/>
            <a:r>
              <a:rPr lang="sv-SE" dirty="0"/>
              <a:t>spår pitch 3.1 mm</a:t>
            </a:r>
          </a:p>
          <a:p>
            <a:pPr lvl="1"/>
            <a:r>
              <a:rPr lang="sv-SE" dirty="0"/>
              <a:t>bred 2 x 1.08 </a:t>
            </a:r>
            <a:r>
              <a:rPr lang="en-GB" dirty="0"/>
              <a:t>+ 0.1 = 2.3 mm</a:t>
            </a:r>
          </a:p>
          <a:p>
            <a:pPr lvl="1"/>
            <a:r>
              <a:rPr lang="en-GB" dirty="0" err="1"/>
              <a:t>djup</a:t>
            </a:r>
            <a:r>
              <a:rPr lang="en-GB" dirty="0"/>
              <a:t> 5 x 1.08 + 0.1 = 5.5 mm</a:t>
            </a:r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FD922-EABF-4FB7-A33E-FEA74BD83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79234-C7E0-4D92-AFFD-64E937745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13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AE5CD1-DEFE-4A17-9D93-2F2022C0C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547" y="3968457"/>
            <a:ext cx="4922773" cy="232818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2BDFF53-3E55-4FF1-9133-518D63E451B8}"/>
              </a:ext>
            </a:extLst>
          </p:cNvPr>
          <p:cNvGrpSpPr/>
          <p:nvPr/>
        </p:nvGrpSpPr>
        <p:grpSpPr>
          <a:xfrm>
            <a:off x="4509975" y="561361"/>
            <a:ext cx="3560727" cy="2316096"/>
            <a:chOff x="5278473" y="4321758"/>
            <a:chExt cx="3560727" cy="23160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F1CED2F-C242-436B-B99A-6C1C9938D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8473" y="4321758"/>
              <a:ext cx="3560727" cy="220921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A5DD09-0829-4308-B8F6-4186A557CB5E}"/>
                </a:ext>
              </a:extLst>
            </p:cNvPr>
            <p:cNvSpPr txBox="1"/>
            <p:nvPr/>
          </p:nvSpPr>
          <p:spPr>
            <a:xfrm>
              <a:off x="5551714" y="6268522"/>
              <a:ext cx="3004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800" b="1" dirty="0">
                  <a:solidFill>
                    <a:srgbClr val="FF0000"/>
                  </a:solidFill>
                </a:rPr>
                <a:t>50cm CCT modell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9B0F9CD-AE37-4394-A338-FA5B1E12E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5713" y="2629488"/>
            <a:ext cx="4437174" cy="33321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B04771-6E3B-44C1-BFE7-5C76EF02902E}"/>
              </a:ext>
            </a:extLst>
          </p:cNvPr>
          <p:cNvSpPr txBox="1"/>
          <p:nvPr/>
        </p:nvSpPr>
        <p:spPr>
          <a:xfrm>
            <a:off x="7545713" y="5970171"/>
            <a:ext cx="4427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Min wall 0.3mm  with 2mm wide channel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12478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CA722-C410-470E-8BC5-E6288751F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Magnetspindel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14BDC-689A-433E-84E2-9501303B7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Sp</a:t>
            </a:r>
            <a:r>
              <a:rPr lang="sv-SE" dirty="0"/>
              <a:t>år i magnetspindeln</a:t>
            </a:r>
          </a:p>
          <a:p>
            <a:pPr lvl="1"/>
            <a:r>
              <a:rPr lang="sv-SE" dirty="0"/>
              <a:t>7 wire per </a:t>
            </a:r>
            <a:r>
              <a:rPr lang="sv-SE" dirty="0" err="1"/>
              <a:t>assemblage</a:t>
            </a:r>
            <a:r>
              <a:rPr lang="sv-SE" dirty="0"/>
              <a:t>: ~1.1 mm</a:t>
            </a:r>
          </a:p>
          <a:p>
            <a:pPr lvl="2"/>
            <a:r>
              <a:rPr lang="sv-SE" dirty="0"/>
              <a:t>spår blir </a:t>
            </a:r>
            <a:r>
              <a:rPr lang="en-GB" dirty="0"/>
              <a:t>~2.3 mm x 6 mm</a:t>
            </a:r>
            <a:endParaRPr lang="sv-SE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454EA-FC3C-41A3-B502-6CBFFF501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1CCEB-37CC-4CCF-81E7-210F4C88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14</a:t>
            </a:fld>
            <a:endParaRPr lang="sv-SE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4350BED-A273-4922-8EEC-854FBCFFB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113" y="3209806"/>
            <a:ext cx="3776318" cy="2832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775099-6CDB-4DAF-B0AA-9D815B4DA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09" y="2150419"/>
            <a:ext cx="4833257" cy="36249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E2A846C-1DE4-443F-A6C4-704B3AD28E8F}"/>
              </a:ext>
            </a:extLst>
          </p:cNvPr>
          <p:cNvGrpSpPr/>
          <p:nvPr/>
        </p:nvGrpSpPr>
        <p:grpSpPr>
          <a:xfrm>
            <a:off x="10496059" y="836408"/>
            <a:ext cx="1543925" cy="3237062"/>
            <a:chOff x="1546860" y="1814460"/>
            <a:chExt cx="2139325" cy="448540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7492BF0-D9D2-4423-8058-F5A0AB8CE7D3}"/>
                </a:ext>
              </a:extLst>
            </p:cNvPr>
            <p:cNvSpPr/>
            <p:nvPr/>
          </p:nvSpPr>
          <p:spPr>
            <a:xfrm>
              <a:off x="1800000" y="1821180"/>
              <a:ext cx="1735620" cy="44786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7FB4D6F-B401-4B33-8269-AB055CB516A6}"/>
                </a:ext>
              </a:extLst>
            </p:cNvPr>
            <p:cNvGrpSpPr/>
            <p:nvPr/>
          </p:nvGrpSpPr>
          <p:grpSpPr>
            <a:xfrm>
              <a:off x="1800000" y="1944000"/>
              <a:ext cx="864000" cy="4355864"/>
              <a:chOff x="1800000" y="1940899"/>
              <a:chExt cx="864000" cy="4355864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B0E9FD88-0C80-4273-A8A2-66862FC29304}"/>
                  </a:ext>
                </a:extLst>
              </p:cNvPr>
              <p:cNvGrpSpPr/>
              <p:nvPr/>
            </p:nvGrpSpPr>
            <p:grpSpPr>
              <a:xfrm>
                <a:off x="1800000" y="1940899"/>
                <a:ext cx="864000" cy="864000"/>
                <a:chOff x="1684920" y="3144570"/>
                <a:chExt cx="864000" cy="864000"/>
              </a:xfrm>
            </p:grpSpPr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86A8F825-7CCE-40D0-BA39-18699B957148}"/>
                    </a:ext>
                  </a:extLst>
                </p:cNvPr>
                <p:cNvSpPr/>
                <p:nvPr/>
              </p:nvSpPr>
              <p:spPr>
                <a:xfrm>
                  <a:off x="1684920" y="3144570"/>
                  <a:ext cx="864000" cy="864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C9BBE79D-4A18-431C-B105-7DFC95697987}"/>
                    </a:ext>
                  </a:extLst>
                </p:cNvPr>
                <p:cNvSpPr/>
                <p:nvPr/>
              </p:nvSpPr>
              <p:spPr>
                <a:xfrm>
                  <a:off x="1998120" y="3457770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BAE44FFA-5175-4139-BFE7-D89983880E33}"/>
                    </a:ext>
                  </a:extLst>
                </p:cNvPr>
                <p:cNvSpPr/>
                <p:nvPr/>
              </p:nvSpPr>
              <p:spPr>
                <a:xfrm>
                  <a:off x="1998120" y="3183740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EBE1A1E1-1573-4FCF-8EB7-9CE60C07A64E}"/>
                    </a:ext>
                  </a:extLst>
                </p:cNvPr>
                <p:cNvSpPr/>
                <p:nvPr/>
              </p:nvSpPr>
              <p:spPr>
                <a:xfrm>
                  <a:off x="1756016" y="3329228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E14B4DA7-668A-4F73-9C67-312FBF773F4F}"/>
                    </a:ext>
                  </a:extLst>
                </p:cNvPr>
                <p:cNvSpPr/>
                <p:nvPr/>
              </p:nvSpPr>
              <p:spPr>
                <a:xfrm>
                  <a:off x="1756016" y="3594411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66447413-561D-4682-9A93-8E37363020F0}"/>
                    </a:ext>
                  </a:extLst>
                </p:cNvPr>
                <p:cNvSpPr/>
                <p:nvPr/>
              </p:nvSpPr>
              <p:spPr>
                <a:xfrm>
                  <a:off x="1998120" y="3728299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E4D7DD46-2D95-4E59-8B3E-D0C7C03C76BA}"/>
                    </a:ext>
                  </a:extLst>
                </p:cNvPr>
                <p:cNvSpPr/>
                <p:nvPr/>
              </p:nvSpPr>
              <p:spPr>
                <a:xfrm>
                  <a:off x="2235720" y="3593516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21B76397-52CE-4BA8-901B-8413212963DC}"/>
                    </a:ext>
                  </a:extLst>
                </p:cNvPr>
                <p:cNvSpPr/>
                <p:nvPr/>
              </p:nvSpPr>
              <p:spPr>
                <a:xfrm>
                  <a:off x="2235720" y="3329228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B03DCD10-A873-488B-8C76-3E05E15F5E71}"/>
                  </a:ext>
                </a:extLst>
              </p:cNvPr>
              <p:cNvGrpSpPr/>
              <p:nvPr/>
            </p:nvGrpSpPr>
            <p:grpSpPr>
              <a:xfrm>
                <a:off x="1800000" y="2822370"/>
                <a:ext cx="864000" cy="864000"/>
                <a:chOff x="1684920" y="3144570"/>
                <a:chExt cx="864000" cy="864000"/>
              </a:xfrm>
            </p:grpSpPr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67C183E6-EDB9-48F4-B132-9CAED786475C}"/>
                    </a:ext>
                  </a:extLst>
                </p:cNvPr>
                <p:cNvSpPr/>
                <p:nvPr/>
              </p:nvSpPr>
              <p:spPr>
                <a:xfrm>
                  <a:off x="1684920" y="3144570"/>
                  <a:ext cx="864000" cy="864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58F5FAE7-E2B4-4D19-85F5-45159DC624B2}"/>
                    </a:ext>
                  </a:extLst>
                </p:cNvPr>
                <p:cNvSpPr/>
                <p:nvPr/>
              </p:nvSpPr>
              <p:spPr>
                <a:xfrm>
                  <a:off x="1998120" y="3457770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DCBA50BC-FAA2-43C4-A998-CCAD79B1DB01}"/>
                    </a:ext>
                  </a:extLst>
                </p:cNvPr>
                <p:cNvSpPr/>
                <p:nvPr/>
              </p:nvSpPr>
              <p:spPr>
                <a:xfrm>
                  <a:off x="1998120" y="3183740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F8E3997B-917C-4A9D-A9C8-D13EAD87B205}"/>
                    </a:ext>
                  </a:extLst>
                </p:cNvPr>
                <p:cNvSpPr/>
                <p:nvPr/>
              </p:nvSpPr>
              <p:spPr>
                <a:xfrm>
                  <a:off x="1756016" y="3329228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DC9C8D1F-2C62-46A7-B67C-F78D556ADEB2}"/>
                    </a:ext>
                  </a:extLst>
                </p:cNvPr>
                <p:cNvSpPr/>
                <p:nvPr/>
              </p:nvSpPr>
              <p:spPr>
                <a:xfrm>
                  <a:off x="1756016" y="3594411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BDC66BB4-0E9D-44DD-ACF8-E6C6CFC9A6E1}"/>
                    </a:ext>
                  </a:extLst>
                </p:cNvPr>
                <p:cNvSpPr/>
                <p:nvPr/>
              </p:nvSpPr>
              <p:spPr>
                <a:xfrm>
                  <a:off x="1998120" y="3728299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4FA742E-9402-466D-A3B8-1DB0F20489E8}"/>
                    </a:ext>
                  </a:extLst>
                </p:cNvPr>
                <p:cNvSpPr/>
                <p:nvPr/>
              </p:nvSpPr>
              <p:spPr>
                <a:xfrm>
                  <a:off x="2235720" y="3593516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71E3C577-C88F-4F2E-B2B7-30EEE50A5B35}"/>
                    </a:ext>
                  </a:extLst>
                </p:cNvPr>
                <p:cNvSpPr/>
                <p:nvPr/>
              </p:nvSpPr>
              <p:spPr>
                <a:xfrm>
                  <a:off x="2235720" y="3329228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417ABB89-C0C3-4951-B26C-B05BDCD21970}"/>
                  </a:ext>
                </a:extLst>
              </p:cNvPr>
              <p:cNvGrpSpPr/>
              <p:nvPr/>
            </p:nvGrpSpPr>
            <p:grpSpPr>
              <a:xfrm>
                <a:off x="1800000" y="5432763"/>
                <a:ext cx="864000" cy="864000"/>
                <a:chOff x="1684920" y="3144570"/>
                <a:chExt cx="864000" cy="864000"/>
              </a:xfrm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B25B6E37-7C3B-4CCE-8302-FF6EFAEC6288}"/>
                    </a:ext>
                  </a:extLst>
                </p:cNvPr>
                <p:cNvSpPr/>
                <p:nvPr/>
              </p:nvSpPr>
              <p:spPr>
                <a:xfrm>
                  <a:off x="1684920" y="3144570"/>
                  <a:ext cx="864000" cy="864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795B2490-9981-4FA8-BDB9-A92EA5089E6A}"/>
                    </a:ext>
                  </a:extLst>
                </p:cNvPr>
                <p:cNvSpPr/>
                <p:nvPr/>
              </p:nvSpPr>
              <p:spPr>
                <a:xfrm>
                  <a:off x="1998120" y="3457770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FFBA6B2B-443A-4A95-8A8E-D2F919683298}"/>
                    </a:ext>
                  </a:extLst>
                </p:cNvPr>
                <p:cNvSpPr/>
                <p:nvPr/>
              </p:nvSpPr>
              <p:spPr>
                <a:xfrm>
                  <a:off x="1998120" y="3183740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4A223FAF-998A-49E3-A970-95AA1C318CD9}"/>
                    </a:ext>
                  </a:extLst>
                </p:cNvPr>
                <p:cNvSpPr/>
                <p:nvPr/>
              </p:nvSpPr>
              <p:spPr>
                <a:xfrm>
                  <a:off x="1756016" y="3329228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383F73C4-2DEB-465F-8F00-C51FEE6BAC06}"/>
                    </a:ext>
                  </a:extLst>
                </p:cNvPr>
                <p:cNvSpPr/>
                <p:nvPr/>
              </p:nvSpPr>
              <p:spPr>
                <a:xfrm>
                  <a:off x="1756016" y="3594411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98BD31EE-86B8-4FA5-A6B8-FCD2A21CF2FF}"/>
                    </a:ext>
                  </a:extLst>
                </p:cNvPr>
                <p:cNvSpPr/>
                <p:nvPr/>
              </p:nvSpPr>
              <p:spPr>
                <a:xfrm>
                  <a:off x="1998120" y="3728299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EFB7BB21-C240-403B-BD7A-DA01987C2F3C}"/>
                    </a:ext>
                  </a:extLst>
                </p:cNvPr>
                <p:cNvSpPr/>
                <p:nvPr/>
              </p:nvSpPr>
              <p:spPr>
                <a:xfrm>
                  <a:off x="2235720" y="3593516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89862D58-2D51-4FBE-B223-07079E9133AD}"/>
                    </a:ext>
                  </a:extLst>
                </p:cNvPr>
                <p:cNvSpPr/>
                <p:nvPr/>
              </p:nvSpPr>
              <p:spPr>
                <a:xfrm>
                  <a:off x="2235720" y="3329228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B2C0611B-0E37-4F0E-91A8-DCF994A6A29B}"/>
                  </a:ext>
                </a:extLst>
              </p:cNvPr>
              <p:cNvGrpSpPr/>
              <p:nvPr/>
            </p:nvGrpSpPr>
            <p:grpSpPr>
              <a:xfrm>
                <a:off x="1800000" y="4562629"/>
                <a:ext cx="864000" cy="864000"/>
                <a:chOff x="1684920" y="3144570"/>
                <a:chExt cx="864000" cy="864000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CDF1D3F4-08AA-492E-A5E9-0557C905E0C2}"/>
                    </a:ext>
                  </a:extLst>
                </p:cNvPr>
                <p:cNvSpPr/>
                <p:nvPr/>
              </p:nvSpPr>
              <p:spPr>
                <a:xfrm>
                  <a:off x="1684920" y="3144570"/>
                  <a:ext cx="864000" cy="864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1F0421ED-B56F-438D-B877-7AE2F39F8F28}"/>
                    </a:ext>
                  </a:extLst>
                </p:cNvPr>
                <p:cNvSpPr/>
                <p:nvPr/>
              </p:nvSpPr>
              <p:spPr>
                <a:xfrm>
                  <a:off x="1998120" y="3457770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61F7036A-D806-46AD-875F-3BC13670080C}"/>
                    </a:ext>
                  </a:extLst>
                </p:cNvPr>
                <p:cNvSpPr/>
                <p:nvPr/>
              </p:nvSpPr>
              <p:spPr>
                <a:xfrm>
                  <a:off x="1998120" y="3183740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8FDBC509-CAC3-4C77-8C32-EB9061F891FE}"/>
                    </a:ext>
                  </a:extLst>
                </p:cNvPr>
                <p:cNvSpPr/>
                <p:nvPr/>
              </p:nvSpPr>
              <p:spPr>
                <a:xfrm>
                  <a:off x="1756016" y="3329228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38EE146-D4C7-4729-9351-5D5627A75AEE}"/>
                    </a:ext>
                  </a:extLst>
                </p:cNvPr>
                <p:cNvSpPr/>
                <p:nvPr/>
              </p:nvSpPr>
              <p:spPr>
                <a:xfrm>
                  <a:off x="1756016" y="3594411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5B4C2C29-8195-4D5C-BD90-C58AB61B9620}"/>
                    </a:ext>
                  </a:extLst>
                </p:cNvPr>
                <p:cNvSpPr/>
                <p:nvPr/>
              </p:nvSpPr>
              <p:spPr>
                <a:xfrm>
                  <a:off x="1998120" y="3728299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BC55942E-0523-4ACC-8751-F4528D7CD646}"/>
                    </a:ext>
                  </a:extLst>
                </p:cNvPr>
                <p:cNvSpPr/>
                <p:nvPr/>
              </p:nvSpPr>
              <p:spPr>
                <a:xfrm>
                  <a:off x="2235720" y="3593516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F53CD4D2-4929-4632-92E6-071BFD0C711A}"/>
                    </a:ext>
                  </a:extLst>
                </p:cNvPr>
                <p:cNvSpPr/>
                <p:nvPr/>
              </p:nvSpPr>
              <p:spPr>
                <a:xfrm>
                  <a:off x="2235720" y="3329228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364E1D64-63B6-451D-81A0-8C5A9255128E}"/>
                  </a:ext>
                </a:extLst>
              </p:cNvPr>
              <p:cNvGrpSpPr/>
              <p:nvPr/>
            </p:nvGrpSpPr>
            <p:grpSpPr>
              <a:xfrm>
                <a:off x="1800000" y="3692457"/>
                <a:ext cx="864000" cy="864000"/>
                <a:chOff x="1684920" y="3144570"/>
                <a:chExt cx="864000" cy="864000"/>
              </a:xfrm>
            </p:grpSpPr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D4E8ACB7-A7EC-472D-BA3A-141F976819C4}"/>
                    </a:ext>
                  </a:extLst>
                </p:cNvPr>
                <p:cNvSpPr/>
                <p:nvPr/>
              </p:nvSpPr>
              <p:spPr>
                <a:xfrm>
                  <a:off x="1684920" y="3144570"/>
                  <a:ext cx="864000" cy="864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6B7D6BAA-CE52-478A-BF7A-CB2420F2A3C4}"/>
                    </a:ext>
                  </a:extLst>
                </p:cNvPr>
                <p:cNvSpPr/>
                <p:nvPr/>
              </p:nvSpPr>
              <p:spPr>
                <a:xfrm>
                  <a:off x="1998120" y="3457770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1C705DFD-A50F-4036-9885-63A2092B9FDA}"/>
                    </a:ext>
                  </a:extLst>
                </p:cNvPr>
                <p:cNvSpPr/>
                <p:nvPr/>
              </p:nvSpPr>
              <p:spPr>
                <a:xfrm>
                  <a:off x="1998120" y="3183740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2FA5041F-357C-4F08-9BFC-908390BBE43C}"/>
                    </a:ext>
                  </a:extLst>
                </p:cNvPr>
                <p:cNvSpPr/>
                <p:nvPr/>
              </p:nvSpPr>
              <p:spPr>
                <a:xfrm>
                  <a:off x="1756016" y="3329228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AE14577E-47BC-4D63-8465-5963EB2D462C}"/>
                    </a:ext>
                  </a:extLst>
                </p:cNvPr>
                <p:cNvSpPr/>
                <p:nvPr/>
              </p:nvSpPr>
              <p:spPr>
                <a:xfrm>
                  <a:off x="1756016" y="3594411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D8E4A558-849D-4CFA-AD90-91E2742208C5}"/>
                    </a:ext>
                  </a:extLst>
                </p:cNvPr>
                <p:cNvSpPr/>
                <p:nvPr/>
              </p:nvSpPr>
              <p:spPr>
                <a:xfrm>
                  <a:off x="1998120" y="3728299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7D21DFF9-E5C6-449A-8AF5-EB5ED67D9700}"/>
                    </a:ext>
                  </a:extLst>
                </p:cNvPr>
                <p:cNvSpPr/>
                <p:nvPr/>
              </p:nvSpPr>
              <p:spPr>
                <a:xfrm>
                  <a:off x="2235720" y="3593516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66A685E3-CFE6-4C65-9033-864663371A81}"/>
                    </a:ext>
                  </a:extLst>
                </p:cNvPr>
                <p:cNvSpPr/>
                <p:nvPr/>
              </p:nvSpPr>
              <p:spPr>
                <a:xfrm>
                  <a:off x="2235720" y="3329228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2B3EB09-07D5-40BD-B52D-4D5A67E1A9F4}"/>
                </a:ext>
              </a:extLst>
            </p:cNvPr>
            <p:cNvGrpSpPr/>
            <p:nvPr/>
          </p:nvGrpSpPr>
          <p:grpSpPr>
            <a:xfrm>
              <a:off x="2671620" y="1944000"/>
              <a:ext cx="864000" cy="4355864"/>
              <a:chOff x="1800000" y="1940899"/>
              <a:chExt cx="864000" cy="4355864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52AD4CD-44AC-4F9B-9707-FDD3A5EF6E0C}"/>
                  </a:ext>
                </a:extLst>
              </p:cNvPr>
              <p:cNvGrpSpPr/>
              <p:nvPr/>
            </p:nvGrpSpPr>
            <p:grpSpPr>
              <a:xfrm>
                <a:off x="1800000" y="1940899"/>
                <a:ext cx="864000" cy="864000"/>
                <a:chOff x="1684920" y="3144570"/>
                <a:chExt cx="864000" cy="864000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BEE0F42C-B62D-430D-B4D3-3E5DAC351C4A}"/>
                    </a:ext>
                  </a:extLst>
                </p:cNvPr>
                <p:cNvSpPr/>
                <p:nvPr/>
              </p:nvSpPr>
              <p:spPr>
                <a:xfrm>
                  <a:off x="1684920" y="3144570"/>
                  <a:ext cx="864000" cy="864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C0E3B8D-3019-451F-A8DA-C709EED81798}"/>
                    </a:ext>
                  </a:extLst>
                </p:cNvPr>
                <p:cNvSpPr/>
                <p:nvPr/>
              </p:nvSpPr>
              <p:spPr>
                <a:xfrm>
                  <a:off x="1998120" y="3457770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83745A7F-FB93-4BA1-8118-90993A2165D8}"/>
                    </a:ext>
                  </a:extLst>
                </p:cNvPr>
                <p:cNvSpPr/>
                <p:nvPr/>
              </p:nvSpPr>
              <p:spPr>
                <a:xfrm>
                  <a:off x="1998120" y="3183740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7ACB842B-3B3C-4C8A-85CD-6D25BFF2E840}"/>
                    </a:ext>
                  </a:extLst>
                </p:cNvPr>
                <p:cNvSpPr/>
                <p:nvPr/>
              </p:nvSpPr>
              <p:spPr>
                <a:xfrm>
                  <a:off x="1756016" y="3329228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F3E10D63-B9C5-4B13-A563-32FE8AA8B977}"/>
                    </a:ext>
                  </a:extLst>
                </p:cNvPr>
                <p:cNvSpPr/>
                <p:nvPr/>
              </p:nvSpPr>
              <p:spPr>
                <a:xfrm>
                  <a:off x="1756016" y="3594411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D169A086-1942-4D63-9155-7BEBC8898536}"/>
                    </a:ext>
                  </a:extLst>
                </p:cNvPr>
                <p:cNvSpPr/>
                <p:nvPr/>
              </p:nvSpPr>
              <p:spPr>
                <a:xfrm>
                  <a:off x="1998120" y="3728299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F90F9870-D308-4705-93FC-5606F933E7D4}"/>
                    </a:ext>
                  </a:extLst>
                </p:cNvPr>
                <p:cNvSpPr/>
                <p:nvPr/>
              </p:nvSpPr>
              <p:spPr>
                <a:xfrm>
                  <a:off x="2235720" y="3593516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1E5DFA08-E73A-4752-A60E-2E9C6C071D53}"/>
                    </a:ext>
                  </a:extLst>
                </p:cNvPr>
                <p:cNvSpPr/>
                <p:nvPr/>
              </p:nvSpPr>
              <p:spPr>
                <a:xfrm>
                  <a:off x="2235720" y="3329228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8B909E19-B6ED-41D4-AF75-3DD6378E2BDB}"/>
                  </a:ext>
                </a:extLst>
              </p:cNvPr>
              <p:cNvGrpSpPr/>
              <p:nvPr/>
            </p:nvGrpSpPr>
            <p:grpSpPr>
              <a:xfrm>
                <a:off x="1800000" y="2822370"/>
                <a:ext cx="864000" cy="864000"/>
                <a:chOff x="1684920" y="3144570"/>
                <a:chExt cx="864000" cy="864000"/>
              </a:xfrm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6EF0A0F6-2613-4B22-912B-253A00FCD83C}"/>
                    </a:ext>
                  </a:extLst>
                </p:cNvPr>
                <p:cNvSpPr/>
                <p:nvPr/>
              </p:nvSpPr>
              <p:spPr>
                <a:xfrm>
                  <a:off x="1684920" y="3144570"/>
                  <a:ext cx="864000" cy="864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E80FD382-8FB0-4571-B166-576D4CAD989F}"/>
                    </a:ext>
                  </a:extLst>
                </p:cNvPr>
                <p:cNvSpPr/>
                <p:nvPr/>
              </p:nvSpPr>
              <p:spPr>
                <a:xfrm>
                  <a:off x="1998120" y="3457770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13339790-E700-4718-BE6B-1306F9222DBE}"/>
                    </a:ext>
                  </a:extLst>
                </p:cNvPr>
                <p:cNvSpPr/>
                <p:nvPr/>
              </p:nvSpPr>
              <p:spPr>
                <a:xfrm>
                  <a:off x="1998120" y="3183740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D7270DC9-49A0-4E74-9AD9-100360D68078}"/>
                    </a:ext>
                  </a:extLst>
                </p:cNvPr>
                <p:cNvSpPr/>
                <p:nvPr/>
              </p:nvSpPr>
              <p:spPr>
                <a:xfrm>
                  <a:off x="1756016" y="3329228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AA7D8555-3918-49A4-A881-66D78EDD74A9}"/>
                    </a:ext>
                  </a:extLst>
                </p:cNvPr>
                <p:cNvSpPr/>
                <p:nvPr/>
              </p:nvSpPr>
              <p:spPr>
                <a:xfrm>
                  <a:off x="1756016" y="3594411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7845A504-5FBE-4B7A-9346-47DE0C9B83D2}"/>
                    </a:ext>
                  </a:extLst>
                </p:cNvPr>
                <p:cNvSpPr/>
                <p:nvPr/>
              </p:nvSpPr>
              <p:spPr>
                <a:xfrm>
                  <a:off x="1998120" y="3728299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39CF54FE-AC51-461B-B5E7-B5ADD2691D6E}"/>
                    </a:ext>
                  </a:extLst>
                </p:cNvPr>
                <p:cNvSpPr/>
                <p:nvPr/>
              </p:nvSpPr>
              <p:spPr>
                <a:xfrm>
                  <a:off x="2235720" y="3593516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42D59BE3-F7E5-4383-9BC3-717EA7F9327D}"/>
                    </a:ext>
                  </a:extLst>
                </p:cNvPr>
                <p:cNvSpPr/>
                <p:nvPr/>
              </p:nvSpPr>
              <p:spPr>
                <a:xfrm>
                  <a:off x="2235720" y="3329228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218BAF6-B6A9-443E-86DB-65523FD35ADD}"/>
                  </a:ext>
                </a:extLst>
              </p:cNvPr>
              <p:cNvGrpSpPr/>
              <p:nvPr/>
            </p:nvGrpSpPr>
            <p:grpSpPr>
              <a:xfrm>
                <a:off x="1800000" y="5432763"/>
                <a:ext cx="864000" cy="864000"/>
                <a:chOff x="1684920" y="3144570"/>
                <a:chExt cx="864000" cy="864000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1410AF08-1C86-4463-B5A6-2110F68C91B4}"/>
                    </a:ext>
                  </a:extLst>
                </p:cNvPr>
                <p:cNvSpPr/>
                <p:nvPr/>
              </p:nvSpPr>
              <p:spPr>
                <a:xfrm>
                  <a:off x="1684920" y="3144570"/>
                  <a:ext cx="864000" cy="864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84682713-8DE7-44F9-9873-7DD7B615B404}"/>
                    </a:ext>
                  </a:extLst>
                </p:cNvPr>
                <p:cNvSpPr/>
                <p:nvPr/>
              </p:nvSpPr>
              <p:spPr>
                <a:xfrm>
                  <a:off x="1998120" y="3457770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FEA8F890-E5B5-4DC9-8406-D047C6528BDD}"/>
                    </a:ext>
                  </a:extLst>
                </p:cNvPr>
                <p:cNvSpPr/>
                <p:nvPr/>
              </p:nvSpPr>
              <p:spPr>
                <a:xfrm>
                  <a:off x="1998120" y="3183740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D9668729-9FA5-4152-9442-02439DE7EF9B}"/>
                    </a:ext>
                  </a:extLst>
                </p:cNvPr>
                <p:cNvSpPr/>
                <p:nvPr/>
              </p:nvSpPr>
              <p:spPr>
                <a:xfrm>
                  <a:off x="1756016" y="3329228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A4A49911-B150-44AB-A7FE-9FC209ADEBA3}"/>
                    </a:ext>
                  </a:extLst>
                </p:cNvPr>
                <p:cNvSpPr/>
                <p:nvPr/>
              </p:nvSpPr>
              <p:spPr>
                <a:xfrm>
                  <a:off x="1756016" y="3594411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FC0B5A1B-6D20-4C7A-BEBA-49C538ED8C46}"/>
                    </a:ext>
                  </a:extLst>
                </p:cNvPr>
                <p:cNvSpPr/>
                <p:nvPr/>
              </p:nvSpPr>
              <p:spPr>
                <a:xfrm>
                  <a:off x="1998120" y="3728299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F3EDE196-103E-48FC-9C78-B75DC19EA946}"/>
                    </a:ext>
                  </a:extLst>
                </p:cNvPr>
                <p:cNvSpPr/>
                <p:nvPr/>
              </p:nvSpPr>
              <p:spPr>
                <a:xfrm>
                  <a:off x="2235720" y="3593516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758E1ADD-06BB-44B6-8A08-676020AAC9F3}"/>
                    </a:ext>
                  </a:extLst>
                </p:cNvPr>
                <p:cNvSpPr/>
                <p:nvPr/>
              </p:nvSpPr>
              <p:spPr>
                <a:xfrm>
                  <a:off x="2235720" y="3329228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95AACEB-06F7-46FB-9143-3CD5E1966E19}"/>
                  </a:ext>
                </a:extLst>
              </p:cNvPr>
              <p:cNvGrpSpPr/>
              <p:nvPr/>
            </p:nvGrpSpPr>
            <p:grpSpPr>
              <a:xfrm>
                <a:off x="1800000" y="4562629"/>
                <a:ext cx="864000" cy="864000"/>
                <a:chOff x="1684920" y="3144570"/>
                <a:chExt cx="864000" cy="864000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088770B4-6FDD-4C06-A8A1-C6E2948D7A50}"/>
                    </a:ext>
                  </a:extLst>
                </p:cNvPr>
                <p:cNvSpPr/>
                <p:nvPr/>
              </p:nvSpPr>
              <p:spPr>
                <a:xfrm>
                  <a:off x="1684920" y="3144570"/>
                  <a:ext cx="864000" cy="864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06EA32A1-05AD-4CC9-8BBC-680E6025665F}"/>
                    </a:ext>
                  </a:extLst>
                </p:cNvPr>
                <p:cNvSpPr/>
                <p:nvPr/>
              </p:nvSpPr>
              <p:spPr>
                <a:xfrm>
                  <a:off x="1998120" y="3457770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4E0F7CE3-E4D1-4945-AA6E-42E7BE551902}"/>
                    </a:ext>
                  </a:extLst>
                </p:cNvPr>
                <p:cNvSpPr/>
                <p:nvPr/>
              </p:nvSpPr>
              <p:spPr>
                <a:xfrm>
                  <a:off x="1998120" y="3183740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93FD15B9-5DB1-41C8-A3B9-86F7028855CA}"/>
                    </a:ext>
                  </a:extLst>
                </p:cNvPr>
                <p:cNvSpPr/>
                <p:nvPr/>
              </p:nvSpPr>
              <p:spPr>
                <a:xfrm>
                  <a:off x="1756016" y="3329228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C3F378D8-5D01-4215-8A26-736C9882CD9C}"/>
                    </a:ext>
                  </a:extLst>
                </p:cNvPr>
                <p:cNvSpPr/>
                <p:nvPr/>
              </p:nvSpPr>
              <p:spPr>
                <a:xfrm>
                  <a:off x="1756016" y="3594411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C6E018D8-14C1-4B00-AA5A-C1549437E1AB}"/>
                    </a:ext>
                  </a:extLst>
                </p:cNvPr>
                <p:cNvSpPr/>
                <p:nvPr/>
              </p:nvSpPr>
              <p:spPr>
                <a:xfrm>
                  <a:off x="1998120" y="3728299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4F4AC788-37CB-41A0-8B57-453AF6EDA047}"/>
                    </a:ext>
                  </a:extLst>
                </p:cNvPr>
                <p:cNvSpPr/>
                <p:nvPr/>
              </p:nvSpPr>
              <p:spPr>
                <a:xfrm>
                  <a:off x="2235720" y="3593516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69952A2-FC91-470D-A29E-D43172116EF1}"/>
                    </a:ext>
                  </a:extLst>
                </p:cNvPr>
                <p:cNvSpPr/>
                <p:nvPr/>
              </p:nvSpPr>
              <p:spPr>
                <a:xfrm>
                  <a:off x="2235720" y="3329228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6324D14-6407-46E3-AB38-18BE0A324E9C}"/>
                  </a:ext>
                </a:extLst>
              </p:cNvPr>
              <p:cNvGrpSpPr/>
              <p:nvPr/>
            </p:nvGrpSpPr>
            <p:grpSpPr>
              <a:xfrm>
                <a:off x="1800000" y="3692457"/>
                <a:ext cx="864000" cy="864000"/>
                <a:chOff x="1684920" y="3144570"/>
                <a:chExt cx="864000" cy="864000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73A9385E-1351-421C-8FEC-58DC7F0F4E5D}"/>
                    </a:ext>
                  </a:extLst>
                </p:cNvPr>
                <p:cNvSpPr/>
                <p:nvPr/>
              </p:nvSpPr>
              <p:spPr>
                <a:xfrm>
                  <a:off x="1684920" y="3144570"/>
                  <a:ext cx="864000" cy="864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03BF57F4-8354-4CBB-B51A-FCB7883543E6}"/>
                    </a:ext>
                  </a:extLst>
                </p:cNvPr>
                <p:cNvSpPr/>
                <p:nvPr/>
              </p:nvSpPr>
              <p:spPr>
                <a:xfrm>
                  <a:off x="1998120" y="3457770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E7121C53-5AD9-4441-8116-022FB77716BC}"/>
                    </a:ext>
                  </a:extLst>
                </p:cNvPr>
                <p:cNvSpPr/>
                <p:nvPr/>
              </p:nvSpPr>
              <p:spPr>
                <a:xfrm>
                  <a:off x="1998120" y="3183740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916B66DF-FA4A-45F5-9C62-A6F83B919036}"/>
                    </a:ext>
                  </a:extLst>
                </p:cNvPr>
                <p:cNvSpPr/>
                <p:nvPr/>
              </p:nvSpPr>
              <p:spPr>
                <a:xfrm>
                  <a:off x="1756016" y="3329228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917AC488-4A56-4472-93BD-9C0BCDEBDAC2}"/>
                    </a:ext>
                  </a:extLst>
                </p:cNvPr>
                <p:cNvSpPr/>
                <p:nvPr/>
              </p:nvSpPr>
              <p:spPr>
                <a:xfrm>
                  <a:off x="1756016" y="3594411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F46FFA2E-2F6B-4650-8AAB-440F0133F6E5}"/>
                    </a:ext>
                  </a:extLst>
                </p:cNvPr>
                <p:cNvSpPr/>
                <p:nvPr/>
              </p:nvSpPr>
              <p:spPr>
                <a:xfrm>
                  <a:off x="1998120" y="3728299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B0771343-DE64-4919-91A5-E6159B8FBA60}"/>
                    </a:ext>
                  </a:extLst>
                </p:cNvPr>
                <p:cNvSpPr/>
                <p:nvPr/>
              </p:nvSpPr>
              <p:spPr>
                <a:xfrm>
                  <a:off x="2235720" y="3593516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5210BCA6-A65B-45E5-9B52-6D6AAC232320}"/>
                    </a:ext>
                  </a:extLst>
                </p:cNvPr>
                <p:cNvSpPr/>
                <p:nvPr/>
              </p:nvSpPr>
              <p:spPr>
                <a:xfrm>
                  <a:off x="2235720" y="3329228"/>
                  <a:ext cx="237600" cy="2376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5507056-282C-4E74-A9F9-838C2920616D}"/>
                </a:ext>
              </a:extLst>
            </p:cNvPr>
            <p:cNvSpPr/>
            <p:nvPr/>
          </p:nvSpPr>
          <p:spPr>
            <a:xfrm>
              <a:off x="1546860" y="1814460"/>
              <a:ext cx="2139325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42DA143-02DB-4ACF-A7E9-A82860662676}"/>
              </a:ext>
            </a:extLst>
          </p:cNvPr>
          <p:cNvGrpSpPr/>
          <p:nvPr/>
        </p:nvGrpSpPr>
        <p:grpSpPr>
          <a:xfrm>
            <a:off x="9080262" y="842361"/>
            <a:ext cx="1543925" cy="3237062"/>
            <a:chOff x="4869180" y="1810344"/>
            <a:chExt cx="2139325" cy="4485404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380F4A63-438D-474C-8F6C-B81E45A95A23}"/>
                </a:ext>
              </a:extLst>
            </p:cNvPr>
            <p:cNvSpPr/>
            <p:nvPr/>
          </p:nvSpPr>
          <p:spPr>
            <a:xfrm>
              <a:off x="5122320" y="1817064"/>
              <a:ext cx="1735620" cy="44786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C505032-DD69-4AA6-B4C5-22519FB3E8C9}"/>
                </a:ext>
              </a:extLst>
            </p:cNvPr>
            <p:cNvGrpSpPr/>
            <p:nvPr/>
          </p:nvGrpSpPr>
          <p:grpSpPr>
            <a:xfrm>
              <a:off x="5122320" y="1939884"/>
              <a:ext cx="864000" cy="864000"/>
              <a:chOff x="1684920" y="3144570"/>
              <a:chExt cx="864000" cy="864000"/>
            </a:xfrm>
            <a:solidFill>
              <a:schemeClr val="tx1"/>
            </a:solidFill>
          </p:grpSpPr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859886B3-56CA-4B6D-AFD7-89F7F14671B1}"/>
                  </a:ext>
                </a:extLst>
              </p:cNvPr>
              <p:cNvSpPr/>
              <p:nvPr/>
            </p:nvSpPr>
            <p:spPr>
              <a:xfrm>
                <a:off x="1684920" y="3144570"/>
                <a:ext cx="864000" cy="864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A55D3425-4E96-4E95-BE64-300E18A888D4}"/>
                  </a:ext>
                </a:extLst>
              </p:cNvPr>
              <p:cNvSpPr/>
              <p:nvPr/>
            </p:nvSpPr>
            <p:spPr>
              <a:xfrm>
                <a:off x="1998120" y="3457770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C426F9FA-E1DC-4360-B52B-39BC6FF8CBC3}"/>
                  </a:ext>
                </a:extLst>
              </p:cNvPr>
              <p:cNvSpPr/>
              <p:nvPr/>
            </p:nvSpPr>
            <p:spPr>
              <a:xfrm>
                <a:off x="1998120" y="3183740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CD5E4D38-46B5-4D6B-9CAC-DE8CBB142A79}"/>
                  </a:ext>
                </a:extLst>
              </p:cNvPr>
              <p:cNvSpPr/>
              <p:nvPr/>
            </p:nvSpPr>
            <p:spPr>
              <a:xfrm>
                <a:off x="1756016" y="3329228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E1CD9383-8F1B-4303-8E28-4A9010F6B1C7}"/>
                  </a:ext>
                </a:extLst>
              </p:cNvPr>
              <p:cNvSpPr/>
              <p:nvPr/>
            </p:nvSpPr>
            <p:spPr>
              <a:xfrm>
                <a:off x="1756016" y="3594411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D3E35364-C2E3-40DC-B151-80EBC6D5AA2C}"/>
                  </a:ext>
                </a:extLst>
              </p:cNvPr>
              <p:cNvSpPr/>
              <p:nvPr/>
            </p:nvSpPr>
            <p:spPr>
              <a:xfrm>
                <a:off x="1998120" y="3728299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3C4E12AC-DBB7-47D9-BBDA-F86E2FA9B252}"/>
                  </a:ext>
                </a:extLst>
              </p:cNvPr>
              <p:cNvSpPr/>
              <p:nvPr/>
            </p:nvSpPr>
            <p:spPr>
              <a:xfrm>
                <a:off x="2235720" y="3593516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D14C4A0B-054E-4723-B3A8-5C7E76A34390}"/>
                  </a:ext>
                </a:extLst>
              </p:cNvPr>
              <p:cNvSpPr/>
              <p:nvPr/>
            </p:nvSpPr>
            <p:spPr>
              <a:xfrm>
                <a:off x="2235720" y="3329228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ACC8BCF9-9D5C-45B7-BFCB-8967A1B5EC74}"/>
                </a:ext>
              </a:extLst>
            </p:cNvPr>
            <p:cNvGrpSpPr/>
            <p:nvPr/>
          </p:nvGrpSpPr>
          <p:grpSpPr>
            <a:xfrm>
              <a:off x="5122320" y="2821355"/>
              <a:ext cx="864000" cy="864000"/>
              <a:chOff x="1684920" y="3144570"/>
              <a:chExt cx="864000" cy="864000"/>
            </a:xfrm>
            <a:solidFill>
              <a:schemeClr val="tx1"/>
            </a:solidFill>
          </p:grpSpPr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E8B72D02-B039-4A12-8ED8-4D7563ED2A16}"/>
                  </a:ext>
                </a:extLst>
              </p:cNvPr>
              <p:cNvSpPr/>
              <p:nvPr/>
            </p:nvSpPr>
            <p:spPr>
              <a:xfrm>
                <a:off x="1684920" y="3144570"/>
                <a:ext cx="864000" cy="864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761B10C8-4751-418D-8303-BB02848FC086}"/>
                  </a:ext>
                </a:extLst>
              </p:cNvPr>
              <p:cNvSpPr/>
              <p:nvPr/>
            </p:nvSpPr>
            <p:spPr>
              <a:xfrm>
                <a:off x="1998120" y="3457770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0C0BAADA-486D-4B32-9699-2C65C607694C}"/>
                  </a:ext>
                </a:extLst>
              </p:cNvPr>
              <p:cNvSpPr/>
              <p:nvPr/>
            </p:nvSpPr>
            <p:spPr>
              <a:xfrm>
                <a:off x="1998120" y="3183740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A419DFF3-815E-4661-8CAE-05461EB9ED87}"/>
                  </a:ext>
                </a:extLst>
              </p:cNvPr>
              <p:cNvSpPr/>
              <p:nvPr/>
            </p:nvSpPr>
            <p:spPr>
              <a:xfrm>
                <a:off x="1756016" y="3329228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07F5A696-4012-4E58-816D-7830FDEFD5CB}"/>
                  </a:ext>
                </a:extLst>
              </p:cNvPr>
              <p:cNvSpPr/>
              <p:nvPr/>
            </p:nvSpPr>
            <p:spPr>
              <a:xfrm>
                <a:off x="1756016" y="3594411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48A8FB01-5CB9-4E26-9301-7093202709FB}"/>
                  </a:ext>
                </a:extLst>
              </p:cNvPr>
              <p:cNvSpPr/>
              <p:nvPr/>
            </p:nvSpPr>
            <p:spPr>
              <a:xfrm>
                <a:off x="1998120" y="3728299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30157120-542B-49E7-BF59-2ED946715FE4}"/>
                  </a:ext>
                </a:extLst>
              </p:cNvPr>
              <p:cNvSpPr/>
              <p:nvPr/>
            </p:nvSpPr>
            <p:spPr>
              <a:xfrm>
                <a:off x="2235720" y="3593516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61A336F4-2310-490A-BA39-1D148F2685BC}"/>
                  </a:ext>
                </a:extLst>
              </p:cNvPr>
              <p:cNvSpPr/>
              <p:nvPr/>
            </p:nvSpPr>
            <p:spPr>
              <a:xfrm>
                <a:off x="2235720" y="3329228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E2698342-4A5E-40A6-8020-2EEDFA48EA74}"/>
                </a:ext>
              </a:extLst>
            </p:cNvPr>
            <p:cNvGrpSpPr/>
            <p:nvPr/>
          </p:nvGrpSpPr>
          <p:grpSpPr>
            <a:xfrm>
              <a:off x="5122320" y="5431748"/>
              <a:ext cx="864000" cy="864000"/>
              <a:chOff x="1684920" y="3144570"/>
              <a:chExt cx="864000" cy="864000"/>
            </a:xfrm>
            <a:solidFill>
              <a:schemeClr val="tx1"/>
            </a:solidFill>
          </p:grpSpPr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10AEE0E3-DF5A-42D9-8C37-1CB0664098D6}"/>
                  </a:ext>
                </a:extLst>
              </p:cNvPr>
              <p:cNvSpPr/>
              <p:nvPr/>
            </p:nvSpPr>
            <p:spPr>
              <a:xfrm>
                <a:off x="1684920" y="3144570"/>
                <a:ext cx="864000" cy="864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215B987B-B1A0-4B29-AFC4-A2A1185E79A3}"/>
                  </a:ext>
                </a:extLst>
              </p:cNvPr>
              <p:cNvSpPr/>
              <p:nvPr/>
            </p:nvSpPr>
            <p:spPr>
              <a:xfrm>
                <a:off x="1998120" y="3457770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12C5470B-5185-41E8-B74B-A6FD4084E6E3}"/>
                  </a:ext>
                </a:extLst>
              </p:cNvPr>
              <p:cNvSpPr/>
              <p:nvPr/>
            </p:nvSpPr>
            <p:spPr>
              <a:xfrm>
                <a:off x="1998120" y="3183740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36176E13-3D90-47CD-BBB8-CF7E3A38C753}"/>
                  </a:ext>
                </a:extLst>
              </p:cNvPr>
              <p:cNvSpPr/>
              <p:nvPr/>
            </p:nvSpPr>
            <p:spPr>
              <a:xfrm>
                <a:off x="1756016" y="3329228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9B71E6DF-6906-4160-B24B-E2C7D5FCF633}"/>
                  </a:ext>
                </a:extLst>
              </p:cNvPr>
              <p:cNvSpPr/>
              <p:nvPr/>
            </p:nvSpPr>
            <p:spPr>
              <a:xfrm>
                <a:off x="1756016" y="3594411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A64BED73-7E28-4344-AA21-3A4A65067760}"/>
                  </a:ext>
                </a:extLst>
              </p:cNvPr>
              <p:cNvSpPr/>
              <p:nvPr/>
            </p:nvSpPr>
            <p:spPr>
              <a:xfrm>
                <a:off x="1998120" y="3728299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FDE4B112-9A05-417E-85A9-CAB7B12F9B6C}"/>
                  </a:ext>
                </a:extLst>
              </p:cNvPr>
              <p:cNvSpPr/>
              <p:nvPr/>
            </p:nvSpPr>
            <p:spPr>
              <a:xfrm>
                <a:off x="2235720" y="3593516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D18FA4F5-7E2F-4745-B6E2-84171F38F053}"/>
                  </a:ext>
                </a:extLst>
              </p:cNvPr>
              <p:cNvSpPr/>
              <p:nvPr/>
            </p:nvSpPr>
            <p:spPr>
              <a:xfrm>
                <a:off x="2235720" y="3329228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A87AC3EB-BECF-49DD-8632-902CF942AEE1}"/>
                </a:ext>
              </a:extLst>
            </p:cNvPr>
            <p:cNvGrpSpPr/>
            <p:nvPr/>
          </p:nvGrpSpPr>
          <p:grpSpPr>
            <a:xfrm>
              <a:off x="5122320" y="4561614"/>
              <a:ext cx="864000" cy="864000"/>
              <a:chOff x="1684920" y="3144570"/>
              <a:chExt cx="864000" cy="864000"/>
            </a:xfrm>
            <a:solidFill>
              <a:schemeClr val="tx1"/>
            </a:solidFill>
          </p:grpSpPr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37A70D5B-C3BA-4ED2-955F-A77B5623C4B5}"/>
                  </a:ext>
                </a:extLst>
              </p:cNvPr>
              <p:cNvSpPr/>
              <p:nvPr/>
            </p:nvSpPr>
            <p:spPr>
              <a:xfrm>
                <a:off x="1684920" y="3144570"/>
                <a:ext cx="864000" cy="864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D19D24A8-085C-433B-813D-55CA3BAEF755}"/>
                  </a:ext>
                </a:extLst>
              </p:cNvPr>
              <p:cNvSpPr/>
              <p:nvPr/>
            </p:nvSpPr>
            <p:spPr>
              <a:xfrm>
                <a:off x="1998120" y="3457770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2C270512-57F6-4E5C-86AD-7BECE9AF2D4E}"/>
                  </a:ext>
                </a:extLst>
              </p:cNvPr>
              <p:cNvSpPr/>
              <p:nvPr/>
            </p:nvSpPr>
            <p:spPr>
              <a:xfrm>
                <a:off x="1998120" y="3183740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B48E795A-6DA5-4A77-A800-45CF071F5686}"/>
                  </a:ext>
                </a:extLst>
              </p:cNvPr>
              <p:cNvSpPr/>
              <p:nvPr/>
            </p:nvSpPr>
            <p:spPr>
              <a:xfrm>
                <a:off x="1756016" y="3329228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DAFC683B-A3CD-44D9-A2E9-1D206E5EAB70}"/>
                  </a:ext>
                </a:extLst>
              </p:cNvPr>
              <p:cNvSpPr/>
              <p:nvPr/>
            </p:nvSpPr>
            <p:spPr>
              <a:xfrm>
                <a:off x="1756016" y="3594411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BC685424-6379-48B8-AB04-3141402EED52}"/>
                  </a:ext>
                </a:extLst>
              </p:cNvPr>
              <p:cNvSpPr/>
              <p:nvPr/>
            </p:nvSpPr>
            <p:spPr>
              <a:xfrm>
                <a:off x="1998120" y="3728299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F0A3BACA-6E3D-4DF5-9492-0A76812DD500}"/>
                  </a:ext>
                </a:extLst>
              </p:cNvPr>
              <p:cNvSpPr/>
              <p:nvPr/>
            </p:nvSpPr>
            <p:spPr>
              <a:xfrm>
                <a:off x="2235720" y="3593516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F49C5C12-06AF-4AA0-9944-EB99E5B647C1}"/>
                  </a:ext>
                </a:extLst>
              </p:cNvPr>
              <p:cNvSpPr/>
              <p:nvPr/>
            </p:nvSpPr>
            <p:spPr>
              <a:xfrm>
                <a:off x="2235720" y="3329228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CE7086AF-B9E1-4FAA-BBD7-124A54DF8726}"/>
                </a:ext>
              </a:extLst>
            </p:cNvPr>
            <p:cNvGrpSpPr/>
            <p:nvPr/>
          </p:nvGrpSpPr>
          <p:grpSpPr>
            <a:xfrm>
              <a:off x="5122320" y="3691442"/>
              <a:ext cx="864000" cy="864000"/>
              <a:chOff x="1684920" y="3144570"/>
              <a:chExt cx="864000" cy="864000"/>
            </a:xfrm>
            <a:solidFill>
              <a:schemeClr val="tx1"/>
            </a:solidFill>
          </p:grpSpPr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76DA2E8E-E31D-48DC-BD1F-18A2EFEB1266}"/>
                  </a:ext>
                </a:extLst>
              </p:cNvPr>
              <p:cNvSpPr/>
              <p:nvPr/>
            </p:nvSpPr>
            <p:spPr>
              <a:xfrm>
                <a:off x="1684920" y="3144570"/>
                <a:ext cx="864000" cy="864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7200FC7F-273C-4A1B-9AF0-85D1E8763E7E}"/>
                  </a:ext>
                </a:extLst>
              </p:cNvPr>
              <p:cNvSpPr/>
              <p:nvPr/>
            </p:nvSpPr>
            <p:spPr>
              <a:xfrm>
                <a:off x="1998120" y="3457770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9D381B0D-C02A-4EB4-8E5F-8E82217B1314}"/>
                  </a:ext>
                </a:extLst>
              </p:cNvPr>
              <p:cNvSpPr/>
              <p:nvPr/>
            </p:nvSpPr>
            <p:spPr>
              <a:xfrm>
                <a:off x="1998120" y="3183740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258380C1-88E3-48A0-9983-F6DAFBAD4CF1}"/>
                  </a:ext>
                </a:extLst>
              </p:cNvPr>
              <p:cNvSpPr/>
              <p:nvPr/>
            </p:nvSpPr>
            <p:spPr>
              <a:xfrm>
                <a:off x="1756016" y="3329228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0FD36C3D-DE93-4E42-B6D8-9F7440A89AB0}"/>
                  </a:ext>
                </a:extLst>
              </p:cNvPr>
              <p:cNvSpPr/>
              <p:nvPr/>
            </p:nvSpPr>
            <p:spPr>
              <a:xfrm>
                <a:off x="1756016" y="3594411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D0A30E9B-4BC8-4015-9B3D-CC4BA7DA27E0}"/>
                  </a:ext>
                </a:extLst>
              </p:cNvPr>
              <p:cNvSpPr/>
              <p:nvPr/>
            </p:nvSpPr>
            <p:spPr>
              <a:xfrm>
                <a:off x="1998120" y="3728299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B583C00C-602F-4561-99AC-2279B47E648C}"/>
                  </a:ext>
                </a:extLst>
              </p:cNvPr>
              <p:cNvSpPr/>
              <p:nvPr/>
            </p:nvSpPr>
            <p:spPr>
              <a:xfrm>
                <a:off x="2235720" y="3593516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18F4D67A-FF02-4628-A611-2CEBDCE16527}"/>
                  </a:ext>
                </a:extLst>
              </p:cNvPr>
              <p:cNvSpPr/>
              <p:nvPr/>
            </p:nvSpPr>
            <p:spPr>
              <a:xfrm>
                <a:off x="2235720" y="3329228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503A6E31-CF0C-4135-8600-7B9083D8CAB9}"/>
                </a:ext>
              </a:extLst>
            </p:cNvPr>
            <p:cNvGrpSpPr/>
            <p:nvPr/>
          </p:nvGrpSpPr>
          <p:grpSpPr>
            <a:xfrm>
              <a:off x="5993940" y="1939884"/>
              <a:ext cx="864000" cy="864000"/>
              <a:chOff x="1684920" y="3144570"/>
              <a:chExt cx="864000" cy="86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05761231-0A98-4F30-AD25-024267741BB5}"/>
                  </a:ext>
                </a:extLst>
              </p:cNvPr>
              <p:cNvSpPr/>
              <p:nvPr/>
            </p:nvSpPr>
            <p:spPr>
              <a:xfrm>
                <a:off x="1684920" y="3144570"/>
                <a:ext cx="864000" cy="864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D612615B-D3E4-4540-A1C2-BEE7199811E4}"/>
                  </a:ext>
                </a:extLst>
              </p:cNvPr>
              <p:cNvSpPr/>
              <p:nvPr/>
            </p:nvSpPr>
            <p:spPr>
              <a:xfrm>
                <a:off x="1998120" y="3457770"/>
                <a:ext cx="237600" cy="237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52BF38A4-EA44-415C-B798-8EA3528B6324}"/>
                  </a:ext>
                </a:extLst>
              </p:cNvPr>
              <p:cNvSpPr/>
              <p:nvPr/>
            </p:nvSpPr>
            <p:spPr>
              <a:xfrm>
                <a:off x="1998120" y="3183740"/>
                <a:ext cx="237600" cy="237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4F913A9A-7A76-4CEE-BA1F-EB15B7BE8583}"/>
                  </a:ext>
                </a:extLst>
              </p:cNvPr>
              <p:cNvSpPr/>
              <p:nvPr/>
            </p:nvSpPr>
            <p:spPr>
              <a:xfrm>
                <a:off x="1756016" y="3329228"/>
                <a:ext cx="237600" cy="237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7D69838A-3D21-4826-89EA-45C864E45A0C}"/>
                  </a:ext>
                </a:extLst>
              </p:cNvPr>
              <p:cNvSpPr/>
              <p:nvPr/>
            </p:nvSpPr>
            <p:spPr>
              <a:xfrm>
                <a:off x="1756016" y="3594411"/>
                <a:ext cx="237600" cy="237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AFF9120F-1FDB-4811-814D-3B0235D96A80}"/>
                  </a:ext>
                </a:extLst>
              </p:cNvPr>
              <p:cNvSpPr/>
              <p:nvPr/>
            </p:nvSpPr>
            <p:spPr>
              <a:xfrm>
                <a:off x="1998120" y="3728299"/>
                <a:ext cx="237600" cy="237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A3CD5B19-5A7E-431C-A4AA-A3F5B025C2A7}"/>
                  </a:ext>
                </a:extLst>
              </p:cNvPr>
              <p:cNvSpPr/>
              <p:nvPr/>
            </p:nvSpPr>
            <p:spPr>
              <a:xfrm>
                <a:off x="2235720" y="3593516"/>
                <a:ext cx="237600" cy="237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AF81D1D4-6480-45D3-BC85-45543247CAE4}"/>
                  </a:ext>
                </a:extLst>
              </p:cNvPr>
              <p:cNvSpPr/>
              <p:nvPr/>
            </p:nvSpPr>
            <p:spPr>
              <a:xfrm>
                <a:off x="2235720" y="3329228"/>
                <a:ext cx="237600" cy="237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130856CC-9688-4CAD-B14A-B02BE64230B8}"/>
                </a:ext>
              </a:extLst>
            </p:cNvPr>
            <p:cNvGrpSpPr/>
            <p:nvPr/>
          </p:nvGrpSpPr>
          <p:grpSpPr>
            <a:xfrm>
              <a:off x="5993940" y="2821355"/>
              <a:ext cx="864000" cy="864000"/>
              <a:chOff x="1684920" y="3144570"/>
              <a:chExt cx="864000" cy="864000"/>
            </a:xfrm>
            <a:solidFill>
              <a:schemeClr val="tx1"/>
            </a:solidFill>
          </p:grpSpPr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2FC68D40-8A7B-4BFF-B523-F9BE2A6C5AC3}"/>
                  </a:ext>
                </a:extLst>
              </p:cNvPr>
              <p:cNvSpPr/>
              <p:nvPr/>
            </p:nvSpPr>
            <p:spPr>
              <a:xfrm>
                <a:off x="1684920" y="3144570"/>
                <a:ext cx="864000" cy="864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56FB488C-EC9D-4338-A101-72113A621B6E}"/>
                  </a:ext>
                </a:extLst>
              </p:cNvPr>
              <p:cNvSpPr/>
              <p:nvPr/>
            </p:nvSpPr>
            <p:spPr>
              <a:xfrm>
                <a:off x="1998120" y="3457770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D21FB725-5D89-4211-A8A5-8C2319EEA3A9}"/>
                  </a:ext>
                </a:extLst>
              </p:cNvPr>
              <p:cNvSpPr/>
              <p:nvPr/>
            </p:nvSpPr>
            <p:spPr>
              <a:xfrm>
                <a:off x="1998120" y="3183740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0D817438-CA97-4537-BF9D-99765A1DAF55}"/>
                  </a:ext>
                </a:extLst>
              </p:cNvPr>
              <p:cNvSpPr/>
              <p:nvPr/>
            </p:nvSpPr>
            <p:spPr>
              <a:xfrm>
                <a:off x="1756016" y="3329228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B6BC0250-8783-49B1-82EA-329F6A2B004E}"/>
                  </a:ext>
                </a:extLst>
              </p:cNvPr>
              <p:cNvSpPr/>
              <p:nvPr/>
            </p:nvSpPr>
            <p:spPr>
              <a:xfrm>
                <a:off x="1756016" y="3594411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D8C71107-C473-45C5-8E4A-CD70983D3D22}"/>
                  </a:ext>
                </a:extLst>
              </p:cNvPr>
              <p:cNvSpPr/>
              <p:nvPr/>
            </p:nvSpPr>
            <p:spPr>
              <a:xfrm>
                <a:off x="1998120" y="3728299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6C22E0E5-CB60-4953-8722-F9991DF5C17F}"/>
                  </a:ext>
                </a:extLst>
              </p:cNvPr>
              <p:cNvSpPr/>
              <p:nvPr/>
            </p:nvSpPr>
            <p:spPr>
              <a:xfrm>
                <a:off x="2235720" y="3593516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B08C89DE-A60F-4EDF-9C1B-7659F7BDAA69}"/>
                  </a:ext>
                </a:extLst>
              </p:cNvPr>
              <p:cNvSpPr/>
              <p:nvPr/>
            </p:nvSpPr>
            <p:spPr>
              <a:xfrm>
                <a:off x="2235720" y="3329228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823EC99E-35B2-44D2-A092-173CA94C0118}"/>
                </a:ext>
              </a:extLst>
            </p:cNvPr>
            <p:cNvGrpSpPr/>
            <p:nvPr/>
          </p:nvGrpSpPr>
          <p:grpSpPr>
            <a:xfrm>
              <a:off x="5993940" y="5431748"/>
              <a:ext cx="864000" cy="864000"/>
              <a:chOff x="1684920" y="3144570"/>
              <a:chExt cx="864000" cy="864000"/>
            </a:xfrm>
            <a:solidFill>
              <a:schemeClr val="tx1"/>
            </a:solidFill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FEC095BD-0306-44DD-A91A-6415F70E9174}"/>
                  </a:ext>
                </a:extLst>
              </p:cNvPr>
              <p:cNvSpPr/>
              <p:nvPr/>
            </p:nvSpPr>
            <p:spPr>
              <a:xfrm>
                <a:off x="1684920" y="3144570"/>
                <a:ext cx="864000" cy="864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CF6B056E-BA76-44F7-8353-3EEB03C60521}"/>
                  </a:ext>
                </a:extLst>
              </p:cNvPr>
              <p:cNvSpPr/>
              <p:nvPr/>
            </p:nvSpPr>
            <p:spPr>
              <a:xfrm>
                <a:off x="1998120" y="3457770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6690BC48-7908-4441-9A73-83096D036916}"/>
                  </a:ext>
                </a:extLst>
              </p:cNvPr>
              <p:cNvSpPr/>
              <p:nvPr/>
            </p:nvSpPr>
            <p:spPr>
              <a:xfrm>
                <a:off x="1998120" y="3183740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C16CADAA-7687-424B-A0C9-EECC9EB40468}"/>
                  </a:ext>
                </a:extLst>
              </p:cNvPr>
              <p:cNvSpPr/>
              <p:nvPr/>
            </p:nvSpPr>
            <p:spPr>
              <a:xfrm>
                <a:off x="1756016" y="3329228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045182FF-B840-4460-BE56-346CE8D8A773}"/>
                  </a:ext>
                </a:extLst>
              </p:cNvPr>
              <p:cNvSpPr/>
              <p:nvPr/>
            </p:nvSpPr>
            <p:spPr>
              <a:xfrm>
                <a:off x="1756016" y="3594411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72A344D2-24A5-4078-90B4-C49FF0159884}"/>
                  </a:ext>
                </a:extLst>
              </p:cNvPr>
              <p:cNvSpPr/>
              <p:nvPr/>
            </p:nvSpPr>
            <p:spPr>
              <a:xfrm>
                <a:off x="1998120" y="3728299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4C12F5C3-1FE0-4596-A9FA-018019AAEC5A}"/>
                  </a:ext>
                </a:extLst>
              </p:cNvPr>
              <p:cNvSpPr/>
              <p:nvPr/>
            </p:nvSpPr>
            <p:spPr>
              <a:xfrm>
                <a:off x="2235720" y="3593516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1639D7B9-DEDD-4E71-9124-80082ABAB5AD}"/>
                  </a:ext>
                </a:extLst>
              </p:cNvPr>
              <p:cNvSpPr/>
              <p:nvPr/>
            </p:nvSpPr>
            <p:spPr>
              <a:xfrm>
                <a:off x="2235720" y="3329228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7E0924C4-F3EA-4B13-A51D-6CF94D29065B}"/>
                </a:ext>
              </a:extLst>
            </p:cNvPr>
            <p:cNvGrpSpPr/>
            <p:nvPr/>
          </p:nvGrpSpPr>
          <p:grpSpPr>
            <a:xfrm>
              <a:off x="5993940" y="4561614"/>
              <a:ext cx="864000" cy="864000"/>
              <a:chOff x="1684920" y="3144570"/>
              <a:chExt cx="864000" cy="864000"/>
            </a:xfrm>
            <a:solidFill>
              <a:schemeClr val="tx1"/>
            </a:solidFill>
          </p:grpSpPr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50FB3484-02FD-45FA-8C6D-230C8A63DC92}"/>
                  </a:ext>
                </a:extLst>
              </p:cNvPr>
              <p:cNvSpPr/>
              <p:nvPr/>
            </p:nvSpPr>
            <p:spPr>
              <a:xfrm>
                <a:off x="1684920" y="3144570"/>
                <a:ext cx="864000" cy="864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9962A941-4B8D-4E75-B1B2-690184AF2F66}"/>
                  </a:ext>
                </a:extLst>
              </p:cNvPr>
              <p:cNvSpPr/>
              <p:nvPr/>
            </p:nvSpPr>
            <p:spPr>
              <a:xfrm>
                <a:off x="1998120" y="3457770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ACDB03B0-BE04-49F7-A2FB-10CBE5543E41}"/>
                  </a:ext>
                </a:extLst>
              </p:cNvPr>
              <p:cNvSpPr/>
              <p:nvPr/>
            </p:nvSpPr>
            <p:spPr>
              <a:xfrm>
                <a:off x="1998120" y="3183740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CCF25F4F-2122-42C6-8E30-B0745CE6FBAF}"/>
                  </a:ext>
                </a:extLst>
              </p:cNvPr>
              <p:cNvSpPr/>
              <p:nvPr/>
            </p:nvSpPr>
            <p:spPr>
              <a:xfrm>
                <a:off x="1756016" y="3329228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4EF36086-F840-4B8E-83D2-8806D3CE9E77}"/>
                  </a:ext>
                </a:extLst>
              </p:cNvPr>
              <p:cNvSpPr/>
              <p:nvPr/>
            </p:nvSpPr>
            <p:spPr>
              <a:xfrm>
                <a:off x="1756016" y="3594411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53FC92F5-F683-4942-8CB4-FAF7F2F66F2D}"/>
                  </a:ext>
                </a:extLst>
              </p:cNvPr>
              <p:cNvSpPr/>
              <p:nvPr/>
            </p:nvSpPr>
            <p:spPr>
              <a:xfrm>
                <a:off x="1998120" y="3728299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FCFE7279-9877-4397-95E0-6AF24C4A60CA}"/>
                  </a:ext>
                </a:extLst>
              </p:cNvPr>
              <p:cNvSpPr/>
              <p:nvPr/>
            </p:nvSpPr>
            <p:spPr>
              <a:xfrm>
                <a:off x="2235720" y="3593516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2DAFAC77-A483-4CE7-A788-BE90944AE8BC}"/>
                  </a:ext>
                </a:extLst>
              </p:cNvPr>
              <p:cNvSpPr/>
              <p:nvPr/>
            </p:nvSpPr>
            <p:spPr>
              <a:xfrm>
                <a:off x="2235720" y="3329228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0B6D873E-DF55-49BA-A1FB-AAB478D8A1D6}"/>
                </a:ext>
              </a:extLst>
            </p:cNvPr>
            <p:cNvGrpSpPr/>
            <p:nvPr/>
          </p:nvGrpSpPr>
          <p:grpSpPr>
            <a:xfrm>
              <a:off x="5993940" y="3691442"/>
              <a:ext cx="864000" cy="864000"/>
              <a:chOff x="1684920" y="3144570"/>
              <a:chExt cx="864000" cy="864000"/>
            </a:xfrm>
            <a:solidFill>
              <a:schemeClr val="tx1"/>
            </a:solidFill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FFB42AB3-96F7-4A50-BFF7-6AB601C971D9}"/>
                  </a:ext>
                </a:extLst>
              </p:cNvPr>
              <p:cNvSpPr/>
              <p:nvPr/>
            </p:nvSpPr>
            <p:spPr>
              <a:xfrm>
                <a:off x="1684920" y="3144570"/>
                <a:ext cx="864000" cy="8640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9FE64968-4273-4F6A-9736-FFE3AF796E3F}"/>
                  </a:ext>
                </a:extLst>
              </p:cNvPr>
              <p:cNvSpPr/>
              <p:nvPr/>
            </p:nvSpPr>
            <p:spPr>
              <a:xfrm>
                <a:off x="1998120" y="3457770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F1EBBE61-61A9-42F7-B1A2-F86CE8358C31}"/>
                  </a:ext>
                </a:extLst>
              </p:cNvPr>
              <p:cNvSpPr/>
              <p:nvPr/>
            </p:nvSpPr>
            <p:spPr>
              <a:xfrm>
                <a:off x="1998120" y="3183740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3AA202A7-C26E-4AA6-93B0-7C8138936A3B}"/>
                  </a:ext>
                </a:extLst>
              </p:cNvPr>
              <p:cNvSpPr/>
              <p:nvPr/>
            </p:nvSpPr>
            <p:spPr>
              <a:xfrm>
                <a:off x="1756016" y="3329228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06AD6D72-3259-4E4B-86FD-59D4E325DC2D}"/>
                  </a:ext>
                </a:extLst>
              </p:cNvPr>
              <p:cNvSpPr/>
              <p:nvPr/>
            </p:nvSpPr>
            <p:spPr>
              <a:xfrm>
                <a:off x="1756016" y="3594411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726D1798-EC4F-4C22-A67B-AE012D7EC04F}"/>
                  </a:ext>
                </a:extLst>
              </p:cNvPr>
              <p:cNvSpPr/>
              <p:nvPr/>
            </p:nvSpPr>
            <p:spPr>
              <a:xfrm>
                <a:off x="1998120" y="3728299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E89A7B59-60D1-4C52-AB68-BAEBF4B7DABA}"/>
                  </a:ext>
                </a:extLst>
              </p:cNvPr>
              <p:cNvSpPr/>
              <p:nvPr/>
            </p:nvSpPr>
            <p:spPr>
              <a:xfrm>
                <a:off x="2235720" y="3593516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694EE02C-8AC8-40B0-AB65-3E91F1088F04}"/>
                  </a:ext>
                </a:extLst>
              </p:cNvPr>
              <p:cNvSpPr/>
              <p:nvPr/>
            </p:nvSpPr>
            <p:spPr>
              <a:xfrm>
                <a:off x="2235720" y="3329228"/>
                <a:ext cx="237600" cy="237600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E1AEA263-3E75-4594-A188-F948D48B54DE}"/>
                </a:ext>
              </a:extLst>
            </p:cNvPr>
            <p:cNvSpPr/>
            <p:nvPr/>
          </p:nvSpPr>
          <p:spPr>
            <a:xfrm>
              <a:off x="4869180" y="1810344"/>
              <a:ext cx="2139325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7253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3E697-6D2A-4F8F-8D3E-C74368154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</a:t>
            </a:r>
            <a:r>
              <a:rPr lang="sv-SE" dirty="0" err="1"/>
              <a:t>ärn</a:t>
            </a:r>
            <a:r>
              <a:rPr lang="sv-SE" dirty="0"/>
              <a:t> ok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FDB93-95E0-4EEF-8571-C87B15AC8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4729F-C1EA-4532-AEB0-55DDF9413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15</a:t>
            </a:fld>
            <a:endParaRPr lang="sv-S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19BAAE-AB59-4624-9D19-EB6DCB62F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630153" y="1107238"/>
            <a:ext cx="6516689" cy="460700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1123F-5DE1-4BB0-913D-02DDFE824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434" y="981075"/>
            <a:ext cx="7601252" cy="5327650"/>
          </a:xfrm>
        </p:spPr>
        <p:txBody>
          <a:bodyPr/>
          <a:lstStyle/>
          <a:p>
            <a:r>
              <a:rPr lang="sv-SE" sz="1800" dirty="0"/>
              <a:t>Förslag för järn typ: </a:t>
            </a:r>
            <a:r>
              <a:rPr lang="sv-SE" sz="1800" b="1" dirty="0">
                <a:solidFill>
                  <a:srgbClr val="0000FF"/>
                </a:solidFill>
              </a:rPr>
              <a:t>ARMCO</a:t>
            </a:r>
            <a:endParaRPr lang="sv-SE" b="1" dirty="0">
              <a:solidFill>
                <a:srgbClr val="0000FF"/>
              </a:solidFill>
            </a:endParaRPr>
          </a:p>
          <a:p>
            <a:pPr lvl="1"/>
            <a:r>
              <a:rPr lang="sv-SE" sz="1600" dirty="0"/>
              <a:t>https://alliedmet.com/alliedpureiron/ </a:t>
            </a:r>
          </a:p>
          <a:p>
            <a:r>
              <a:rPr lang="sv-SE" sz="1800" dirty="0"/>
              <a:t>diskussion med CERN</a:t>
            </a:r>
            <a:endParaRPr lang="en-US" sz="1800" dirty="0"/>
          </a:p>
          <a:p>
            <a:pPr lvl="1"/>
            <a:r>
              <a:rPr lang="en-US" sz="1600" dirty="0"/>
              <a:t>this product is basically good. </a:t>
            </a:r>
            <a:br>
              <a:rPr lang="en-US" sz="1600" dirty="0"/>
            </a:br>
            <a:r>
              <a:rPr lang="en-US" sz="1600" dirty="0"/>
              <a:t>ARMCO or PURE IRON is the same. </a:t>
            </a:r>
            <a:br>
              <a:rPr lang="en-US" sz="1600" dirty="0"/>
            </a:br>
            <a:r>
              <a:rPr lang="en-US" sz="1600" dirty="0">
                <a:solidFill>
                  <a:srgbClr val="0000FF"/>
                </a:solidFill>
              </a:rPr>
              <a:t>5 mm or 6 mm thickness plates </a:t>
            </a:r>
            <a:r>
              <a:rPr lang="en-US" sz="1600" dirty="0"/>
              <a:t>are standard values for the market.</a:t>
            </a:r>
            <a:br>
              <a:rPr lang="en-US" sz="1600" dirty="0"/>
            </a:br>
            <a:r>
              <a:rPr lang="en-US" sz="1600" dirty="0"/>
              <a:t>Originally CERN was using MAGNETIL, </a:t>
            </a:r>
          </a:p>
          <a:p>
            <a:pPr lvl="1"/>
            <a:r>
              <a:rPr lang="en-US" sz="1600" dirty="0"/>
              <a:t>In the ... production for HL-LHC (5.8 mm, old LHC standard thickness) we have adopted the </a:t>
            </a:r>
            <a:r>
              <a:rPr lang="en-US" sz="1600" b="1" dirty="0">
                <a:solidFill>
                  <a:srgbClr val="0000FF"/>
                </a:solidFill>
              </a:rPr>
              <a:t>ARMCO Grade 4 </a:t>
            </a:r>
            <a:r>
              <a:rPr lang="en-US" sz="1600" dirty="0"/>
              <a:t>(not the ARMCO grade 2) with a lower content of S, N, et (the presence of these components affecting the magnetic </a:t>
            </a:r>
            <a:r>
              <a:rPr lang="en-US" sz="1600" dirty="0" err="1"/>
              <a:t>behaviour</a:t>
            </a:r>
            <a:r>
              <a:rPr lang="en-US" sz="1600" dirty="0"/>
              <a:t>).</a:t>
            </a:r>
          </a:p>
          <a:p>
            <a:pPr lvl="1"/>
            <a:r>
              <a:rPr lang="en-US" sz="1600" dirty="0"/>
              <a:t>... had problems also with scaling (at the surface of the plates) and with the content of S (sometimes higher than 0.003, in this case we rejected the plates/heat). </a:t>
            </a:r>
          </a:p>
          <a:p>
            <a:pPr lvl="1"/>
            <a:r>
              <a:rPr lang="en-US" sz="1600" dirty="0"/>
              <a:t>The supplier had problems in obtaining the correct grain size number too. We could never obtain the target value of Gs&lt;4 (in the MS at the beginning CERN asked </a:t>
            </a:r>
            <a:r>
              <a:rPr lang="en-US" sz="1600" dirty="0" err="1"/>
              <a:t>fro</a:t>
            </a:r>
            <a:r>
              <a:rPr lang="en-US" sz="1600" dirty="0"/>
              <a:t> Gs&lt; 3!). </a:t>
            </a:r>
            <a:r>
              <a:rPr lang="en-US" sz="1600" dirty="0">
                <a:highlight>
                  <a:srgbClr val="FFFF00"/>
                </a:highlight>
              </a:rPr>
              <a:t>The Gs is important for the mechanical characteristics at low temp</a:t>
            </a:r>
            <a:r>
              <a:rPr lang="en-US" sz="1600" dirty="0"/>
              <a:t>. Finally, the annealing process included in the spec in order to </a:t>
            </a:r>
            <a:r>
              <a:rPr lang="en-US" sz="1600" dirty="0" err="1"/>
              <a:t>favourite</a:t>
            </a:r>
            <a:r>
              <a:rPr lang="en-US" sz="1600" dirty="0"/>
              <a:t> the Gs reduction had to be abandoned.</a:t>
            </a:r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3860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AD39A-B35D-420C-BFAC-E2A3487BC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Järn ok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A0D01-328B-494F-AC6E-BF627933A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MCBC/Y design har stor öppning för magneten</a:t>
            </a:r>
          </a:p>
          <a:p>
            <a:pPr lvl="1"/>
            <a:r>
              <a:rPr lang="sv-SE" dirty="0"/>
              <a:t>CCT magnet design är mindre</a:t>
            </a:r>
          </a:p>
          <a:p>
            <a:pPr lvl="1"/>
            <a:r>
              <a:rPr lang="sv-SE" dirty="0"/>
              <a:t>mer plats för järn</a:t>
            </a:r>
          </a:p>
          <a:p>
            <a:pPr lvl="2"/>
            <a:r>
              <a:rPr lang="sv-SE" dirty="0"/>
              <a:t>förbättring av fältkvalitet</a:t>
            </a:r>
          </a:p>
          <a:p>
            <a:pPr lvl="2"/>
            <a:r>
              <a:rPr lang="sv-SE" dirty="0"/>
              <a:t>mindre ström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1F131-1B0E-4925-BF65-F064CA9EE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A04C2-8CA3-40CA-AA90-600223EC3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16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BED233-219F-438B-8111-891E193230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78" t="1815" r="21480" b="5153"/>
          <a:stretch/>
        </p:blipFill>
        <p:spPr>
          <a:xfrm>
            <a:off x="7739315" y="2237206"/>
            <a:ext cx="4158147" cy="407151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A325645-48D3-499B-A95F-B71DACF958F6}"/>
              </a:ext>
            </a:extLst>
          </p:cNvPr>
          <p:cNvGrpSpPr/>
          <p:nvPr/>
        </p:nvGrpSpPr>
        <p:grpSpPr>
          <a:xfrm>
            <a:off x="2766071" y="2377167"/>
            <a:ext cx="3909651" cy="3936927"/>
            <a:chOff x="5655733" y="945352"/>
            <a:chExt cx="3909651" cy="393692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EDABBA8-31BD-466B-8533-015422C1832F}"/>
                </a:ext>
              </a:extLst>
            </p:cNvPr>
            <p:cNvSpPr/>
            <p:nvPr/>
          </p:nvSpPr>
          <p:spPr bwMode="auto">
            <a:xfrm>
              <a:off x="5655733" y="945352"/>
              <a:ext cx="3909651" cy="3936927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0154ED2-05F7-4355-98BB-5B86BC6F9D06}"/>
                </a:ext>
              </a:extLst>
            </p:cNvPr>
            <p:cNvSpPr/>
            <p:nvPr/>
          </p:nvSpPr>
          <p:spPr bwMode="auto">
            <a:xfrm>
              <a:off x="6080293" y="2139935"/>
              <a:ext cx="1526119" cy="153676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3F21C8A-4CE2-46FD-B045-B0C53A7A1053}"/>
                </a:ext>
              </a:extLst>
            </p:cNvPr>
            <p:cNvSpPr/>
            <p:nvPr/>
          </p:nvSpPr>
          <p:spPr bwMode="auto">
            <a:xfrm>
              <a:off x="7646307" y="2112420"/>
              <a:ext cx="1526119" cy="153676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2D26394-0BFA-4999-8081-394555ECA6B7}"/>
                </a:ext>
              </a:extLst>
            </p:cNvPr>
            <p:cNvSpPr/>
            <p:nvPr/>
          </p:nvSpPr>
          <p:spPr bwMode="auto">
            <a:xfrm>
              <a:off x="7398616" y="1202442"/>
              <a:ext cx="447715" cy="45083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1203BBF-A1C6-4C24-B2B6-02AFC450B041}"/>
                </a:ext>
              </a:extLst>
            </p:cNvPr>
            <p:cNvSpPr/>
            <p:nvPr/>
          </p:nvSpPr>
          <p:spPr bwMode="auto">
            <a:xfrm>
              <a:off x="7418334" y="4163356"/>
              <a:ext cx="447715" cy="45083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4D180E1-6E28-4707-823C-A2CA20496956}"/>
              </a:ext>
            </a:extLst>
          </p:cNvPr>
          <p:cNvSpPr txBox="1"/>
          <p:nvPr/>
        </p:nvSpPr>
        <p:spPr>
          <a:xfrm>
            <a:off x="3840244" y="2005199"/>
            <a:ext cx="1753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00" b="1" dirty="0"/>
              <a:t>MCBC/Y</a:t>
            </a:r>
            <a:endParaRPr lang="en-US" sz="1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905768-B7EB-421F-99E3-8337A29460C2}"/>
              </a:ext>
            </a:extLst>
          </p:cNvPr>
          <p:cNvSpPr txBox="1"/>
          <p:nvPr/>
        </p:nvSpPr>
        <p:spPr>
          <a:xfrm>
            <a:off x="9940190" y="1888380"/>
            <a:ext cx="1753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00" b="1" dirty="0"/>
              <a:t>alternative</a:t>
            </a:r>
            <a:endParaRPr lang="en-US" sz="1800" b="1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D1ED4EB-50EE-4AA6-BC91-7BC3BED0E825}"/>
              </a:ext>
            </a:extLst>
          </p:cNvPr>
          <p:cNvCxnSpPr/>
          <p:nvPr/>
        </p:nvCxnSpPr>
        <p:spPr bwMode="auto">
          <a:xfrm>
            <a:off x="7859486" y="2514600"/>
            <a:ext cx="751114" cy="72934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52F4EC7-9039-4C2A-88E4-892E7968AD1F}"/>
              </a:ext>
            </a:extLst>
          </p:cNvPr>
          <p:cNvSpPr txBox="1"/>
          <p:nvPr/>
        </p:nvSpPr>
        <p:spPr>
          <a:xfrm>
            <a:off x="7391593" y="2237206"/>
            <a:ext cx="751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solidFill>
                  <a:srgbClr val="FF0000"/>
                </a:solidFill>
              </a:rPr>
              <a:t>pin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88E0901-C943-48BD-8707-087EDE18F24B}"/>
              </a:ext>
            </a:extLst>
          </p:cNvPr>
          <p:cNvCxnSpPr/>
          <p:nvPr/>
        </p:nvCxnSpPr>
        <p:spPr bwMode="auto">
          <a:xfrm>
            <a:off x="8235043" y="2211088"/>
            <a:ext cx="751114" cy="72934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5C1C343-7011-4D12-9F2D-E738AA7AEEDC}"/>
              </a:ext>
            </a:extLst>
          </p:cNvPr>
          <p:cNvSpPr txBox="1"/>
          <p:nvPr/>
        </p:nvSpPr>
        <p:spPr>
          <a:xfrm>
            <a:off x="7767150" y="1933694"/>
            <a:ext cx="751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 err="1"/>
              <a:t>tie</a:t>
            </a:r>
            <a:r>
              <a:rPr lang="sv-SE" sz="1600" dirty="0"/>
              <a:t> </a:t>
            </a:r>
            <a:r>
              <a:rPr lang="sv-SE" sz="1600" dirty="0" err="1"/>
              <a:t>rod</a:t>
            </a:r>
            <a:endParaRPr lang="en-US" sz="16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C8056DA-F74B-4FAC-928B-CB59EEF100BA}"/>
              </a:ext>
            </a:extLst>
          </p:cNvPr>
          <p:cNvCxnSpPr/>
          <p:nvPr/>
        </p:nvCxnSpPr>
        <p:spPr bwMode="auto">
          <a:xfrm>
            <a:off x="9001989" y="1998173"/>
            <a:ext cx="751114" cy="72934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44A77FD-8DA6-496C-8913-E72B347588E8}"/>
              </a:ext>
            </a:extLst>
          </p:cNvPr>
          <p:cNvSpPr txBox="1"/>
          <p:nvPr/>
        </p:nvSpPr>
        <p:spPr>
          <a:xfrm>
            <a:off x="8337843" y="1666645"/>
            <a:ext cx="1268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 err="1"/>
              <a:t>cooling</a:t>
            </a:r>
            <a:endParaRPr lang="en-US" sz="16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84D0EFD-8340-4419-8DAD-49B456F48997}"/>
              </a:ext>
            </a:extLst>
          </p:cNvPr>
          <p:cNvCxnSpPr/>
          <p:nvPr/>
        </p:nvCxnSpPr>
        <p:spPr bwMode="auto">
          <a:xfrm>
            <a:off x="7767150" y="3113027"/>
            <a:ext cx="751114" cy="72934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6073FBB-8096-405A-87CA-8FE4F9353AC4}"/>
              </a:ext>
            </a:extLst>
          </p:cNvPr>
          <p:cNvSpPr txBox="1"/>
          <p:nvPr/>
        </p:nvSpPr>
        <p:spPr>
          <a:xfrm>
            <a:off x="7299257" y="2835633"/>
            <a:ext cx="751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 err="1">
                <a:solidFill>
                  <a:srgbClr val="FF0000"/>
                </a:solidFill>
              </a:rPr>
              <a:t>keys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D80228-9751-4C64-ADF0-23805614ED62}"/>
              </a:ext>
            </a:extLst>
          </p:cNvPr>
          <p:cNvSpPr txBox="1"/>
          <p:nvPr/>
        </p:nvSpPr>
        <p:spPr>
          <a:xfrm>
            <a:off x="6619884" y="3511856"/>
            <a:ext cx="1175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 err="1">
                <a:solidFill>
                  <a:srgbClr val="FF0000"/>
                </a:solidFill>
              </a:rPr>
              <a:t>alignment</a:t>
            </a:r>
            <a:r>
              <a:rPr lang="sv-SE" sz="1600" dirty="0">
                <a:solidFill>
                  <a:srgbClr val="FF0000"/>
                </a:solidFill>
              </a:rPr>
              <a:t> </a:t>
            </a:r>
            <a:r>
              <a:rPr lang="sv-SE" sz="1600" dirty="0" err="1">
                <a:solidFill>
                  <a:srgbClr val="FF0000"/>
                </a:solidFill>
              </a:rPr>
              <a:t>slot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15C5DD6-2A21-4434-BE5F-0274DCB537CC}"/>
              </a:ext>
            </a:extLst>
          </p:cNvPr>
          <p:cNvCxnSpPr>
            <a:cxnSpLocks/>
          </p:cNvCxnSpPr>
          <p:nvPr/>
        </p:nvCxnSpPr>
        <p:spPr bwMode="auto">
          <a:xfrm>
            <a:off x="7219565" y="4196562"/>
            <a:ext cx="1015478" cy="111484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580D471-82D9-438B-8184-B8857B0042DC}"/>
              </a:ext>
            </a:extLst>
          </p:cNvPr>
          <p:cNvCxnSpPr>
            <a:cxnSpLocks/>
          </p:cNvCxnSpPr>
          <p:nvPr/>
        </p:nvCxnSpPr>
        <p:spPr bwMode="auto">
          <a:xfrm>
            <a:off x="7195472" y="4191193"/>
            <a:ext cx="658941" cy="11768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E86795A-4CDF-45BA-AF37-DB408A42A557}"/>
              </a:ext>
            </a:extLst>
          </p:cNvPr>
          <p:cNvCxnSpPr>
            <a:cxnSpLocks/>
          </p:cNvCxnSpPr>
          <p:nvPr/>
        </p:nvCxnSpPr>
        <p:spPr bwMode="auto">
          <a:xfrm flipV="1">
            <a:off x="7219565" y="3187786"/>
            <a:ext cx="1053773" cy="100340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76040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9509-9E71-486B-98C9-0E4BA9AD8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B5D695-03EE-4812-B34C-598FDBC34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7B46F-5661-462E-A8DE-FE72CEAF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3194D8-9950-4C9A-B658-6C0015B57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095" y="0"/>
            <a:ext cx="9673811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D551D0-872C-42E7-BABB-4A51E4D1178D}"/>
              </a:ext>
            </a:extLst>
          </p:cNvPr>
          <p:cNvSpPr txBox="1"/>
          <p:nvPr/>
        </p:nvSpPr>
        <p:spPr>
          <a:xfrm>
            <a:off x="4171950" y="5202793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00" dirty="0">
                <a:solidFill>
                  <a:srgbClr val="FF0000"/>
                </a:solidFill>
              </a:rPr>
              <a:t>1...5.8±0.15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BF8E98-B0B0-4735-B925-6EABC865A9A0}"/>
              </a:ext>
            </a:extLst>
          </p:cNvPr>
          <p:cNvSpPr/>
          <p:nvPr/>
        </p:nvSpPr>
        <p:spPr bwMode="auto">
          <a:xfrm>
            <a:off x="5848350" y="5698331"/>
            <a:ext cx="1905000" cy="50482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61B93F-23AC-41D4-B756-6023DECC9B68}"/>
              </a:ext>
            </a:extLst>
          </p:cNvPr>
          <p:cNvSpPr/>
          <p:nvPr/>
        </p:nvSpPr>
        <p:spPr bwMode="auto">
          <a:xfrm>
            <a:off x="6266949" y="1574802"/>
            <a:ext cx="1456267" cy="73377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820295-1328-4E55-8D00-B8693301AE3D}"/>
              </a:ext>
            </a:extLst>
          </p:cNvPr>
          <p:cNvCxnSpPr>
            <a:cxnSpLocks/>
            <a:endCxn id="11" idx="2"/>
          </p:cNvCxnSpPr>
          <p:nvPr/>
        </p:nvCxnSpPr>
        <p:spPr bwMode="auto">
          <a:xfrm>
            <a:off x="4346222" y="1794933"/>
            <a:ext cx="1920727" cy="14675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3D90CE4-0A02-47BE-8D96-56984E13F67E}"/>
              </a:ext>
            </a:extLst>
          </p:cNvPr>
          <p:cNvSpPr txBox="1"/>
          <p:nvPr/>
        </p:nvSpPr>
        <p:spPr>
          <a:xfrm>
            <a:off x="3273777" y="1572358"/>
            <a:ext cx="1309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solidFill>
                  <a:srgbClr val="FF0000"/>
                </a:solidFill>
              </a:rPr>
              <a:t>pin </a:t>
            </a:r>
            <a:r>
              <a:rPr lang="en-GB" sz="1800" dirty="0">
                <a:solidFill>
                  <a:srgbClr val="FF0000"/>
                </a:solidFill>
              </a:rPr>
              <a:t>&amp; rod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C725AB-389C-4B60-A73B-D42B830C569A}"/>
              </a:ext>
            </a:extLst>
          </p:cNvPr>
          <p:cNvSpPr txBox="1"/>
          <p:nvPr/>
        </p:nvSpPr>
        <p:spPr>
          <a:xfrm>
            <a:off x="3036711" y="2691335"/>
            <a:ext cx="1309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solidFill>
                  <a:srgbClr val="FF0000"/>
                </a:solidFill>
              </a:rPr>
              <a:t>4x </a:t>
            </a:r>
            <a:r>
              <a:rPr lang="sv-SE" sz="1800" dirty="0" err="1">
                <a:solidFill>
                  <a:srgbClr val="FF0000"/>
                </a:solidFill>
              </a:rPr>
              <a:t>keys</a:t>
            </a:r>
            <a:endParaRPr lang="sv-SE" sz="1800" dirty="0">
              <a:solidFill>
                <a:srgbClr val="FF0000"/>
              </a:solidFill>
            </a:endParaRPr>
          </a:p>
          <a:p>
            <a:r>
              <a:rPr lang="sv-SE" sz="1800" dirty="0">
                <a:solidFill>
                  <a:srgbClr val="FF0000"/>
                </a:solidFill>
              </a:rPr>
              <a:t>guide </a:t>
            </a:r>
            <a:r>
              <a:rPr lang="sv-SE" sz="1800" dirty="0" err="1">
                <a:solidFill>
                  <a:srgbClr val="FF0000"/>
                </a:solidFill>
              </a:rPr>
              <a:t>thermal</a:t>
            </a:r>
            <a:r>
              <a:rPr lang="sv-SE" sz="1800" dirty="0">
                <a:solidFill>
                  <a:srgbClr val="FF0000"/>
                </a:solidFill>
              </a:rPr>
              <a:t> </a:t>
            </a:r>
            <a:r>
              <a:rPr lang="sv-SE" sz="1800" dirty="0" err="1">
                <a:solidFill>
                  <a:srgbClr val="FF0000"/>
                </a:solidFill>
              </a:rPr>
              <a:t>contraction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F3FD542-6D1D-49FE-B7F2-878FFC992750}"/>
              </a:ext>
            </a:extLst>
          </p:cNvPr>
          <p:cNvCxnSpPr>
            <a:cxnSpLocks/>
            <a:endCxn id="17" idx="1"/>
          </p:cNvCxnSpPr>
          <p:nvPr/>
        </p:nvCxnSpPr>
        <p:spPr bwMode="auto">
          <a:xfrm>
            <a:off x="4028279" y="2904594"/>
            <a:ext cx="2019068" cy="3869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9A404395-501F-435F-A1F2-A34A3390EA61}"/>
              </a:ext>
            </a:extLst>
          </p:cNvPr>
          <p:cNvSpPr/>
          <p:nvPr/>
        </p:nvSpPr>
        <p:spPr bwMode="auto">
          <a:xfrm>
            <a:off x="5956385" y="3194709"/>
            <a:ext cx="621127" cy="66093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0137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4CDC2-84E0-41B5-B624-338E252E4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C30E6-CA36-4C83-A4DE-F25F0F95F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discussing collaboration contract with CERN</a:t>
            </a:r>
          </a:p>
          <a:p>
            <a:pPr lvl="1"/>
            <a:r>
              <a:rPr lang="en-GB" dirty="0"/>
              <a:t>to receive full 3D CAD model from CERN</a:t>
            </a:r>
          </a:p>
          <a:p>
            <a:pPr lvl="1"/>
            <a:r>
              <a:rPr lang="en-GB" dirty="0"/>
              <a:t>to receive advise/knowledge (Glyn Kirby) and engineering support</a:t>
            </a:r>
          </a:p>
          <a:p>
            <a:r>
              <a:rPr lang="en-GB" dirty="0">
                <a:solidFill>
                  <a:srgbClr val="0000FF"/>
                </a:solidFill>
              </a:rPr>
              <a:t>recruiting researcher/post-doc for simulations</a:t>
            </a:r>
          </a:p>
          <a:p>
            <a:pPr lvl="1"/>
            <a:r>
              <a:rPr lang="en-GB" dirty="0"/>
              <a:t>work on field and quench simulations, magnetic design</a:t>
            </a:r>
          </a:p>
          <a:p>
            <a:pPr lvl="1"/>
            <a:r>
              <a:rPr lang="en-GB" dirty="0"/>
              <a:t>discussion ongoing with candidate presently at CERN</a:t>
            </a:r>
          </a:p>
          <a:p>
            <a:r>
              <a:rPr lang="en-GB" dirty="0">
                <a:solidFill>
                  <a:srgbClr val="0000FF"/>
                </a:solidFill>
              </a:rPr>
              <a:t>tests on superconducting cable</a:t>
            </a:r>
          </a:p>
          <a:p>
            <a:pPr lvl="1"/>
            <a:r>
              <a:rPr lang="en-GB" dirty="0"/>
              <a:t>joints, cabling, impregnation</a:t>
            </a:r>
          </a:p>
          <a:p>
            <a:r>
              <a:rPr lang="en-GB" dirty="0">
                <a:solidFill>
                  <a:srgbClr val="0000FF"/>
                </a:solidFill>
              </a:rPr>
              <a:t>tests cutting iron for yoke laminations</a:t>
            </a:r>
          </a:p>
          <a:p>
            <a:pPr lvl="1"/>
            <a:r>
              <a:rPr lang="en-GB" dirty="0"/>
              <a:t>accuracy</a:t>
            </a:r>
          </a:p>
          <a:p>
            <a:r>
              <a:rPr lang="en-GB" dirty="0">
                <a:solidFill>
                  <a:srgbClr val="0000FF"/>
                </a:solidFill>
              </a:rPr>
              <a:t>submitted abstract to MT27 Magnet Technology Conference</a:t>
            </a:r>
          </a:p>
          <a:p>
            <a:pPr lvl="1"/>
            <a:r>
              <a:rPr lang="en-GB" dirty="0"/>
              <a:t>in Japan, 15-19 November 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F9B463-D00A-4E97-B2D4-8B5CCB234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AB9FCE-7B2D-44A6-9CB2-D3D57649F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7639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841EC0-933C-4B8C-B1B7-D53983B06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Nuvarande</a:t>
            </a:r>
            <a:r>
              <a:rPr lang="en-GB" dirty="0"/>
              <a:t> MCBC/MCBY Orbit Corrector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365173D9-E57D-43D9-A33F-82A1833D49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b="1" dirty="0">
                    <a:solidFill>
                      <a:srgbClr val="0000FF"/>
                    </a:solidFill>
                  </a:rPr>
                  <a:t>Kombination</a:t>
                </a:r>
              </a:p>
              <a:p>
                <a:r>
                  <a:rPr lang="en-GB" dirty="0"/>
                  <a:t>B</a:t>
                </a:r>
                <a:r>
                  <a:rPr lang="en-GB" baseline="-25000" dirty="0"/>
                  <a:t>0</a:t>
                </a:r>
                <a:r>
                  <a:rPr lang="en-GB" dirty="0"/>
                  <a:t> = 3.11 T</a:t>
                </a:r>
              </a:p>
              <a:p>
                <a:r>
                  <a:rPr lang="en-GB" dirty="0" err="1"/>
                  <a:t>L</a:t>
                </a:r>
                <a:r>
                  <a:rPr lang="en-GB" baseline="-25000" dirty="0" err="1"/>
                  <a:t>magnetic</a:t>
                </a:r>
                <a:r>
                  <a:rPr lang="en-GB" dirty="0"/>
                  <a:t> = 0.904 m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𝐵𝑑𝑙</m:t>
                        </m:r>
                      </m:e>
                    </m:nary>
                  </m:oMath>
                </a14:m>
                <a:r>
                  <a:rPr lang="en-US" dirty="0"/>
                  <a:t> = 2.81 Tm</a:t>
                </a:r>
              </a:p>
              <a:p>
                <a:r>
                  <a:rPr lang="en-GB" dirty="0"/>
                  <a:t>aperture</a:t>
                </a:r>
                <a:r>
                  <a:rPr lang="en-US" dirty="0"/>
                  <a:t> = 35.2 mm</a:t>
                </a:r>
              </a:p>
              <a:p>
                <a:r>
                  <a:rPr lang="en-GB" dirty="0"/>
                  <a:t>I</a:t>
                </a:r>
                <a:r>
                  <a:rPr lang="en-US" baseline="-25000" dirty="0"/>
                  <a:t>max</a:t>
                </a:r>
                <a:r>
                  <a:rPr lang="en-US" dirty="0"/>
                  <a:t> = 100 A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365173D9-E57D-43D9-A33F-82A1833D49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93" t="-5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98CCAD-3945-4685-BBF6-A37EFE827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3530F-2802-4DB6-8AA8-29820DF9B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2</a:t>
            </a:fld>
            <a:endParaRPr lang="sv-SE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2450543-7D06-4C64-86D8-0204B91BDE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95566"/>
              </p:ext>
            </p:extLst>
          </p:nvPr>
        </p:nvGraphicFramePr>
        <p:xfrm>
          <a:off x="4472477" y="836408"/>
          <a:ext cx="6763596" cy="4920789"/>
        </p:xfrm>
        <a:graphic>
          <a:graphicData uri="http://schemas.openxmlformats.org/drawingml/2006/table">
            <a:tbl>
              <a:tblPr firstRow="1" firstCol="1" bandRow="1"/>
              <a:tblGrid>
                <a:gridCol w="3286619">
                  <a:extLst>
                    <a:ext uri="{9D8B030D-6E8A-4147-A177-3AD203B41FA5}">
                      <a16:colId xmlns:a16="http://schemas.microsoft.com/office/drawing/2014/main" val="3686131306"/>
                    </a:ext>
                  </a:extLst>
                </a:gridCol>
                <a:gridCol w="1772355">
                  <a:extLst>
                    <a:ext uri="{9D8B030D-6E8A-4147-A177-3AD203B41FA5}">
                      <a16:colId xmlns:a16="http://schemas.microsoft.com/office/drawing/2014/main" val="233879600"/>
                    </a:ext>
                  </a:extLst>
                </a:gridCol>
                <a:gridCol w="1704622">
                  <a:extLst>
                    <a:ext uri="{9D8B030D-6E8A-4147-A177-3AD203B41FA5}">
                      <a16:colId xmlns:a16="http://schemas.microsoft.com/office/drawing/2014/main" val="2905020716"/>
                    </a:ext>
                  </a:extLst>
                </a:gridCol>
              </a:tblGrid>
              <a:tr h="339047">
                <a:tc>
                  <a:txBody>
                    <a:bodyPr/>
                    <a:lstStyle/>
                    <a:p>
                      <a:pPr marL="228600" indent="-228600"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Parameters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lnSpc>
                          <a:spcPct val="11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MCBC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ctr">
                        <a:lnSpc>
                          <a:spcPct val="11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MCBY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133473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Coil inner diameter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56.4 mm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70.4 mm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202371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Magnetic length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0.904 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0.899 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290967"/>
                  </a:ext>
                </a:extLst>
              </a:tr>
              <a:tr h="248849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Operating temperature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1.9 K and 4.5 K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1.9 K and 4.5 K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522550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Nominal field (at 1.9/4.5 K)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3.11/2.33 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3.00/2.5 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309657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Nominal current (at 1.9/4.5 K)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100/74 A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88/72 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552335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Peak field in coil (at 1.9/4.5 K)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12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3.65/2.68 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12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3.60/2.96 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494867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Short sample current (at 1.9/4.2 K)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172/127 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162/120 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874836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Stored energy (at 1.9 K)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14.2 kJ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13.6 kJ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218079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Self-inductance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2.84 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5.27 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91025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DC resistance (RT)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375 Ω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501 Ω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889562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  <a:spcAft>
                          <a:spcPts val="12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Overall length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12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1100 mm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12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1100 mm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228473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Outer diameter of assembly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452 mm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475 mm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520703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Magnet module mass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203 kg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193 kg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932546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Total mass including the support structure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1234 kg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1247 kg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87629"/>
                  </a:ext>
                </a:extLst>
              </a:tr>
              <a:tr h="246327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Superconductor type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Nb-Ti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 in Cu matrix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Nb-Ti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 in Cu matrix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056221"/>
                  </a:ext>
                </a:extLst>
              </a:tr>
              <a:tr h="645492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SC wire dimension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0.38 mm x 0.73 mm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(+0.0/-0.01)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0.38 mm x 0.73 mm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(+0.0/-0.01)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416289"/>
                  </a:ext>
                </a:extLst>
              </a:tr>
              <a:tr h="245791">
                <a:tc>
                  <a:txBody>
                    <a:bodyPr/>
                    <a:lstStyle/>
                    <a:p>
                      <a:pPr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Ribbon construction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14 wire (glued)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15 wire (glued)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8075" marR="780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082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2634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72FA7-5CD1-42DD-8DFD-602B874F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Elektrisk strömstyrka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C36B5-B134-4B9B-9359-5C8BBAC0F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Maximum ström</a:t>
            </a:r>
          </a:p>
          <a:p>
            <a:pPr lvl="1"/>
            <a:r>
              <a:rPr lang="sv-SE" dirty="0"/>
              <a:t>begränsas av teknisk installation i LHC tunneln</a:t>
            </a:r>
          </a:p>
          <a:p>
            <a:pPr lvl="1"/>
            <a:r>
              <a:rPr lang="sv-SE" dirty="0"/>
              <a:t>200 av denna typ av magnet</a:t>
            </a:r>
            <a:endParaRPr lang="sv-SE" b="1" dirty="0">
              <a:solidFill>
                <a:srgbClr val="0000FF"/>
              </a:solidFill>
            </a:endParaRPr>
          </a:p>
          <a:p>
            <a:r>
              <a:rPr lang="sv-SE" b="1" dirty="0">
                <a:solidFill>
                  <a:srgbClr val="0000FF"/>
                </a:solidFill>
              </a:rPr>
              <a:t>Power </a:t>
            </a:r>
            <a:r>
              <a:rPr lang="sv-SE" b="1" dirty="0" err="1">
                <a:solidFill>
                  <a:srgbClr val="0000FF"/>
                </a:solidFill>
              </a:rPr>
              <a:t>converter</a:t>
            </a:r>
            <a:endParaRPr lang="sv-SE" b="1" dirty="0">
              <a:solidFill>
                <a:srgbClr val="0000FF"/>
              </a:solidFill>
            </a:endParaRPr>
          </a:p>
          <a:p>
            <a:pPr lvl="1"/>
            <a:r>
              <a:rPr lang="sv-SE" b="1" dirty="0"/>
              <a:t>nuvarande ström </a:t>
            </a:r>
            <a:r>
              <a:rPr lang="sv-SE" b="1" dirty="0" err="1"/>
              <a:t>circuit</a:t>
            </a:r>
            <a:r>
              <a:rPr lang="sv-SE" b="1" dirty="0"/>
              <a:t> ±120 A, ± 10 V</a:t>
            </a:r>
          </a:p>
          <a:p>
            <a:pPr lvl="2"/>
            <a:r>
              <a:rPr lang="sv-SE" dirty="0"/>
              <a:t>interlock för </a:t>
            </a:r>
            <a:r>
              <a:rPr lang="sv-SE" dirty="0" err="1"/>
              <a:t>quench</a:t>
            </a:r>
            <a:r>
              <a:rPr lang="sv-SE" dirty="0"/>
              <a:t> skydd: </a:t>
            </a:r>
          </a:p>
          <a:p>
            <a:pPr lvl="3"/>
            <a:r>
              <a:rPr lang="sv-SE" dirty="0"/>
              <a:t>extern signal eller ström fel</a:t>
            </a:r>
          </a:p>
          <a:p>
            <a:pPr lvl="2"/>
            <a:r>
              <a:rPr lang="sv-SE" dirty="0"/>
              <a:t>ingen </a:t>
            </a:r>
            <a:r>
              <a:rPr lang="sv-SE" dirty="0" err="1"/>
              <a:t>energy</a:t>
            </a:r>
            <a:r>
              <a:rPr lang="sv-SE" dirty="0"/>
              <a:t> </a:t>
            </a:r>
            <a:r>
              <a:rPr lang="sv-SE" dirty="0" err="1"/>
              <a:t>extraction</a:t>
            </a:r>
            <a:endParaRPr lang="sv-SE" dirty="0"/>
          </a:p>
          <a:p>
            <a:pPr lvl="1"/>
            <a:r>
              <a:rPr lang="sv-SE" dirty="0"/>
              <a:t>dokumentation</a:t>
            </a:r>
          </a:p>
          <a:p>
            <a:pPr lvl="2"/>
            <a:r>
              <a:rPr lang="sv-SE" dirty="0"/>
              <a:t>http://sy-dep-epc-lpc.web.cern.ch/converters/lhc120a-10v/general.stm</a:t>
            </a:r>
          </a:p>
          <a:p>
            <a:pPr lvl="2"/>
            <a:r>
              <a:rPr lang="sv-SE" dirty="0"/>
              <a:t>https://indico.cern.ch/event/904900/</a:t>
            </a:r>
          </a:p>
          <a:p>
            <a:r>
              <a:rPr lang="sv-SE" b="1" dirty="0">
                <a:solidFill>
                  <a:srgbClr val="0000FF"/>
                </a:solidFill>
              </a:rPr>
              <a:t>Behöver passiv </a:t>
            </a:r>
            <a:r>
              <a:rPr lang="sv-SE" b="1" dirty="0" err="1">
                <a:solidFill>
                  <a:srgbClr val="0000FF"/>
                </a:solidFill>
              </a:rPr>
              <a:t>quench</a:t>
            </a:r>
            <a:r>
              <a:rPr lang="sv-SE" b="1" dirty="0">
                <a:solidFill>
                  <a:srgbClr val="0000FF"/>
                </a:solidFill>
              </a:rPr>
              <a:t> skydd</a:t>
            </a:r>
          </a:p>
          <a:p>
            <a:pPr lvl="1"/>
            <a:r>
              <a:rPr lang="sv-SE" dirty="0"/>
              <a:t>diod och motstånd</a:t>
            </a:r>
          </a:p>
          <a:p>
            <a:pPr lvl="1"/>
            <a:r>
              <a:rPr lang="sv-SE" dirty="0"/>
              <a:t>kall system, dvs inbyggd i magnetens kryostat</a:t>
            </a:r>
          </a:p>
          <a:p>
            <a:pPr lvl="1"/>
            <a:r>
              <a:rPr lang="sv-SE" dirty="0">
                <a:highlight>
                  <a:srgbClr val="FFFF00"/>
                </a:highlight>
              </a:rPr>
              <a:t>att diskutera med CERN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DDD8D-D154-45CB-97A0-AA00925AD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492FC-1E84-4E88-ABF4-61677C77F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3</a:t>
            </a:fld>
            <a:endParaRPr lang="sv-S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7EBD16-0623-4D3E-B972-6481617F9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686" y="978739"/>
            <a:ext cx="4955057" cy="227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E186BF-46DD-4C10-AB68-158F2FD8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634" y="3395497"/>
            <a:ext cx="5433436" cy="30563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C2717B-4735-43DE-9585-186678450557}"/>
              </a:ext>
            </a:extLst>
          </p:cNvPr>
          <p:cNvSpPr txBox="1"/>
          <p:nvPr/>
        </p:nvSpPr>
        <p:spPr>
          <a:xfrm>
            <a:off x="8644165" y="6427218"/>
            <a:ext cx="2982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FGC</a:t>
            </a:r>
            <a:r>
              <a:rPr lang="en-GB" sz="1200" dirty="0"/>
              <a:t>=function generator/controller</a:t>
            </a:r>
            <a:endParaRPr lang="en-US" sz="12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7574C23-B925-4F8D-A282-56100800FB4F}"/>
              </a:ext>
            </a:extLst>
          </p:cNvPr>
          <p:cNvCxnSpPr>
            <a:cxnSpLocks/>
          </p:cNvCxnSpPr>
          <p:nvPr/>
        </p:nvCxnSpPr>
        <p:spPr bwMode="auto">
          <a:xfrm>
            <a:off x="5116286" y="3744686"/>
            <a:ext cx="123008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B4F7059-A36A-49C3-A962-D96966F77EB4}"/>
              </a:ext>
            </a:extLst>
          </p:cNvPr>
          <p:cNvCxnSpPr>
            <a:cxnSpLocks/>
          </p:cNvCxnSpPr>
          <p:nvPr/>
        </p:nvCxnSpPr>
        <p:spPr bwMode="auto">
          <a:xfrm flipV="1">
            <a:off x="5116286" y="2231572"/>
            <a:ext cx="1491343" cy="151311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8717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C698-53F2-449B-A644-EE343522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Supraledare - tråd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21CA2-6231-446B-8112-FB7096471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1" dirty="0" err="1">
                <a:solidFill>
                  <a:srgbClr val="0000FF"/>
                </a:solidFill>
              </a:rPr>
              <a:t>Bruker</a:t>
            </a:r>
            <a:r>
              <a:rPr lang="sv-SE" b="1" dirty="0">
                <a:solidFill>
                  <a:srgbClr val="0000FF"/>
                </a:solidFill>
              </a:rPr>
              <a:t> Energy &amp; </a:t>
            </a:r>
            <a:r>
              <a:rPr lang="sv-SE" b="1" dirty="0" err="1">
                <a:solidFill>
                  <a:srgbClr val="0000FF"/>
                </a:solidFill>
              </a:rPr>
              <a:t>Supercon</a:t>
            </a:r>
            <a:r>
              <a:rPr lang="sv-SE" b="1" dirty="0">
                <a:solidFill>
                  <a:srgbClr val="0000FF"/>
                </a:solidFill>
              </a:rPr>
              <a:t> Technologies (BEST)</a:t>
            </a:r>
          </a:p>
          <a:p>
            <a:pPr lvl="1"/>
            <a:r>
              <a:rPr lang="sv-SE" dirty="0">
                <a:hlinkClick r:id="rId2"/>
              </a:rPr>
              <a:t>https://www.bruker.com/content/bruker/int/en/products-and-solutions/superconductors.html</a:t>
            </a:r>
            <a:endParaRPr lang="sv-SE" dirty="0"/>
          </a:p>
          <a:p>
            <a:r>
              <a:rPr lang="sv-SE" dirty="0"/>
              <a:t>supraledande tråd</a:t>
            </a:r>
          </a:p>
          <a:p>
            <a:pPr lvl="1"/>
            <a:r>
              <a:rPr lang="sv-SE" dirty="0"/>
              <a:t>diameter</a:t>
            </a:r>
          </a:p>
          <a:p>
            <a:pPr lvl="2"/>
            <a:r>
              <a:rPr lang="sv-SE" dirty="0"/>
              <a:t>0.33 mm</a:t>
            </a:r>
            <a:r>
              <a:rPr lang="en-GB" dirty="0"/>
              <a:t> (w/o insulation = bare)</a:t>
            </a:r>
          </a:p>
          <a:p>
            <a:pPr lvl="2"/>
            <a:r>
              <a:rPr lang="en-GB" dirty="0">
                <a:highlight>
                  <a:srgbClr val="FFFF00"/>
                </a:highlight>
              </a:rPr>
              <a:t>0.36 mm (with insulation)</a:t>
            </a:r>
          </a:p>
          <a:p>
            <a:pPr lvl="2"/>
            <a:r>
              <a:rPr lang="en-GB" dirty="0"/>
              <a:t>insulation = formvar (or polyimide)</a:t>
            </a:r>
          </a:p>
          <a:p>
            <a:pPr lvl="1"/>
            <a:r>
              <a:rPr lang="en-GB" dirty="0"/>
              <a:t>filament approx. 29 µm</a:t>
            </a:r>
          </a:p>
          <a:p>
            <a:pPr lvl="1"/>
            <a:r>
              <a:rPr lang="en-GB" dirty="0"/>
              <a:t>bending radius 25 mm</a:t>
            </a:r>
          </a:p>
          <a:p>
            <a:pPr lvl="1"/>
            <a:r>
              <a:rPr lang="en-GB" dirty="0"/>
              <a:t>max. tensile strength 20 kg/mm</a:t>
            </a:r>
            <a:r>
              <a:rPr lang="en-GB" baseline="30000" dirty="0"/>
              <a:t>2</a:t>
            </a:r>
          </a:p>
          <a:p>
            <a:pPr lvl="1"/>
            <a:r>
              <a:rPr lang="sv-SE" dirty="0" err="1">
                <a:highlight>
                  <a:srgbClr val="FFFF00"/>
                </a:highlight>
              </a:rPr>
              <a:t>I</a:t>
            </a:r>
            <a:r>
              <a:rPr lang="sv-SE" baseline="-25000" dirty="0" err="1">
                <a:highlight>
                  <a:srgbClr val="FFFF00"/>
                </a:highlight>
              </a:rPr>
              <a:t>critical</a:t>
            </a:r>
            <a:r>
              <a:rPr lang="sv-SE" dirty="0">
                <a:highlight>
                  <a:srgbClr val="FFFF00"/>
                </a:highlight>
              </a:rPr>
              <a:t> (4.2K, 3T) ≥ 137 A</a:t>
            </a:r>
          </a:p>
          <a:p>
            <a:pPr lvl="2"/>
            <a:r>
              <a:rPr lang="sv-SE" dirty="0"/>
              <a:t>at 60% </a:t>
            </a:r>
            <a:r>
              <a:rPr lang="sv-SE" dirty="0" err="1"/>
              <a:t>load</a:t>
            </a:r>
            <a:r>
              <a:rPr lang="sv-SE" dirty="0"/>
              <a:t> </a:t>
            </a:r>
            <a:r>
              <a:rPr lang="sv-SE" dirty="0" err="1"/>
              <a:t>line</a:t>
            </a:r>
            <a:r>
              <a:rPr lang="sv-SE" dirty="0"/>
              <a:t> = 82 A</a:t>
            </a:r>
          </a:p>
          <a:p>
            <a:pPr lvl="1"/>
            <a:r>
              <a:rPr lang="sv-SE" dirty="0"/>
              <a:t>koppar till supraledare förhållandet 1.35 : 1</a:t>
            </a:r>
          </a:p>
          <a:p>
            <a:pPr lvl="1"/>
            <a:r>
              <a:rPr lang="sv-SE" dirty="0"/>
              <a:t>RRR ≥70 </a:t>
            </a:r>
          </a:p>
          <a:p>
            <a:pPr lvl="1"/>
            <a:endParaRPr lang="sv-SE" dirty="0"/>
          </a:p>
          <a:p>
            <a:pPr lvl="1"/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6B989-024D-49C2-882E-2FCCFBF0C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EF6B9-6448-447F-8AA4-97886E04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4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6F18A5-418C-4A06-B3AC-94A10754F5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4" t="2630" r="2687" b="20208"/>
          <a:stretch/>
        </p:blipFill>
        <p:spPr>
          <a:xfrm>
            <a:off x="6487886" y="518497"/>
            <a:ext cx="5473399" cy="574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57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8615E-BC46-4B12-81E3-18B526DEF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Supraledare - tråd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20A15-9B65-472E-9D05-6C4A3DBC6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>
                <a:solidFill>
                  <a:srgbClr val="0000FF"/>
                </a:solidFill>
              </a:rPr>
              <a:t>Bruker has send 100 m of wire </a:t>
            </a:r>
          </a:p>
          <a:p>
            <a:pPr lvl="1"/>
            <a:r>
              <a:rPr lang="en-GB" dirty="0"/>
              <a:t>shipment to Uppsala University (Kevin)</a:t>
            </a:r>
          </a:p>
          <a:p>
            <a:r>
              <a:rPr lang="en-GB" dirty="0">
                <a:solidFill>
                  <a:srgbClr val="0000FF"/>
                </a:solidFill>
              </a:rPr>
              <a:t>5 m to UU</a:t>
            </a:r>
            <a:endParaRPr lang="en-GB" dirty="0"/>
          </a:p>
          <a:p>
            <a:pPr lvl="1"/>
            <a:r>
              <a:rPr lang="en-GB" dirty="0"/>
              <a:t>testing joints for installation in cryostat</a:t>
            </a:r>
          </a:p>
          <a:p>
            <a:r>
              <a:rPr lang="en-GB" dirty="0">
                <a:solidFill>
                  <a:srgbClr val="0000FF"/>
                </a:solidFill>
              </a:rPr>
              <a:t>5 m to CERN</a:t>
            </a:r>
            <a:endParaRPr lang="en-GB" dirty="0"/>
          </a:p>
          <a:p>
            <a:pPr lvl="1"/>
            <a:r>
              <a:rPr lang="en-GB" dirty="0" err="1">
                <a:highlight>
                  <a:srgbClr val="FFFF00"/>
                </a:highlight>
              </a:rPr>
              <a:t>I</a:t>
            </a:r>
            <a:r>
              <a:rPr lang="en-GB" baseline="-25000" dirty="0" err="1">
                <a:highlight>
                  <a:srgbClr val="FFFF00"/>
                </a:highlight>
              </a:rPr>
              <a:t>c</a:t>
            </a:r>
            <a:r>
              <a:rPr lang="en-GB" dirty="0">
                <a:highlight>
                  <a:srgbClr val="FFFF00"/>
                </a:highlight>
              </a:rPr>
              <a:t> testing between 2 and 5 T</a:t>
            </a:r>
          </a:p>
          <a:p>
            <a:pPr lvl="2"/>
            <a:r>
              <a:rPr lang="en-GB" dirty="0">
                <a:highlight>
                  <a:srgbClr val="FFFF00"/>
                </a:highlight>
              </a:rPr>
              <a:t>1.6 m per sample</a:t>
            </a:r>
          </a:p>
          <a:p>
            <a:pPr lvl="1"/>
            <a:r>
              <a:rPr lang="en-GB" dirty="0">
                <a:highlight>
                  <a:srgbClr val="FFFF00"/>
                </a:highlight>
              </a:rPr>
              <a:t>cross section investigation (photo)</a:t>
            </a:r>
          </a:p>
          <a:p>
            <a:r>
              <a:rPr lang="en-GB" dirty="0">
                <a:solidFill>
                  <a:srgbClr val="0000FF"/>
                </a:solidFill>
              </a:rPr>
              <a:t>remainder to </a:t>
            </a:r>
            <a:r>
              <a:rPr lang="en-GB" dirty="0" err="1">
                <a:solidFill>
                  <a:srgbClr val="0000FF"/>
                </a:solidFill>
              </a:rPr>
              <a:t>Scanditronix</a:t>
            </a:r>
            <a:endParaRPr lang="en-GB" dirty="0">
              <a:solidFill>
                <a:srgbClr val="0000FF"/>
              </a:solidFill>
            </a:endParaRPr>
          </a:p>
          <a:p>
            <a:pPr lvl="1"/>
            <a:r>
              <a:rPr lang="en-GB" dirty="0">
                <a:highlight>
                  <a:srgbClr val="FFFF00"/>
                </a:highlight>
              </a:rPr>
              <a:t>test making joints</a:t>
            </a:r>
          </a:p>
          <a:p>
            <a:pPr lvl="1"/>
            <a:r>
              <a:rPr lang="en-GB" dirty="0">
                <a:highlight>
                  <a:srgbClr val="FFFF00"/>
                </a:highlight>
              </a:rPr>
              <a:t>make 6-around-1 cable</a:t>
            </a:r>
          </a:p>
          <a:p>
            <a:pPr lvl="2"/>
            <a:r>
              <a:rPr lang="en-GB" dirty="0">
                <a:highlight>
                  <a:srgbClr val="FFFF00"/>
                </a:highlight>
              </a:rPr>
              <a:t>check diameter &amp; bending radius</a:t>
            </a:r>
          </a:p>
          <a:p>
            <a:pPr lvl="2"/>
            <a:r>
              <a:rPr lang="en-GB" dirty="0">
                <a:highlight>
                  <a:srgbClr val="FFFF00"/>
                </a:highlight>
              </a:rPr>
              <a:t>impregnation into channel (100 to 200 mm)</a:t>
            </a:r>
          </a:p>
          <a:p>
            <a:pPr lvl="3"/>
            <a:r>
              <a:rPr lang="en-GB" dirty="0">
                <a:highlight>
                  <a:srgbClr val="FFFF00"/>
                </a:highlight>
              </a:rPr>
              <a:t>check</a:t>
            </a:r>
            <a:r>
              <a:rPr lang="en-US" dirty="0">
                <a:highlight>
                  <a:srgbClr val="FFFF00"/>
                </a:highlight>
              </a:rPr>
              <a:t> impregnation</a:t>
            </a:r>
          </a:p>
          <a:p>
            <a:pPr lvl="3"/>
            <a:r>
              <a:rPr lang="en-US" dirty="0">
                <a:highlight>
                  <a:srgbClr val="FFFF00"/>
                </a:highlight>
              </a:rPr>
              <a:t>test insulation (let wire stick out of channel)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8E6C31-037C-4121-A25C-40B6DACEE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DB7091-935A-4F43-B47B-381E15AF9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5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7E4B15-9349-428C-A65B-F9CB96BFC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674" y="1198796"/>
            <a:ext cx="6183371" cy="489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72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AEF3D-CC7C-4E68-A977-9974EF101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Supraledare - kabel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6D237-E195-43FD-99A9-B963146F6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sv-SE" dirty="0"/>
              <a:t>kabel: 6-around-1</a:t>
            </a:r>
          </a:p>
          <a:p>
            <a:pPr lvl="2"/>
            <a:r>
              <a:rPr lang="sv-SE" dirty="0"/>
              <a:t>förväntat diameter 1.08 mm</a:t>
            </a:r>
          </a:p>
          <a:p>
            <a:pPr lvl="2"/>
            <a:r>
              <a:rPr lang="sv-SE" dirty="0" err="1"/>
              <a:t>I</a:t>
            </a:r>
            <a:r>
              <a:rPr lang="sv-SE" baseline="-25000" dirty="0" err="1"/>
              <a:t>critical</a:t>
            </a:r>
            <a:r>
              <a:rPr lang="sv-SE" dirty="0"/>
              <a:t> (4.2K, 3T) ≥ 7x137 A = 959 A</a:t>
            </a:r>
          </a:p>
          <a:p>
            <a:pPr lvl="3"/>
            <a:r>
              <a:rPr lang="sv-SE" dirty="0"/>
              <a:t>60% </a:t>
            </a:r>
            <a:r>
              <a:rPr lang="sv-SE" dirty="0" err="1"/>
              <a:t>load</a:t>
            </a:r>
            <a:r>
              <a:rPr lang="sv-SE" dirty="0"/>
              <a:t> </a:t>
            </a:r>
            <a:r>
              <a:rPr lang="sv-SE" dirty="0" err="1"/>
              <a:t>line</a:t>
            </a:r>
            <a:r>
              <a:rPr lang="sv-SE" dirty="0"/>
              <a:t> </a:t>
            </a:r>
            <a:r>
              <a:rPr lang="sv-SE" dirty="0" err="1"/>
              <a:t>current</a:t>
            </a:r>
            <a:r>
              <a:rPr lang="sv-SE" dirty="0"/>
              <a:t> = 574 A</a:t>
            </a:r>
          </a:p>
          <a:p>
            <a:pPr lvl="2"/>
            <a:r>
              <a:rPr lang="sv-SE" dirty="0"/>
              <a:t>men koppla alla 7 ledare i serie → samma </a:t>
            </a:r>
            <a:r>
              <a:rPr lang="sv-SE" dirty="0" err="1"/>
              <a:t>I</a:t>
            </a:r>
            <a:r>
              <a:rPr lang="sv-SE" baseline="-25000" dirty="0" err="1"/>
              <a:t>critical</a:t>
            </a:r>
            <a:r>
              <a:rPr lang="sv-SE" dirty="0"/>
              <a:t> som tråden</a:t>
            </a:r>
          </a:p>
          <a:p>
            <a:pPr lvl="2"/>
            <a:endParaRPr lang="sv-SE" dirty="0"/>
          </a:p>
          <a:p>
            <a:pPr lvl="1"/>
            <a:r>
              <a:rPr lang="sv-SE" dirty="0"/>
              <a:t>6 ledare vridas kring central ledare som blir därmed 10% kortare än de andra 6</a:t>
            </a:r>
          </a:p>
          <a:p>
            <a:pPr lvl="2"/>
            <a:r>
              <a:rPr lang="sv-SE" dirty="0"/>
              <a:t>förväntas inte vara ett problem</a:t>
            </a:r>
          </a:p>
          <a:p>
            <a:pPr lvl="1"/>
            <a:endParaRPr lang="sv-SE" dirty="0">
              <a:highlight>
                <a:srgbClr val="FFFF00"/>
              </a:highlight>
            </a:endParaRPr>
          </a:p>
          <a:p>
            <a:pPr lvl="1"/>
            <a:r>
              <a:rPr lang="sv-SE" dirty="0">
                <a:highlight>
                  <a:srgbClr val="FFFF00"/>
                </a:highlight>
              </a:rPr>
              <a:t>fråga: maximum böjnings radie?</a:t>
            </a:r>
          </a:p>
          <a:p>
            <a:pPr lvl="2"/>
            <a:r>
              <a:rPr lang="sv-SE" dirty="0"/>
              <a:t>böjnings radie tråd = 25 mm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B6560-974C-4029-AAA0-0B777FE84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50D09-FE67-4C45-8FA3-3F437E73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6</a:t>
            </a:fld>
            <a:endParaRPr lang="sv-SE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3660F0A-D2C5-414D-A72C-75FD5A9C02DC}"/>
              </a:ext>
            </a:extLst>
          </p:cNvPr>
          <p:cNvGrpSpPr/>
          <p:nvPr/>
        </p:nvGrpSpPr>
        <p:grpSpPr>
          <a:xfrm>
            <a:off x="8877367" y="3114809"/>
            <a:ext cx="2232797" cy="2722755"/>
            <a:chOff x="8877367" y="3114809"/>
            <a:chExt cx="2232797" cy="272275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6DFFB4-FC83-4406-A6BE-77175EE7E968}"/>
                </a:ext>
              </a:extLst>
            </p:cNvPr>
            <p:cNvGrpSpPr/>
            <p:nvPr/>
          </p:nvGrpSpPr>
          <p:grpSpPr>
            <a:xfrm>
              <a:off x="8877367" y="3114809"/>
              <a:ext cx="2232797" cy="2153409"/>
              <a:chOff x="4037052" y="1532466"/>
              <a:chExt cx="3932903" cy="3793067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78863D1-CC06-459D-85F1-D08D857D025F}"/>
                  </a:ext>
                </a:extLst>
              </p:cNvPr>
              <p:cNvSpPr/>
              <p:nvPr/>
            </p:nvSpPr>
            <p:spPr bwMode="auto">
              <a:xfrm>
                <a:off x="4037052" y="1532466"/>
                <a:ext cx="3932903" cy="3793067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D4462F1-5B70-40D3-ACA2-C0293ACB00EB}"/>
                  </a:ext>
                </a:extLst>
              </p:cNvPr>
              <p:cNvGrpSpPr/>
              <p:nvPr/>
            </p:nvGrpSpPr>
            <p:grpSpPr>
              <a:xfrm>
                <a:off x="4065969" y="1644915"/>
                <a:ext cx="3888982" cy="3525042"/>
                <a:chOff x="4065969" y="1644915"/>
                <a:chExt cx="3888982" cy="3525042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AD9ACC5B-FF3D-4360-97C2-0460D6F80A20}"/>
                    </a:ext>
                  </a:extLst>
                </p:cNvPr>
                <p:cNvSpPr/>
                <p:nvPr/>
              </p:nvSpPr>
              <p:spPr bwMode="auto">
                <a:xfrm>
                  <a:off x="4611392" y="1761599"/>
                  <a:ext cx="1287558" cy="1241778"/>
                </a:xfrm>
                <a:prstGeom prst="ellips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27082F7C-94F5-4738-AAF7-A387DE0DCD0C}"/>
                    </a:ext>
                  </a:extLst>
                </p:cNvPr>
                <p:cNvSpPr/>
                <p:nvPr/>
              </p:nvSpPr>
              <p:spPr bwMode="auto">
                <a:xfrm>
                  <a:off x="5367298" y="2808025"/>
                  <a:ext cx="1287558" cy="1241778"/>
                </a:xfrm>
                <a:prstGeom prst="ellips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CA1A15BA-047E-42E8-AE1D-49CDECFD64B9}"/>
                    </a:ext>
                  </a:extLst>
                </p:cNvPr>
                <p:cNvSpPr/>
                <p:nvPr/>
              </p:nvSpPr>
              <p:spPr bwMode="auto">
                <a:xfrm>
                  <a:off x="6096000" y="3849511"/>
                  <a:ext cx="1287558" cy="1241778"/>
                </a:xfrm>
                <a:prstGeom prst="ellips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6F72E729-EDB1-4F8A-8044-72F80AEBC3C1}"/>
                    </a:ext>
                  </a:extLst>
                </p:cNvPr>
                <p:cNvSpPr/>
                <p:nvPr/>
              </p:nvSpPr>
              <p:spPr bwMode="auto">
                <a:xfrm>
                  <a:off x="6667393" y="2712773"/>
                  <a:ext cx="1287558" cy="1241778"/>
                </a:xfrm>
                <a:prstGeom prst="ellips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BCB71454-B262-42D7-94D1-DD61B0BD0E6F}"/>
                    </a:ext>
                  </a:extLst>
                </p:cNvPr>
                <p:cNvSpPr/>
                <p:nvPr/>
              </p:nvSpPr>
              <p:spPr bwMode="auto">
                <a:xfrm>
                  <a:off x="5898950" y="1644915"/>
                  <a:ext cx="1287558" cy="1241778"/>
                </a:xfrm>
                <a:prstGeom prst="ellips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2DF5A5F-67D0-4558-B7B6-9852936094CA}"/>
                    </a:ext>
                  </a:extLst>
                </p:cNvPr>
                <p:cNvSpPr/>
                <p:nvPr/>
              </p:nvSpPr>
              <p:spPr bwMode="auto">
                <a:xfrm>
                  <a:off x="4795905" y="3928179"/>
                  <a:ext cx="1287558" cy="1241778"/>
                </a:xfrm>
                <a:prstGeom prst="ellips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33768BD1-3513-44BF-BF19-091A871220EA}"/>
                    </a:ext>
                  </a:extLst>
                </p:cNvPr>
                <p:cNvSpPr/>
                <p:nvPr/>
              </p:nvSpPr>
              <p:spPr bwMode="auto">
                <a:xfrm>
                  <a:off x="4065969" y="2892955"/>
                  <a:ext cx="1287558" cy="1241778"/>
                </a:xfrm>
                <a:prstGeom prst="ellips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-128"/>
                    <a:cs typeface="ＭＳ Ｐゴシック" charset="-128"/>
                  </a:endParaRPr>
                </a:p>
              </p:txBody>
            </p:sp>
          </p:grp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7B8CCD8-0B89-49B8-B1BC-7E8073FB215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902302" y="5438850"/>
              <a:ext cx="2207862" cy="1917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18B870-C995-4B76-A1E4-1B0935D12D86}"/>
                </a:ext>
              </a:extLst>
            </p:cNvPr>
            <p:cNvSpPr txBox="1"/>
            <p:nvPr/>
          </p:nvSpPr>
          <p:spPr>
            <a:xfrm>
              <a:off x="9503230" y="5468232"/>
              <a:ext cx="1274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/>
                <a:t>1.08 mm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14526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F3F36-D85B-4877-8DBA-40AF2564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Supraledare - längd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1033B-F238-4ADE-A38A-78B3A3DB57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>
                <a:solidFill>
                  <a:srgbClr val="0000FF"/>
                </a:solidFill>
              </a:rPr>
              <a:t>spår i magnetspindel</a:t>
            </a:r>
          </a:p>
          <a:p>
            <a:pPr lvl="1"/>
            <a:r>
              <a:rPr lang="sv-SE" dirty="0"/>
              <a:t>166 vändningar</a:t>
            </a:r>
          </a:p>
          <a:p>
            <a:pPr lvl="1"/>
            <a:r>
              <a:rPr lang="sv-SE" dirty="0"/>
              <a:t>2x5 = 10 lindningar per spår</a:t>
            </a:r>
          </a:p>
          <a:p>
            <a:r>
              <a:rPr lang="sv-SE" dirty="0">
                <a:solidFill>
                  <a:srgbClr val="0000FF"/>
                </a:solidFill>
              </a:rPr>
              <a:t>längd i magnetspindel</a:t>
            </a:r>
          </a:p>
          <a:p>
            <a:pPr lvl="1"/>
            <a:r>
              <a:rPr lang="sv-SE" dirty="0"/>
              <a:t>64,85 m per lindning</a:t>
            </a:r>
          </a:p>
          <a:p>
            <a:pPr lvl="1"/>
            <a:r>
              <a:rPr lang="sv-SE" dirty="0"/>
              <a:t>648,5 m total kabel längd</a:t>
            </a:r>
          </a:p>
          <a:p>
            <a:pPr lvl="1"/>
            <a:r>
              <a:rPr lang="sv-SE" dirty="0"/>
              <a:t>7 tråd per kabel</a:t>
            </a:r>
          </a:p>
          <a:p>
            <a:pPr lvl="2"/>
            <a:r>
              <a:rPr lang="sv-SE" dirty="0"/>
              <a:t>7 x 64,85 m = 453,95 m tråd per lindning</a:t>
            </a:r>
          </a:p>
          <a:p>
            <a:pPr lvl="2"/>
            <a:r>
              <a:rPr lang="sv-SE" dirty="0"/>
              <a:t>7 x 648,5 </a:t>
            </a:r>
            <a:r>
              <a:rPr lang="en-GB" dirty="0"/>
              <a:t>m = 4539,5 m </a:t>
            </a:r>
            <a:r>
              <a:rPr lang="sv-SE" dirty="0"/>
              <a:t>tråd total</a:t>
            </a:r>
          </a:p>
          <a:p>
            <a:r>
              <a:rPr lang="sv-SE" dirty="0">
                <a:solidFill>
                  <a:srgbClr val="0000FF"/>
                </a:solidFill>
              </a:rPr>
              <a:t>längd i magnet (2 magnetspindel)</a:t>
            </a:r>
          </a:p>
          <a:p>
            <a:pPr lvl="1"/>
            <a:r>
              <a:rPr lang="sv-SE" dirty="0"/>
              <a:t>129,7 m per lindning</a:t>
            </a:r>
          </a:p>
          <a:p>
            <a:pPr lvl="1"/>
            <a:r>
              <a:rPr lang="sv-SE" dirty="0"/>
              <a:t>1297 m total kabel längd</a:t>
            </a:r>
          </a:p>
          <a:p>
            <a:pPr lvl="1"/>
            <a:r>
              <a:rPr lang="sv-SE" dirty="0"/>
              <a:t>7 tråd per kabel</a:t>
            </a:r>
          </a:p>
          <a:p>
            <a:pPr lvl="2"/>
            <a:r>
              <a:rPr lang="sv-SE" dirty="0"/>
              <a:t>7 x 129,7 m = 908 m tråd per lindning</a:t>
            </a:r>
          </a:p>
          <a:p>
            <a:pPr lvl="2"/>
            <a:r>
              <a:rPr lang="sv-SE" dirty="0"/>
              <a:t>7 x 1297 </a:t>
            </a:r>
            <a:r>
              <a:rPr lang="en-GB" dirty="0"/>
              <a:t>m = 9079 m </a:t>
            </a:r>
            <a:r>
              <a:rPr lang="sv-SE" dirty="0"/>
              <a:t>tråd</a:t>
            </a:r>
          </a:p>
          <a:p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FB9A74-EAD3-4545-B03E-6F37D24387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v-SE" dirty="0">
                <a:solidFill>
                  <a:srgbClr val="0000FF"/>
                </a:solidFill>
              </a:rPr>
              <a:t>per magnetspindel</a:t>
            </a:r>
          </a:p>
          <a:p>
            <a:pPr lvl="1"/>
            <a:r>
              <a:rPr lang="sv-SE" dirty="0"/>
              <a:t>min. längd 65 m + extra = 70 m</a:t>
            </a:r>
          </a:p>
          <a:p>
            <a:pPr lvl="1"/>
            <a:r>
              <a:rPr lang="sv-SE" dirty="0"/>
              <a:t>behövs 700 m rep-kabel</a:t>
            </a:r>
          </a:p>
          <a:p>
            <a:endParaRPr lang="sv-SE" dirty="0"/>
          </a:p>
          <a:p>
            <a:r>
              <a:rPr lang="sv-SE" dirty="0">
                <a:solidFill>
                  <a:srgbClr val="0000FF"/>
                </a:solidFill>
              </a:rPr>
              <a:t>per magnet (= 2 spindel)</a:t>
            </a:r>
          </a:p>
          <a:p>
            <a:pPr lvl="1"/>
            <a:r>
              <a:rPr lang="sv-SE" dirty="0"/>
              <a:t>min. längd 130 m</a:t>
            </a:r>
            <a:r>
              <a:rPr lang="en-GB" dirty="0"/>
              <a:t> + extra = 140 m</a:t>
            </a:r>
            <a:endParaRPr lang="sv-SE" dirty="0"/>
          </a:p>
          <a:p>
            <a:pPr lvl="1"/>
            <a:r>
              <a:rPr lang="sv-SE" dirty="0"/>
              <a:t>behövs 1,4 km rep-kabel </a:t>
            </a:r>
          </a:p>
          <a:p>
            <a:endParaRPr lang="sv-SE" dirty="0"/>
          </a:p>
          <a:p>
            <a:r>
              <a:rPr lang="sv-SE" dirty="0">
                <a:solidFill>
                  <a:srgbClr val="0000FF"/>
                </a:solidFill>
              </a:rPr>
              <a:t>CCT prototyp</a:t>
            </a:r>
          </a:p>
          <a:p>
            <a:pPr lvl="1"/>
            <a:r>
              <a:rPr lang="sv-SE" dirty="0"/>
              <a:t>test spindel </a:t>
            </a:r>
            <a:r>
              <a:rPr lang="en-GB" dirty="0"/>
              <a:t>= 0,7 km</a:t>
            </a:r>
            <a:endParaRPr lang="sv-SE" dirty="0"/>
          </a:p>
          <a:p>
            <a:pPr lvl="1"/>
            <a:r>
              <a:rPr lang="sv-SE" dirty="0"/>
              <a:t>2 magnet = 2,8 km</a:t>
            </a:r>
          </a:p>
          <a:p>
            <a:pPr lvl="1"/>
            <a:r>
              <a:rPr lang="sv-SE" dirty="0"/>
              <a:t>1 reservmagnet = 1,4 km</a:t>
            </a:r>
          </a:p>
          <a:p>
            <a:pPr lvl="1"/>
            <a:r>
              <a:rPr lang="sv-SE" b="1" dirty="0">
                <a:solidFill>
                  <a:srgbClr val="FF0000"/>
                </a:solidFill>
              </a:rPr>
              <a:t>TOTAL = 5 km rep-kabel (= 35 km tråd)</a:t>
            </a:r>
          </a:p>
          <a:p>
            <a:pPr lvl="2"/>
            <a:r>
              <a:rPr lang="sv-SE" b="1" dirty="0">
                <a:solidFill>
                  <a:srgbClr val="FF0000"/>
                </a:solidFill>
              </a:rPr>
              <a:t>min. längd 140 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E27FB-714D-4C06-A676-7D439FAE0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61770-9AFB-41F7-B49D-81043B886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3352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9831F-239F-43EB-A919-493D284F7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Elektrisk diagram (anpassas för </a:t>
            </a:r>
            <a:r>
              <a:rPr lang="sv-SE" dirty="0" err="1"/>
              <a:t>repkabel</a:t>
            </a:r>
            <a:r>
              <a:rPr lang="sv-SE" dirty="0"/>
              <a:t>)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100C4-85F9-4E0E-BAD7-EF7E2B724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03CEF5-34D0-462B-A90E-DF57BCDC8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4842AB-8C39-4D19-9474-84D396382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08462"/>
            <a:ext cx="5757577" cy="4138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91948D-C068-4258-86BF-64E78221C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05" y="3480408"/>
            <a:ext cx="5746044" cy="2972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30A558-AAB9-4596-BAE4-259C6C33C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73" y="888560"/>
            <a:ext cx="5256009" cy="299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69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68BA6-633E-4D40-94BA-46A28643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Magnetisk design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45DC7EE-CB3A-475A-AD50-01E75F0765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Winding pitch 5.5 mm</a:t>
                </a:r>
              </a:p>
              <a:p>
                <a:r>
                  <a:rPr lang="en-GB" dirty="0"/>
                  <a:t>Mid-plane gap inner coil = </a:t>
                </a:r>
                <a:r>
                  <a:rPr lang="en-US" dirty="0"/>
                  <a:t>0.35 * cos (30 deg) = 0.303 mm</a:t>
                </a:r>
              </a:p>
              <a:p>
                <a:pPr lvl="1"/>
                <a:r>
                  <a:rPr lang="en-US" dirty="0"/>
                  <a:t>166 turns corresponds to magnetic length of 913 mm and a total coil length of 1064 mm</a:t>
                </a:r>
              </a:p>
              <a:p>
                <a:endParaRPr lang="en-US" dirty="0"/>
              </a:p>
              <a:p>
                <a:r>
                  <a:rPr lang="en-US" dirty="0"/>
                  <a:t>I = 7*79A</a:t>
                </a:r>
              </a:p>
              <a:p>
                <a:pPr lvl="1"/>
                <a:r>
                  <a:rPr lang="en-US" dirty="0"/>
                  <a:t>57.7% of short sample</a:t>
                </a:r>
              </a:p>
              <a:p>
                <a:r>
                  <a:rPr lang="en-US" dirty="0"/>
                  <a:t>B</a:t>
                </a:r>
                <a:r>
                  <a:rPr lang="en-US" baseline="-25000" dirty="0"/>
                  <a:t>0</a:t>
                </a:r>
                <a:r>
                  <a:rPr lang="en-GB" dirty="0"/>
                  <a:t> =</a:t>
                </a:r>
                <a:r>
                  <a:rPr lang="en-US" dirty="0"/>
                  <a:t> 3.06 T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𝐵𝑑𝑙</m:t>
                        </m:r>
                      </m:e>
                    </m:nary>
                  </m:oMath>
                </a14:m>
                <a:r>
                  <a:rPr lang="en-US" dirty="0"/>
                  <a:t> = 2.8 Tm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45DC7EE-CB3A-475A-AD50-01E75F0765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93" t="-5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5428D3-F744-4D74-AB25-7C64961F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Roger Ruber - ERUF projekt kalla magneter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37054B-B0CE-4C4E-BCD3-48E1AAB9A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  <p:pic>
        <p:nvPicPr>
          <p:cNvPr id="7" name="Picture 6" descr="A picture containing white&#10;&#10;Description automatically generated">
            <a:extLst>
              <a:ext uri="{FF2B5EF4-FFF2-40B4-BE49-F238E27FC236}">
                <a16:creationId xmlns:a16="http://schemas.microsoft.com/office/drawing/2014/main" id="{7055CA3F-D5B9-4A18-9CFD-CEC2A0B62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956" y="419832"/>
            <a:ext cx="1933223" cy="5888893"/>
          </a:xfrm>
          <a:prstGeom prst="rect">
            <a:avLst/>
          </a:prstGeom>
        </p:spPr>
      </p:pic>
      <p:pic>
        <p:nvPicPr>
          <p:cNvPr id="8" name="Picture 7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85DEB67E-33A8-42BE-A789-AFB420949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68" y="2144487"/>
            <a:ext cx="6091696" cy="456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55302"/>
      </p:ext>
    </p:extLst>
  </p:cSld>
  <p:clrMapOvr>
    <a:masterClrMapping/>
  </p:clrMapOvr>
</p:sld>
</file>

<file path=ppt/theme/theme1.xml><?xml version="1.0" encoding="utf-8"?>
<a:theme xmlns:a="http://schemas.openxmlformats.org/drawingml/2006/main" name="RR004-UUgrabard-ESS">
  <a:themeElements>
    <a:clrScheme name="Custom 3">
      <a:dk1>
        <a:srgbClr val="000000"/>
      </a:dk1>
      <a:lt1>
        <a:srgbClr val="FFFFFF"/>
      </a:lt1>
      <a:dk2>
        <a:srgbClr val="666666"/>
      </a:dk2>
      <a:lt2>
        <a:srgbClr val="B3B3B3"/>
      </a:lt2>
      <a:accent1>
        <a:srgbClr val="C7D6EA"/>
      </a:accent1>
      <a:accent2>
        <a:srgbClr val="F9E7C9"/>
      </a:accent2>
      <a:accent3>
        <a:srgbClr val="FFFFFF"/>
      </a:accent3>
      <a:accent4>
        <a:srgbClr val="000000"/>
      </a:accent4>
      <a:accent5>
        <a:srgbClr val="E0E8F3"/>
      </a:accent5>
      <a:accent6>
        <a:srgbClr val="E2D1B6"/>
      </a:accent6>
      <a:hlink>
        <a:srgbClr val="416CA8"/>
      </a:hlink>
      <a:folHlink>
        <a:srgbClr val="990000"/>
      </a:folHlink>
    </a:clrScheme>
    <a:fontScheme name="Tom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RR004-UUgrabard-ESS</Template>
  <TotalTime>35848</TotalTime>
  <Words>1462</Words>
  <Application>Microsoft Office PowerPoint</Application>
  <PresentationFormat>Widescreen</PresentationFormat>
  <Paragraphs>286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ＭＳ Ｐゴシック</vt:lpstr>
      <vt:lpstr>Arial</vt:lpstr>
      <vt:lpstr>Cambria Math</vt:lpstr>
      <vt:lpstr>Times</vt:lpstr>
      <vt:lpstr>Times New Roman</vt:lpstr>
      <vt:lpstr>RR004-UUgrabard-ESS</vt:lpstr>
      <vt:lpstr>Projekt kalla magneter</vt:lpstr>
      <vt:lpstr>Nuvarande MCBC/MCBY Orbit Corrector</vt:lpstr>
      <vt:lpstr>Elektrisk strömstyrka</vt:lpstr>
      <vt:lpstr>Supraledare - tråd</vt:lpstr>
      <vt:lpstr>Supraledare - tråd</vt:lpstr>
      <vt:lpstr>Supraledare - kabel</vt:lpstr>
      <vt:lpstr>Supraledare - längd</vt:lpstr>
      <vt:lpstr>Elektrisk diagram (anpassas för repkabel)</vt:lpstr>
      <vt:lpstr>Magnetisk design</vt:lpstr>
      <vt:lpstr>Magnetisk belastning</vt:lpstr>
      <vt:lpstr>Mekanisk design</vt:lpstr>
      <vt:lpstr>Magnetspindel</vt:lpstr>
      <vt:lpstr>Magnetspindel</vt:lpstr>
      <vt:lpstr>Magnetspindel</vt:lpstr>
      <vt:lpstr>Järn ok</vt:lpstr>
      <vt:lpstr>Järn ok</vt:lpstr>
      <vt:lpstr>PowerPoint Presentation</vt:lpstr>
      <vt:lpstr>Next Steps</vt:lpstr>
    </vt:vector>
  </TitlesOfParts>
  <Company>CERN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FREIA Laboratory Facility for Research Instrumentation and Accelerator Development</dc:title>
  <dc:creator>ruber</dc:creator>
  <cp:lastModifiedBy>Roger</cp:lastModifiedBy>
  <cp:revision>681</cp:revision>
  <cp:lastPrinted>2015-01-29T11:56:53Z</cp:lastPrinted>
  <dcterms:created xsi:type="dcterms:W3CDTF">2010-02-24T17:17:31Z</dcterms:created>
  <dcterms:modified xsi:type="dcterms:W3CDTF">2021-04-07T10:45:57Z</dcterms:modified>
</cp:coreProperties>
</file>