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Lst>
  <p:notesMasterIdLst>
    <p:notesMasterId r:id="rId22"/>
  </p:notesMasterIdLst>
  <p:handoutMasterIdLst>
    <p:handoutMasterId r:id="rId23"/>
  </p:handoutMasterIdLst>
  <p:sldIdLst>
    <p:sldId id="613" r:id="rId2"/>
    <p:sldId id="646" r:id="rId3"/>
    <p:sldId id="647" r:id="rId4"/>
    <p:sldId id="650" r:id="rId5"/>
    <p:sldId id="652" r:id="rId6"/>
    <p:sldId id="649" r:id="rId7"/>
    <p:sldId id="653" r:id="rId8"/>
    <p:sldId id="654" r:id="rId9"/>
    <p:sldId id="655" r:id="rId10"/>
    <p:sldId id="656" r:id="rId11"/>
    <p:sldId id="657" r:id="rId12"/>
    <p:sldId id="658" r:id="rId13"/>
    <p:sldId id="659" r:id="rId14"/>
    <p:sldId id="660" r:id="rId15"/>
    <p:sldId id="661" r:id="rId16"/>
    <p:sldId id="662" r:id="rId17"/>
    <p:sldId id="663" r:id="rId18"/>
    <p:sldId id="667" r:id="rId19"/>
    <p:sldId id="664" r:id="rId20"/>
    <p:sldId id="666" r:id="rId21"/>
  </p:sldIdLst>
  <p:sldSz cx="9144000" cy="6858000" type="screen4x3"/>
  <p:notesSz cx="6794500" cy="9931400"/>
  <p:defaultTextStyle>
    <a:defPPr>
      <a:defRPr lang="en-GB"/>
    </a:defPPr>
    <a:lvl1pPr algn="ctr" rtl="0" fontAlgn="base">
      <a:spcBef>
        <a:spcPct val="0"/>
      </a:spcBef>
      <a:spcAft>
        <a:spcPct val="0"/>
      </a:spcAft>
      <a:defRPr sz="2400" kern="1200">
        <a:solidFill>
          <a:schemeClr val="tx1"/>
        </a:solidFill>
        <a:latin typeface="Arial Unicode MS" pitchFamily="34" charset="-128"/>
        <a:ea typeface="+mn-ea"/>
        <a:cs typeface="Arial" pitchFamily="34" charset="0"/>
      </a:defRPr>
    </a:lvl1pPr>
    <a:lvl2pPr marL="457200" algn="ctr" rtl="0" fontAlgn="base">
      <a:spcBef>
        <a:spcPct val="0"/>
      </a:spcBef>
      <a:spcAft>
        <a:spcPct val="0"/>
      </a:spcAft>
      <a:defRPr sz="2400" kern="1200">
        <a:solidFill>
          <a:schemeClr val="tx1"/>
        </a:solidFill>
        <a:latin typeface="Arial Unicode MS" pitchFamily="34" charset="-128"/>
        <a:ea typeface="+mn-ea"/>
        <a:cs typeface="Arial" pitchFamily="34" charset="0"/>
      </a:defRPr>
    </a:lvl2pPr>
    <a:lvl3pPr marL="914400" algn="ctr" rtl="0" fontAlgn="base">
      <a:spcBef>
        <a:spcPct val="0"/>
      </a:spcBef>
      <a:spcAft>
        <a:spcPct val="0"/>
      </a:spcAft>
      <a:defRPr sz="2400" kern="1200">
        <a:solidFill>
          <a:schemeClr val="tx1"/>
        </a:solidFill>
        <a:latin typeface="Arial Unicode MS" pitchFamily="34" charset="-128"/>
        <a:ea typeface="+mn-ea"/>
        <a:cs typeface="Arial" pitchFamily="34" charset="0"/>
      </a:defRPr>
    </a:lvl3pPr>
    <a:lvl4pPr marL="1371600" algn="ctr" rtl="0" fontAlgn="base">
      <a:spcBef>
        <a:spcPct val="0"/>
      </a:spcBef>
      <a:spcAft>
        <a:spcPct val="0"/>
      </a:spcAft>
      <a:defRPr sz="2400" kern="1200">
        <a:solidFill>
          <a:schemeClr val="tx1"/>
        </a:solidFill>
        <a:latin typeface="Arial Unicode MS" pitchFamily="34" charset="-128"/>
        <a:ea typeface="+mn-ea"/>
        <a:cs typeface="Arial" pitchFamily="34" charset="0"/>
      </a:defRPr>
    </a:lvl4pPr>
    <a:lvl5pPr marL="1828800" algn="ctr" rtl="0" fontAlgn="base">
      <a:spcBef>
        <a:spcPct val="0"/>
      </a:spcBef>
      <a:spcAft>
        <a:spcPct val="0"/>
      </a:spcAft>
      <a:defRPr sz="2400" kern="1200">
        <a:solidFill>
          <a:schemeClr val="tx1"/>
        </a:solidFill>
        <a:latin typeface="Arial Unicode MS" pitchFamily="34" charset="-128"/>
        <a:ea typeface="+mn-ea"/>
        <a:cs typeface="Arial" pitchFamily="34" charset="0"/>
      </a:defRPr>
    </a:lvl5pPr>
    <a:lvl6pPr marL="2286000" algn="l" defTabSz="914400" rtl="0" eaLnBrk="1" latinLnBrk="0" hangingPunct="1">
      <a:defRPr sz="2400" kern="1200">
        <a:solidFill>
          <a:schemeClr val="tx1"/>
        </a:solidFill>
        <a:latin typeface="Arial Unicode MS" pitchFamily="34" charset="-128"/>
        <a:ea typeface="+mn-ea"/>
        <a:cs typeface="Arial" pitchFamily="34" charset="0"/>
      </a:defRPr>
    </a:lvl6pPr>
    <a:lvl7pPr marL="2743200" algn="l" defTabSz="914400" rtl="0" eaLnBrk="1" latinLnBrk="0" hangingPunct="1">
      <a:defRPr sz="2400" kern="1200">
        <a:solidFill>
          <a:schemeClr val="tx1"/>
        </a:solidFill>
        <a:latin typeface="Arial Unicode MS" pitchFamily="34" charset="-128"/>
        <a:ea typeface="+mn-ea"/>
        <a:cs typeface="Arial" pitchFamily="34" charset="0"/>
      </a:defRPr>
    </a:lvl7pPr>
    <a:lvl8pPr marL="3200400" algn="l" defTabSz="914400" rtl="0" eaLnBrk="1" latinLnBrk="0" hangingPunct="1">
      <a:defRPr sz="2400" kern="1200">
        <a:solidFill>
          <a:schemeClr val="tx1"/>
        </a:solidFill>
        <a:latin typeface="Arial Unicode MS" pitchFamily="34" charset="-128"/>
        <a:ea typeface="+mn-ea"/>
        <a:cs typeface="Arial" pitchFamily="34" charset="0"/>
      </a:defRPr>
    </a:lvl8pPr>
    <a:lvl9pPr marL="3657600" algn="l" defTabSz="914400" rtl="0" eaLnBrk="1" latinLnBrk="0" hangingPunct="1">
      <a:defRPr sz="2400" kern="1200">
        <a:solidFill>
          <a:schemeClr val="tx1"/>
        </a:solidFill>
        <a:latin typeface="Arial Unicode MS" pitchFamily="34" charset="-128"/>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DD2F"/>
    <a:srgbClr val="009900"/>
    <a:srgbClr val="A50021"/>
    <a:srgbClr val="CC0000"/>
    <a:srgbClr val="ADC5E1"/>
    <a:srgbClr val="87A9D3"/>
    <a:srgbClr val="FCF731"/>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5" autoAdjust="0"/>
  </p:normalViewPr>
  <p:slideViewPr>
    <p:cSldViewPr>
      <p:cViewPr varScale="1">
        <p:scale>
          <a:sx n="62" d="100"/>
          <a:sy n="62" d="100"/>
        </p:scale>
        <p:origin x="138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50" d="100"/>
          <a:sy n="150" d="100"/>
        </p:scale>
        <p:origin x="2502" y="10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45024" cy="4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lvl1pPr algn="l" defTabSz="952430">
              <a:defRPr sz="1300"/>
            </a:lvl1pPr>
          </a:lstStyle>
          <a:p>
            <a:endParaRPr lang="en-US" altLang="sv-SE"/>
          </a:p>
        </p:txBody>
      </p:sp>
      <p:sp>
        <p:nvSpPr>
          <p:cNvPr id="178179" name="Rectangle 3"/>
          <p:cNvSpPr>
            <a:spLocks noGrp="1" noChangeArrowheads="1"/>
          </p:cNvSpPr>
          <p:nvPr>
            <p:ph type="dt" sz="quarter" idx="1"/>
          </p:nvPr>
        </p:nvSpPr>
        <p:spPr bwMode="auto">
          <a:xfrm>
            <a:off x="3849477" y="0"/>
            <a:ext cx="2945024" cy="4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lvl1pPr algn="r" defTabSz="952430">
              <a:defRPr sz="1300"/>
            </a:lvl1pPr>
          </a:lstStyle>
          <a:p>
            <a:endParaRPr lang="en-US" altLang="sv-SE"/>
          </a:p>
        </p:txBody>
      </p:sp>
      <p:sp>
        <p:nvSpPr>
          <p:cNvPr id="178180" name="Rectangle 4"/>
          <p:cNvSpPr>
            <a:spLocks noGrp="1" noChangeArrowheads="1"/>
          </p:cNvSpPr>
          <p:nvPr>
            <p:ph type="ftr" sz="quarter" idx="2"/>
          </p:nvPr>
        </p:nvSpPr>
        <p:spPr bwMode="auto">
          <a:xfrm>
            <a:off x="0" y="9434832"/>
            <a:ext cx="2945024" cy="4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b" anchorCtr="0" compatLnSpc="1">
            <a:prstTxWarp prst="textNoShape">
              <a:avLst/>
            </a:prstTxWarp>
          </a:bodyPr>
          <a:lstStyle>
            <a:lvl1pPr algn="l" defTabSz="952430">
              <a:defRPr sz="1300"/>
            </a:lvl1pPr>
          </a:lstStyle>
          <a:p>
            <a:endParaRPr lang="en-US" altLang="sv-SE"/>
          </a:p>
        </p:txBody>
      </p:sp>
      <p:sp>
        <p:nvSpPr>
          <p:cNvPr id="178181" name="Rectangle 5"/>
          <p:cNvSpPr>
            <a:spLocks noGrp="1" noChangeArrowheads="1"/>
          </p:cNvSpPr>
          <p:nvPr>
            <p:ph type="sldNum" sz="quarter" idx="3"/>
          </p:nvPr>
        </p:nvSpPr>
        <p:spPr bwMode="auto">
          <a:xfrm>
            <a:off x="3849477" y="9434832"/>
            <a:ext cx="2945024" cy="4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b" anchorCtr="0" compatLnSpc="1">
            <a:prstTxWarp prst="textNoShape">
              <a:avLst/>
            </a:prstTxWarp>
          </a:bodyPr>
          <a:lstStyle>
            <a:lvl1pPr algn="r" defTabSz="952430">
              <a:defRPr sz="1300"/>
            </a:lvl1pPr>
          </a:lstStyle>
          <a:p>
            <a:fld id="{4C75AF45-0E12-4BCC-9B14-BE84A80DDAE0}" type="slidenum">
              <a:rPr lang="en-GB" altLang="sv-SE"/>
              <a:pPr/>
              <a:t>‹#›</a:t>
            </a:fld>
            <a:endParaRPr lang="en-GB" altLang="sv-SE"/>
          </a:p>
        </p:txBody>
      </p:sp>
    </p:spTree>
    <p:extLst>
      <p:ext uri="{BB962C8B-B14F-4D97-AF65-F5344CB8AC3E}">
        <p14:creationId xmlns:p14="http://schemas.microsoft.com/office/powerpoint/2010/main" val="307800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024" cy="4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lvl1pPr algn="l" defTabSz="952430">
              <a:defRPr sz="1300"/>
            </a:lvl1pPr>
          </a:lstStyle>
          <a:p>
            <a:endParaRPr lang="en-US" altLang="sv-SE"/>
          </a:p>
        </p:txBody>
      </p:sp>
      <p:sp>
        <p:nvSpPr>
          <p:cNvPr id="5123" name="Rectangle 3"/>
          <p:cNvSpPr>
            <a:spLocks noGrp="1" noChangeArrowheads="1"/>
          </p:cNvSpPr>
          <p:nvPr>
            <p:ph type="dt" idx="1"/>
          </p:nvPr>
        </p:nvSpPr>
        <p:spPr bwMode="auto">
          <a:xfrm>
            <a:off x="3849477" y="0"/>
            <a:ext cx="2945024" cy="4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lvl1pPr algn="r" defTabSz="952430">
              <a:defRPr sz="1300"/>
            </a:lvl1pPr>
          </a:lstStyle>
          <a:p>
            <a:endParaRPr lang="en-US" altLang="sv-SE"/>
          </a:p>
        </p:txBody>
      </p:sp>
      <p:sp>
        <p:nvSpPr>
          <p:cNvPr id="76804" name="Rectangle 4"/>
          <p:cNvSpPr>
            <a:spLocks noGrp="1" noRot="1" noChangeAspect="1" noChangeArrowheads="1" noTextEdit="1"/>
          </p:cNvSpPr>
          <p:nvPr>
            <p:ph type="sldImg" idx="2"/>
          </p:nvPr>
        </p:nvSpPr>
        <p:spPr bwMode="auto">
          <a:xfrm>
            <a:off x="917575" y="746125"/>
            <a:ext cx="4960938"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6040" y="4716618"/>
            <a:ext cx="4982422" cy="4469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t" anchorCtr="0" compatLnSpc="1">
            <a:prstTxWarp prst="textNoShape">
              <a:avLst/>
            </a:prstTxWarp>
          </a:bodyPr>
          <a:lstStyle/>
          <a:p>
            <a:pPr lvl="0"/>
            <a:r>
              <a:rPr lang="en-GB" altLang="sv-SE"/>
              <a:t>Klicka här för att ändra format på bakgrundstexten</a:t>
            </a:r>
          </a:p>
          <a:p>
            <a:pPr lvl="1"/>
            <a:r>
              <a:rPr lang="en-GB" altLang="sv-SE"/>
              <a:t>Nivå två</a:t>
            </a:r>
          </a:p>
          <a:p>
            <a:pPr lvl="2"/>
            <a:r>
              <a:rPr lang="en-GB" altLang="sv-SE"/>
              <a:t>Nivå tre</a:t>
            </a:r>
          </a:p>
          <a:p>
            <a:pPr lvl="3"/>
            <a:r>
              <a:rPr lang="en-GB" altLang="sv-SE"/>
              <a:t>Nivå fyra</a:t>
            </a:r>
          </a:p>
          <a:p>
            <a:pPr lvl="4"/>
            <a:r>
              <a:rPr lang="en-GB" altLang="sv-SE"/>
              <a:t>Nivå fem</a:t>
            </a:r>
          </a:p>
        </p:txBody>
      </p:sp>
      <p:sp>
        <p:nvSpPr>
          <p:cNvPr id="5126" name="Rectangle 6"/>
          <p:cNvSpPr>
            <a:spLocks noGrp="1" noChangeArrowheads="1"/>
          </p:cNvSpPr>
          <p:nvPr>
            <p:ph type="ftr" sz="quarter" idx="4"/>
          </p:nvPr>
        </p:nvSpPr>
        <p:spPr bwMode="auto">
          <a:xfrm>
            <a:off x="0" y="9434832"/>
            <a:ext cx="2945024" cy="4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b" anchorCtr="0" compatLnSpc="1">
            <a:prstTxWarp prst="textNoShape">
              <a:avLst/>
            </a:prstTxWarp>
          </a:bodyPr>
          <a:lstStyle>
            <a:lvl1pPr algn="l" defTabSz="952430">
              <a:defRPr sz="1300"/>
            </a:lvl1pPr>
          </a:lstStyle>
          <a:p>
            <a:endParaRPr lang="en-US" altLang="sv-SE"/>
          </a:p>
        </p:txBody>
      </p:sp>
      <p:sp>
        <p:nvSpPr>
          <p:cNvPr id="5127" name="Rectangle 7"/>
          <p:cNvSpPr>
            <a:spLocks noGrp="1" noChangeArrowheads="1"/>
          </p:cNvSpPr>
          <p:nvPr>
            <p:ph type="sldNum" sz="quarter" idx="5"/>
          </p:nvPr>
        </p:nvSpPr>
        <p:spPr bwMode="auto">
          <a:xfrm>
            <a:off x="3849477" y="9434832"/>
            <a:ext cx="2945024" cy="4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37" tIns="47619" rIns="95237" bIns="47619" numCol="1" anchor="b" anchorCtr="0" compatLnSpc="1">
            <a:prstTxWarp prst="textNoShape">
              <a:avLst/>
            </a:prstTxWarp>
          </a:bodyPr>
          <a:lstStyle>
            <a:lvl1pPr algn="r" defTabSz="952430">
              <a:defRPr sz="1300"/>
            </a:lvl1pPr>
          </a:lstStyle>
          <a:p>
            <a:fld id="{C7D6EC69-2833-4A4D-AA92-6D56D98983C2}" type="slidenum">
              <a:rPr lang="en-GB" altLang="sv-SE"/>
              <a:pPr/>
              <a:t>‹#›</a:t>
            </a:fld>
            <a:endParaRPr lang="en-GB" altLang="sv-SE"/>
          </a:p>
        </p:txBody>
      </p:sp>
    </p:spTree>
    <p:extLst>
      <p:ext uri="{BB962C8B-B14F-4D97-AF65-F5344CB8AC3E}">
        <p14:creationId xmlns:p14="http://schemas.microsoft.com/office/powerpoint/2010/main" val="11181947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xfrm>
            <a:off x="1803400" y="746125"/>
            <a:ext cx="3402013" cy="2552700"/>
          </a:xfrm>
          <a:ln/>
        </p:spPr>
      </p:sp>
      <p:sp>
        <p:nvSpPr>
          <p:cNvPr id="332803" name="Rectangle 3"/>
          <p:cNvSpPr>
            <a:spLocks noGrp="1" noChangeArrowheads="1"/>
          </p:cNvSpPr>
          <p:nvPr>
            <p:ph type="body" idx="1"/>
          </p:nvPr>
        </p:nvSpPr>
        <p:spPr>
          <a:xfrm>
            <a:off x="661680" y="3372205"/>
            <a:ext cx="5471143" cy="5813542"/>
          </a:xfrm>
        </p:spPr>
        <p:txBody>
          <a:bodyPr/>
          <a:lstStyle/>
          <a:p>
            <a:endParaRPr lang="en-US" altLang="sv-S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13</a:t>
            </a:fld>
            <a:endParaRPr lang="en-GB" altLang="sv-SE"/>
          </a:p>
        </p:txBody>
      </p:sp>
    </p:spTree>
    <p:extLst>
      <p:ext uri="{BB962C8B-B14F-4D97-AF65-F5344CB8AC3E}">
        <p14:creationId xmlns:p14="http://schemas.microsoft.com/office/powerpoint/2010/main" val="2839268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14</a:t>
            </a:fld>
            <a:endParaRPr lang="en-GB" altLang="sv-SE"/>
          </a:p>
        </p:txBody>
      </p:sp>
    </p:spTree>
    <p:extLst>
      <p:ext uri="{BB962C8B-B14F-4D97-AF65-F5344CB8AC3E}">
        <p14:creationId xmlns:p14="http://schemas.microsoft.com/office/powerpoint/2010/main" val="266632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15</a:t>
            </a:fld>
            <a:endParaRPr lang="en-GB" altLang="sv-SE"/>
          </a:p>
        </p:txBody>
      </p:sp>
    </p:spTree>
    <p:extLst>
      <p:ext uri="{BB962C8B-B14F-4D97-AF65-F5344CB8AC3E}">
        <p14:creationId xmlns:p14="http://schemas.microsoft.com/office/powerpoint/2010/main" val="4213178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C7D6EC69-2833-4A4D-AA92-6D56D98983C2}" type="slidenum">
              <a:rPr lang="en-GB" altLang="sv-SE" smtClean="0"/>
              <a:pPr/>
              <a:t>17</a:t>
            </a:fld>
            <a:endParaRPr lang="en-GB" altLang="sv-SE"/>
          </a:p>
        </p:txBody>
      </p:sp>
    </p:spTree>
    <p:extLst>
      <p:ext uri="{BB962C8B-B14F-4D97-AF65-F5344CB8AC3E}">
        <p14:creationId xmlns:p14="http://schemas.microsoft.com/office/powerpoint/2010/main" val="641140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C7D6EC69-2833-4A4D-AA92-6D56D98983C2}" type="slidenum">
              <a:rPr lang="en-GB" altLang="sv-SE" smtClean="0"/>
              <a:pPr/>
              <a:t>18</a:t>
            </a:fld>
            <a:endParaRPr lang="en-GB" altLang="sv-SE"/>
          </a:p>
        </p:txBody>
      </p:sp>
    </p:spTree>
    <p:extLst>
      <p:ext uri="{BB962C8B-B14F-4D97-AF65-F5344CB8AC3E}">
        <p14:creationId xmlns:p14="http://schemas.microsoft.com/office/powerpoint/2010/main" val="1245331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19</a:t>
            </a:fld>
            <a:endParaRPr lang="en-GB" altLang="sv-SE"/>
          </a:p>
        </p:txBody>
      </p:sp>
    </p:spTree>
    <p:extLst>
      <p:ext uri="{BB962C8B-B14F-4D97-AF65-F5344CB8AC3E}">
        <p14:creationId xmlns:p14="http://schemas.microsoft.com/office/powerpoint/2010/main" val="3243194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2</a:t>
            </a:fld>
            <a:endParaRPr lang="en-GB" altLang="sv-SE"/>
          </a:p>
        </p:txBody>
      </p:sp>
    </p:spTree>
    <p:extLst>
      <p:ext uri="{BB962C8B-B14F-4D97-AF65-F5344CB8AC3E}">
        <p14:creationId xmlns:p14="http://schemas.microsoft.com/office/powerpoint/2010/main" val="2454614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3</a:t>
            </a:fld>
            <a:endParaRPr lang="en-GB" altLang="sv-SE"/>
          </a:p>
        </p:txBody>
      </p:sp>
    </p:spTree>
    <p:extLst>
      <p:ext uri="{BB962C8B-B14F-4D97-AF65-F5344CB8AC3E}">
        <p14:creationId xmlns:p14="http://schemas.microsoft.com/office/powerpoint/2010/main" val="385750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5</a:t>
            </a:fld>
            <a:endParaRPr lang="en-GB" altLang="sv-SE"/>
          </a:p>
        </p:txBody>
      </p:sp>
    </p:spTree>
    <p:extLst>
      <p:ext uri="{BB962C8B-B14F-4D97-AF65-F5344CB8AC3E}">
        <p14:creationId xmlns:p14="http://schemas.microsoft.com/office/powerpoint/2010/main" val="157745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6</a:t>
            </a:fld>
            <a:endParaRPr lang="en-GB" altLang="sv-SE"/>
          </a:p>
        </p:txBody>
      </p:sp>
    </p:spTree>
    <p:extLst>
      <p:ext uri="{BB962C8B-B14F-4D97-AF65-F5344CB8AC3E}">
        <p14:creationId xmlns:p14="http://schemas.microsoft.com/office/powerpoint/2010/main" val="2147398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Här har vi tillexempel</a:t>
            </a:r>
            <a:r>
              <a:rPr lang="sv-SE" baseline="0" dirty="0"/>
              <a:t> </a:t>
            </a:r>
            <a:r>
              <a:rPr lang="sv-SE" baseline="0" dirty="0" err="1"/>
              <a:t>LNUs</a:t>
            </a:r>
            <a:r>
              <a:rPr lang="sv-SE" baseline="0" dirty="0"/>
              <a:t> rektor som ”skryter” med projektet i regionen. </a:t>
            </a:r>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9</a:t>
            </a:fld>
            <a:endParaRPr lang="en-GB" altLang="sv-SE"/>
          </a:p>
        </p:txBody>
      </p:sp>
    </p:spTree>
    <p:extLst>
      <p:ext uri="{BB962C8B-B14F-4D97-AF65-F5344CB8AC3E}">
        <p14:creationId xmlns:p14="http://schemas.microsoft.com/office/powerpoint/2010/main" val="2821953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10</a:t>
            </a:fld>
            <a:endParaRPr lang="en-GB" altLang="sv-SE"/>
          </a:p>
        </p:txBody>
      </p:sp>
    </p:spTree>
    <p:extLst>
      <p:ext uri="{BB962C8B-B14F-4D97-AF65-F5344CB8AC3E}">
        <p14:creationId xmlns:p14="http://schemas.microsoft.com/office/powerpoint/2010/main" val="1921815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11</a:t>
            </a:fld>
            <a:endParaRPr lang="en-GB" altLang="sv-SE"/>
          </a:p>
        </p:txBody>
      </p:sp>
    </p:spTree>
    <p:extLst>
      <p:ext uri="{BB962C8B-B14F-4D97-AF65-F5344CB8AC3E}">
        <p14:creationId xmlns:p14="http://schemas.microsoft.com/office/powerpoint/2010/main" val="2328823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C7D6EC69-2833-4A4D-AA92-6D56D98983C2}" type="slidenum">
              <a:rPr lang="en-GB" altLang="sv-SE" smtClean="0"/>
              <a:pPr/>
              <a:t>12</a:t>
            </a:fld>
            <a:endParaRPr lang="en-GB" altLang="sv-SE"/>
          </a:p>
        </p:txBody>
      </p:sp>
    </p:spTree>
    <p:extLst>
      <p:ext uri="{BB962C8B-B14F-4D97-AF65-F5344CB8AC3E}">
        <p14:creationId xmlns:p14="http://schemas.microsoft.com/office/powerpoint/2010/main" val="1736492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685800" y="1449388"/>
            <a:ext cx="7772400" cy="2151062"/>
          </a:xfrm>
        </p:spPr>
        <p:txBody>
          <a:bodyPr/>
          <a:lstStyle>
            <a:lvl1pPr>
              <a:lnSpc>
                <a:spcPts val="7500"/>
              </a:lnSpc>
              <a:defRPr sz="7500"/>
            </a:lvl1pPr>
          </a:lstStyle>
          <a:p>
            <a:r>
              <a:rPr lang="sv-SE"/>
              <a:t>Klicka här för att ändra format</a:t>
            </a:r>
            <a:endParaRPr lang="en-US"/>
          </a:p>
        </p:txBody>
      </p:sp>
      <p:sp>
        <p:nvSpPr>
          <p:cNvPr id="100356" name="Text Placeholder 2"/>
          <p:cNvSpPr>
            <a:spLocks noGrp="1"/>
          </p:cNvSpPr>
          <p:nvPr>
            <p:ph type="subTitle" idx="1"/>
          </p:nvPr>
        </p:nvSpPr>
        <p:spPr>
          <a:xfrm>
            <a:off x="1371600" y="3886200"/>
            <a:ext cx="6400800" cy="1752600"/>
          </a:xfrm>
        </p:spPr>
        <p:txBody>
          <a:bodyPr/>
          <a:lstStyle>
            <a:lvl1pPr marL="0" indent="0" algn="ctr">
              <a:defRPr/>
            </a:lvl1pPr>
          </a:lstStyle>
          <a:p>
            <a:r>
              <a:rPr lang="sv-SE"/>
              <a:t>Klicka här för att ändra format på underrubrik i bakgrunden</a:t>
            </a:r>
            <a:endParaRPr lang="en-US"/>
          </a:p>
        </p:txBody>
      </p:sp>
    </p:spTree>
    <p:extLst>
      <p:ext uri="{BB962C8B-B14F-4D97-AF65-F5344CB8AC3E}">
        <p14:creationId xmlns:p14="http://schemas.microsoft.com/office/powerpoint/2010/main" val="231765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0682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50013" y="806450"/>
            <a:ext cx="1914525"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04850" y="806450"/>
            <a:ext cx="5592763"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1988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3918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67391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0643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1168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0752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8684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7175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41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284670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5419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2291" name="Title Placeholder 1"/>
          <p:cNvSpPr>
            <a:spLocks noGrp="1"/>
          </p:cNvSpPr>
          <p:nvPr>
            <p:ph type="title"/>
          </p:nvPr>
        </p:nvSpPr>
        <p:spPr bwMode="auto">
          <a:xfrm>
            <a:off x="704850" y="806450"/>
            <a:ext cx="76454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a:t>
            </a:r>
          </a:p>
        </p:txBody>
      </p:sp>
      <p:sp>
        <p:nvSpPr>
          <p:cNvPr id="12292" name="Text Placeholder 2"/>
          <p:cNvSpPr>
            <a:spLocks noGrp="1"/>
          </p:cNvSpPr>
          <p:nvPr>
            <p:ph type="body" idx="1"/>
          </p:nvPr>
        </p:nvSpPr>
        <p:spPr bwMode="auto">
          <a:xfrm>
            <a:off x="706438" y="1651000"/>
            <a:ext cx="76581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pic>
        <p:nvPicPr>
          <p:cNvPr id="12293"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090323_Lnu_Symbol"/>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1pPr>
      <a:lvl2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2pPr>
      <a:lvl3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3pPr>
      <a:lvl4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4pPr>
      <a:lvl5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itchFamily="34" charset="0"/>
        <a:defRPr>
          <a:solidFill>
            <a:schemeClr val="tx1"/>
          </a:solidFill>
          <a:latin typeface="Arial Unicode MS" pitchFamily="34" charset="-128"/>
          <a:ea typeface="Arial Unicode MS" pitchFamily="34" charset="-128"/>
          <a:cs typeface="Arial Unicode MS" pitchFamily="34" charset="-128"/>
        </a:defRPr>
      </a:lvl1pPr>
      <a:lvl2pPr marL="742950" indent="-28575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3pPr>
      <a:lvl4pPr marL="16002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4pPr>
      <a:lvl5pPr marL="20574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5pPr>
      <a:lvl6pPr marL="25146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6" name="Rectangle 4"/>
          <p:cNvSpPr>
            <a:spLocks noGrp="1"/>
          </p:cNvSpPr>
          <p:nvPr>
            <p:ph type="ctrTitle" idx="4294967295"/>
          </p:nvPr>
        </p:nvSpPr>
        <p:spPr>
          <a:xfrm>
            <a:off x="685800" y="2130425"/>
            <a:ext cx="7772400" cy="1470025"/>
          </a:xfrm>
        </p:spPr>
        <p:txBody>
          <a:bodyPr/>
          <a:lstStyle/>
          <a:p>
            <a:pPr algn="ctr">
              <a:lnSpc>
                <a:spcPct val="100000"/>
              </a:lnSpc>
            </a:pPr>
            <a:r>
              <a:rPr lang="sv-SE" sz="5400" dirty="0"/>
              <a:t>Samverkan i utvecklingsprojekt</a:t>
            </a:r>
            <a:endParaRPr lang="en-US" altLang="sv-SE" sz="5400" dirty="0"/>
          </a:p>
        </p:txBody>
      </p:sp>
      <p:sp>
        <p:nvSpPr>
          <p:cNvPr id="294917" name="Rectangle 5"/>
          <p:cNvSpPr>
            <a:spLocks noGrp="1"/>
          </p:cNvSpPr>
          <p:nvPr>
            <p:ph type="subTitle" idx="4294967295"/>
          </p:nvPr>
        </p:nvSpPr>
        <p:spPr>
          <a:xfrm>
            <a:off x="685800" y="4413250"/>
            <a:ext cx="7772400" cy="1752600"/>
          </a:xfrm>
        </p:spPr>
        <p:txBody>
          <a:bodyPr/>
          <a:lstStyle/>
          <a:p>
            <a:pPr marL="0" indent="0" algn="ctr"/>
            <a:r>
              <a:rPr lang="sv-SE" sz="3600" dirty="0"/>
              <a:t>Nulägesbeskrivning vid projektstart</a:t>
            </a:r>
          </a:p>
          <a:p>
            <a:pPr marL="0" indent="0" algn="ctr"/>
            <a:r>
              <a:rPr lang="en-US" altLang="sv-SE" sz="2000" dirty="0"/>
              <a:t>Veronica Ülgen </a:t>
            </a:r>
            <a:r>
              <a:rPr lang="en-US" altLang="sv-SE" sz="2000" dirty="0" err="1"/>
              <a:t>och</a:t>
            </a:r>
            <a:r>
              <a:rPr lang="en-US" altLang="sv-SE" sz="2000" dirty="0"/>
              <a:t> Helena Forslund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Farhågor och risker</a:t>
            </a:r>
          </a:p>
        </p:txBody>
      </p:sp>
      <p:sp>
        <p:nvSpPr>
          <p:cNvPr id="3" name="Content Placeholder 2"/>
          <p:cNvSpPr>
            <a:spLocks noGrp="1"/>
          </p:cNvSpPr>
          <p:nvPr>
            <p:ph idx="1"/>
          </p:nvPr>
        </p:nvSpPr>
        <p:spPr/>
        <p:txBody>
          <a:bodyPr/>
          <a:lstStyle/>
          <a:p>
            <a:r>
              <a:rPr lang="sv-SE" b="1" dirty="0"/>
              <a:t>Universitetssfären: </a:t>
            </a:r>
            <a:r>
              <a:rPr lang="sv-SE" dirty="0"/>
              <a:t>Alltid risker att samarbeten kan falla sönder. Risk att magneten inte kommer att fungera. </a:t>
            </a:r>
          </a:p>
          <a:p>
            <a:r>
              <a:rPr lang="sv-SE" dirty="0"/>
              <a:t>Målsättning om regional utveckling gör att risken blir mindre och att pressen på projektet lättar. ”Projektet kan ses som alltigenom lyckat även om det blir kortslutning i alla magneter”. </a:t>
            </a:r>
          </a:p>
          <a:p>
            <a:r>
              <a:rPr lang="sv-SE" dirty="0"/>
              <a:t>Utrustning som kan bekräfta funktionaliteten hos magneten finns, företagen har de resurser och kompetenser som krävs, tillgången till kunskap och teknologier ”på distans” har minskat riskerna. </a:t>
            </a:r>
          </a:p>
          <a:p>
            <a:r>
              <a:rPr lang="sv-SE" dirty="0"/>
              <a:t>LNU-aktörerna såg risker med sina egna ”tillkortakommanden” i förhållande till supraledande magneter och samverkan, men börjar känna sig mer varma i kläderna. </a:t>
            </a:r>
          </a:p>
          <a:p>
            <a:endParaRPr lang="sv-SE" dirty="0"/>
          </a:p>
        </p:txBody>
      </p:sp>
    </p:spTree>
    <p:extLst>
      <p:ext uri="{BB962C8B-B14F-4D97-AF65-F5344CB8AC3E}">
        <p14:creationId xmlns:p14="http://schemas.microsoft.com/office/powerpoint/2010/main" val="6658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Farhågor och risker</a:t>
            </a:r>
          </a:p>
        </p:txBody>
      </p:sp>
      <p:sp>
        <p:nvSpPr>
          <p:cNvPr id="3" name="Content Placeholder 2"/>
          <p:cNvSpPr>
            <a:spLocks noGrp="1"/>
          </p:cNvSpPr>
          <p:nvPr>
            <p:ph idx="1"/>
          </p:nvPr>
        </p:nvSpPr>
        <p:spPr/>
        <p:txBody>
          <a:bodyPr/>
          <a:lstStyle/>
          <a:p>
            <a:r>
              <a:rPr lang="sv-SE" b="1" dirty="0"/>
              <a:t>Företagssfären:</a:t>
            </a:r>
            <a:r>
              <a:rPr lang="sv-SE" dirty="0"/>
              <a:t> En initial risk kostnadsestimeringen/budgeten i projektet, inga färdiga underlag utan en ren chanstagning. </a:t>
            </a:r>
          </a:p>
          <a:p>
            <a:r>
              <a:rPr lang="sv-SE" dirty="0"/>
              <a:t>Osäkerhet kring hur arbetet praktiskt ska gå till, risker med att vara så många inblandade aktörer vilket kan skapa viss tröghet. </a:t>
            </a:r>
          </a:p>
          <a:p>
            <a:r>
              <a:rPr lang="sv-SE" dirty="0"/>
              <a:t>Avsaknad av detaljplan, tidplanen är alltför övergripande. ”Kanske måste vi vara proaktiva och göra vår egen”? </a:t>
            </a:r>
          </a:p>
          <a:p>
            <a:r>
              <a:rPr lang="sv-SE" dirty="0"/>
              <a:t>Risker kopplade till egna förutsättningar, att de interna resurserna inte räcker till, men anser sig kunna klara det tekniska. </a:t>
            </a:r>
          </a:p>
          <a:p>
            <a:endParaRPr lang="sv-SE" dirty="0"/>
          </a:p>
        </p:txBody>
      </p:sp>
    </p:spTree>
    <p:extLst>
      <p:ext uri="{BB962C8B-B14F-4D97-AF65-F5344CB8AC3E}">
        <p14:creationId xmlns:p14="http://schemas.microsoft.com/office/powerpoint/2010/main" val="390459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Målbild och gemensam målbild?</a:t>
            </a:r>
          </a:p>
        </p:txBody>
      </p:sp>
      <p:sp>
        <p:nvSpPr>
          <p:cNvPr id="3" name="Content Placeholder 2"/>
          <p:cNvSpPr>
            <a:spLocks noGrp="1"/>
          </p:cNvSpPr>
          <p:nvPr>
            <p:ph idx="1"/>
          </p:nvPr>
        </p:nvSpPr>
        <p:spPr>
          <a:xfrm>
            <a:off x="706438" y="1484784"/>
            <a:ext cx="7658100" cy="4356100"/>
          </a:xfrm>
        </p:spPr>
        <p:txBody>
          <a:bodyPr/>
          <a:lstStyle/>
          <a:p>
            <a:r>
              <a:rPr lang="sv-SE" b="1" dirty="0"/>
              <a:t>Universitetssfären</a:t>
            </a:r>
            <a:r>
              <a:rPr lang="sv-SE" dirty="0"/>
              <a:t>: Framtagandet av prototyp och att skapa regional utveckling i Kronobergs län</a:t>
            </a:r>
            <a:r>
              <a:rPr lang="sv-SE" i="1" dirty="0"/>
              <a:t>.</a:t>
            </a:r>
          </a:p>
          <a:p>
            <a:r>
              <a:rPr lang="sv-SE" dirty="0"/>
              <a:t>Något att visa upp för CERN. Om den inte fungerar skall slutsatsen ”nästa gång fungerar den” kunna dras. Även om den tekniska utvecklingen inte lyckas så kan lärande äga rum och slutsatser dras. </a:t>
            </a:r>
          </a:p>
          <a:p>
            <a:r>
              <a:rPr lang="sv-SE" dirty="0"/>
              <a:t>Företagen lär sig sin del av tekniken som behövs för prototyptillverkningen. </a:t>
            </a:r>
          </a:p>
          <a:p>
            <a:r>
              <a:rPr lang="sv-SE" dirty="0"/>
              <a:t>Även modell för samverkan, egennytta för forskaren (i form av publikationer) och målsättningar kopplade till eget lärande finns. </a:t>
            </a:r>
          </a:p>
          <a:p>
            <a:r>
              <a:rPr lang="sv-SE" sz="2000" i="1" dirty="0"/>
              <a:t>”</a:t>
            </a:r>
            <a:r>
              <a:rPr lang="sv-SE" i="1" dirty="0"/>
              <a:t>Olika aktörer bör ha olika målsättningar. Forskarna får designa och vara med och tillverka en prototyp, företagen får utveckla sina kunskaper och få tillgång till en internationell marknad, Region Kronoberg får regional utveckling och vi sår ett frö till ett nytt kluster”. Den regionala utvecklingen står inte i konflikt med det mer påtagliga målet (teknikutveckling och den fysiska produkten)”.</a:t>
            </a:r>
          </a:p>
        </p:txBody>
      </p:sp>
    </p:spTree>
    <p:extLst>
      <p:ext uri="{BB962C8B-B14F-4D97-AF65-F5344CB8AC3E}">
        <p14:creationId xmlns:p14="http://schemas.microsoft.com/office/powerpoint/2010/main" val="171181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Målbild och gemensam målbild?</a:t>
            </a:r>
          </a:p>
        </p:txBody>
      </p:sp>
      <p:sp>
        <p:nvSpPr>
          <p:cNvPr id="3" name="Content Placeholder 2"/>
          <p:cNvSpPr>
            <a:spLocks noGrp="1"/>
          </p:cNvSpPr>
          <p:nvPr>
            <p:ph idx="1"/>
          </p:nvPr>
        </p:nvSpPr>
        <p:spPr/>
        <p:txBody>
          <a:bodyPr/>
          <a:lstStyle/>
          <a:p>
            <a:r>
              <a:rPr lang="sv-SE" b="1" dirty="0"/>
              <a:t>Företagssfären:</a:t>
            </a:r>
            <a:r>
              <a:rPr lang="sv-SE" dirty="0"/>
              <a:t> Företagen har en gemensam teknisk målbild, inriktad på produkten, en fungerande magnet, samtidigt som det handlar om att lära sig mer. </a:t>
            </a:r>
          </a:p>
          <a:p>
            <a:r>
              <a:rPr lang="sv-SE" dirty="0"/>
              <a:t>Andra mål, handlar om att bli specialister på den här produkten, att det skall leda till konkurrenskraft i den stora upphandlingen hos CERN, att projektet kan korta </a:t>
            </a:r>
            <a:r>
              <a:rPr lang="sv-SE" dirty="0" err="1"/>
              <a:t>time</a:t>
            </a:r>
            <a:r>
              <a:rPr lang="sv-SE" dirty="0"/>
              <a:t> to market. </a:t>
            </a:r>
          </a:p>
          <a:p>
            <a:r>
              <a:rPr lang="sv-SE" dirty="0"/>
              <a:t>Det har i vissa fall funnits viss oklarhet kring målbilden. </a:t>
            </a:r>
          </a:p>
          <a:p>
            <a:endParaRPr lang="sv-SE" i="1" dirty="0"/>
          </a:p>
          <a:p>
            <a:r>
              <a:rPr lang="sv-SE" i="1" dirty="0"/>
              <a:t>”Företagen ser nog en framtid tillsammans, man ser detta såväl kompetens- som affärsmässigt. Övriga aktörer verkar mer intresserade av samverkan”. </a:t>
            </a:r>
            <a:endParaRPr lang="sv-SE" dirty="0"/>
          </a:p>
        </p:txBody>
      </p:sp>
    </p:spTree>
    <p:extLst>
      <p:ext uri="{BB962C8B-B14F-4D97-AF65-F5344CB8AC3E}">
        <p14:creationId xmlns:p14="http://schemas.microsoft.com/office/powerpoint/2010/main" val="45266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Organisering och relaterade risker/frågetecken</a:t>
            </a:r>
          </a:p>
        </p:txBody>
      </p:sp>
      <p:sp>
        <p:nvSpPr>
          <p:cNvPr id="4" name="Content Placeholder 3"/>
          <p:cNvSpPr>
            <a:spLocks noGrp="1"/>
          </p:cNvSpPr>
          <p:nvPr>
            <p:ph sz="half" idx="1"/>
          </p:nvPr>
        </p:nvSpPr>
        <p:spPr>
          <a:xfrm>
            <a:off x="706438" y="1412776"/>
            <a:ext cx="3752850" cy="4356100"/>
          </a:xfrm>
        </p:spPr>
        <p:txBody>
          <a:bodyPr/>
          <a:lstStyle/>
          <a:p>
            <a:r>
              <a:rPr lang="sv-SE" sz="2000" b="1" dirty="0"/>
              <a:t>Universitetssfären:</a:t>
            </a:r>
            <a:r>
              <a:rPr lang="sv-SE" sz="2000" dirty="0"/>
              <a:t> </a:t>
            </a:r>
          </a:p>
          <a:p>
            <a:r>
              <a:rPr lang="sv-SE" sz="2000" dirty="0"/>
              <a:t>Inga projektspecifika risker</a:t>
            </a:r>
          </a:p>
          <a:p>
            <a:r>
              <a:rPr lang="sv-SE" sz="2000" dirty="0"/>
              <a:t>Personberoenden (</a:t>
            </a:r>
            <a:r>
              <a:rPr lang="sv-SE" sz="2000" dirty="0" err="1"/>
              <a:t>exvis</a:t>
            </a:r>
            <a:r>
              <a:rPr lang="sv-SE" sz="2000" dirty="0"/>
              <a:t>. RR)</a:t>
            </a:r>
          </a:p>
          <a:p>
            <a:r>
              <a:rPr lang="sv-SE" sz="2000" dirty="0"/>
              <a:t>Interna risker (kopplat till den egna uppgiften) minskar med fler deltagare i projektet. </a:t>
            </a:r>
          </a:p>
        </p:txBody>
      </p:sp>
      <p:sp>
        <p:nvSpPr>
          <p:cNvPr id="5" name="Content Placeholder 4"/>
          <p:cNvSpPr>
            <a:spLocks noGrp="1"/>
          </p:cNvSpPr>
          <p:nvPr>
            <p:ph sz="half" idx="2"/>
          </p:nvPr>
        </p:nvSpPr>
        <p:spPr>
          <a:xfrm>
            <a:off x="4611688" y="1340768"/>
            <a:ext cx="3752850" cy="4356100"/>
          </a:xfrm>
        </p:spPr>
        <p:txBody>
          <a:bodyPr/>
          <a:lstStyle/>
          <a:p>
            <a:r>
              <a:rPr lang="sv-SE" sz="2000" b="1" dirty="0"/>
              <a:t>Företagssfären:</a:t>
            </a:r>
            <a:endParaRPr lang="sv-SE" sz="2000" dirty="0"/>
          </a:p>
          <a:p>
            <a:r>
              <a:rPr lang="sv-SE" sz="2000" b="1" dirty="0"/>
              <a:t>Avsaknad av detaljplan </a:t>
            </a:r>
            <a:r>
              <a:rPr lang="sv-SE" sz="1600" b="1" dirty="0"/>
              <a:t>(nästa bild)</a:t>
            </a:r>
            <a:endParaRPr lang="sv-SE" sz="2000" b="1" dirty="0"/>
          </a:p>
          <a:p>
            <a:r>
              <a:rPr lang="sv-SE" sz="2000" dirty="0"/>
              <a:t>Företagsinterna personberoenden </a:t>
            </a:r>
          </a:p>
          <a:p>
            <a:r>
              <a:rPr lang="sv-SE" sz="2000" dirty="0"/>
              <a:t>Eventuella konflikter mellan teori och praktik (modell kontra tillverkningsbarhet). </a:t>
            </a:r>
          </a:p>
          <a:p>
            <a:r>
              <a:rPr lang="sv-SE" sz="2000" dirty="0"/>
              <a:t>Direkt/rak kommunikation eller behov av cc-listor? </a:t>
            </a:r>
          </a:p>
          <a:p>
            <a:r>
              <a:rPr lang="sv-SE" sz="2000" dirty="0"/>
              <a:t>Avsaknad av doktorand, rätt akademisk höjd? </a:t>
            </a:r>
          </a:p>
          <a:p>
            <a:r>
              <a:rPr lang="sv-SE" sz="2000" dirty="0"/>
              <a:t>Oklarhet kring hur aktiviteter skall redovisas. </a:t>
            </a:r>
          </a:p>
          <a:p>
            <a:r>
              <a:rPr lang="sv-SE" sz="2000" dirty="0"/>
              <a:t>Budgetering för stödsystem </a:t>
            </a:r>
          </a:p>
          <a:p>
            <a:endParaRPr lang="sv-SE" sz="2000" dirty="0"/>
          </a:p>
        </p:txBody>
      </p:sp>
    </p:spTree>
    <p:extLst>
      <p:ext uri="{BB962C8B-B14F-4D97-AF65-F5344CB8AC3E}">
        <p14:creationId xmlns:p14="http://schemas.microsoft.com/office/powerpoint/2010/main" val="275122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Genomförande och uppföljning</a:t>
            </a:r>
          </a:p>
        </p:txBody>
      </p:sp>
      <p:sp>
        <p:nvSpPr>
          <p:cNvPr id="3" name="Content Placeholder 2"/>
          <p:cNvSpPr>
            <a:spLocks noGrp="1"/>
          </p:cNvSpPr>
          <p:nvPr>
            <p:ph sz="half" idx="1"/>
          </p:nvPr>
        </p:nvSpPr>
        <p:spPr/>
        <p:txBody>
          <a:bodyPr/>
          <a:lstStyle/>
          <a:p>
            <a:r>
              <a:rPr lang="sv-SE" sz="2000" b="1" dirty="0"/>
              <a:t>Universitetssfären:</a:t>
            </a:r>
            <a:r>
              <a:rPr lang="sv-SE" sz="2000" dirty="0"/>
              <a:t> Tydlighet i slutmålet och vad som måste göras. Det som saknas är en tidplan. </a:t>
            </a:r>
          </a:p>
          <a:p>
            <a:r>
              <a:rPr lang="sv-SE" sz="2000" i="1" dirty="0"/>
              <a:t>”Magneten kommer att vara klar att testas vid deadline, den första kritiska fasen är avklarad. SCX har rätt kunskaper om CCT och hur man tillverkar. Projektet har olika faser; simulering, design, tillverkning, test – vi vet tydligt när vi är i fas”. </a:t>
            </a:r>
            <a:endParaRPr lang="sv-SE" sz="2000" dirty="0"/>
          </a:p>
        </p:txBody>
      </p:sp>
      <p:sp>
        <p:nvSpPr>
          <p:cNvPr id="4" name="Content Placeholder 3"/>
          <p:cNvSpPr>
            <a:spLocks noGrp="1"/>
          </p:cNvSpPr>
          <p:nvPr>
            <p:ph sz="half" idx="2"/>
          </p:nvPr>
        </p:nvSpPr>
        <p:spPr/>
        <p:txBody>
          <a:bodyPr/>
          <a:lstStyle/>
          <a:p>
            <a:r>
              <a:rPr lang="sv-SE" sz="2000" b="1" dirty="0"/>
              <a:t>Företagssfären:</a:t>
            </a:r>
            <a:r>
              <a:rPr lang="sv-SE" sz="2000" dirty="0"/>
              <a:t> Tydlighet i start och slut, men oklarheter däremellan, inga delaktiviteter, milstolpar etc. Otydligt när aktiviteter behöver äga rum. Behov av bakåtplanering. </a:t>
            </a:r>
          </a:p>
          <a:p>
            <a:r>
              <a:rPr lang="sv-SE" sz="2000" i="1" dirty="0"/>
              <a:t>”Tidplanen är tight och inte så mycket har ännu hänt i projektet. Vi har känslan av att vänta på en oklar uppgift, vi vet inte vad som förväntas av oss”. </a:t>
            </a:r>
            <a:endParaRPr lang="sv-SE" sz="2000" dirty="0"/>
          </a:p>
          <a:p>
            <a:endParaRPr lang="sv-SE" dirty="0"/>
          </a:p>
          <a:p>
            <a:endParaRPr lang="sv-SE" dirty="0"/>
          </a:p>
        </p:txBody>
      </p:sp>
    </p:spTree>
    <p:extLst>
      <p:ext uri="{BB962C8B-B14F-4D97-AF65-F5344CB8AC3E}">
        <p14:creationId xmlns:p14="http://schemas.microsoft.com/office/powerpoint/2010/main" val="268305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Framgångsfaktorer, vad krävs? </a:t>
            </a:r>
          </a:p>
        </p:txBody>
      </p:sp>
      <p:sp>
        <p:nvSpPr>
          <p:cNvPr id="3" name="Content Placeholder 2"/>
          <p:cNvSpPr>
            <a:spLocks noGrp="1"/>
          </p:cNvSpPr>
          <p:nvPr>
            <p:ph sz="half" idx="1"/>
          </p:nvPr>
        </p:nvSpPr>
        <p:spPr>
          <a:xfrm>
            <a:off x="539552" y="1651000"/>
            <a:ext cx="3919736" cy="4356100"/>
          </a:xfrm>
        </p:spPr>
        <p:txBody>
          <a:bodyPr/>
          <a:lstStyle/>
          <a:p>
            <a:r>
              <a:rPr lang="sv-SE" sz="1900" b="1" dirty="0"/>
              <a:t>Universitetssfären:</a:t>
            </a:r>
            <a:r>
              <a:rPr lang="sv-SE" sz="1900" dirty="0"/>
              <a:t> Deltagarnas olika personliga kvaliteter, kompetenser och </a:t>
            </a:r>
            <a:r>
              <a:rPr lang="sv-SE" sz="1900" u="sng" dirty="0"/>
              <a:t>bidrag</a:t>
            </a:r>
            <a:r>
              <a:rPr lang="sv-SE" sz="1900" dirty="0"/>
              <a:t> är avgörande. </a:t>
            </a:r>
          </a:p>
          <a:p>
            <a:r>
              <a:rPr lang="sv-SE" sz="1900" dirty="0"/>
              <a:t>Bra samarbete, entusiasm, noggrannhet, precision i varje detalj och försiktighet i produktionen krävs för att projektet skall lyckas. </a:t>
            </a:r>
          </a:p>
          <a:p>
            <a:r>
              <a:rPr lang="sv-SE" sz="2000" dirty="0"/>
              <a:t> </a:t>
            </a:r>
          </a:p>
        </p:txBody>
      </p:sp>
      <p:sp>
        <p:nvSpPr>
          <p:cNvPr id="4" name="Content Placeholder 3"/>
          <p:cNvSpPr>
            <a:spLocks noGrp="1"/>
          </p:cNvSpPr>
          <p:nvPr>
            <p:ph sz="half" idx="2"/>
          </p:nvPr>
        </p:nvSpPr>
        <p:spPr>
          <a:xfrm>
            <a:off x="4355976" y="1651000"/>
            <a:ext cx="4104456" cy="4356100"/>
          </a:xfrm>
        </p:spPr>
        <p:txBody>
          <a:bodyPr/>
          <a:lstStyle/>
          <a:p>
            <a:r>
              <a:rPr lang="sv-SE" sz="1900" b="1" dirty="0"/>
              <a:t>Företagssfären:</a:t>
            </a:r>
            <a:r>
              <a:rPr lang="sv-SE" sz="1900" dirty="0"/>
              <a:t> Att alla som har erfarenhet och kompetens behöver vara med i alla stegen. </a:t>
            </a:r>
          </a:p>
          <a:p>
            <a:r>
              <a:rPr lang="sv-SE" sz="1900" dirty="0"/>
              <a:t>Samarbetet måste fungera, man måste få den information man behöver i rätt tid, och få kunskap från den som kan bättre än en själv. </a:t>
            </a:r>
          </a:p>
          <a:p>
            <a:r>
              <a:rPr lang="sv-SE" sz="1900" dirty="0"/>
              <a:t>Tidsplanering och tidshållning är avgörande. Lägga mycket krut i början från allas sida. Inte bara tro att det rullar på. </a:t>
            </a:r>
          </a:p>
          <a:p>
            <a:r>
              <a:rPr lang="sv-SE" sz="1900" dirty="0"/>
              <a:t>Ännu en positiv anda, men risk att vi tappar lite av det över tid. Fortsatt intresse och stimulans behövs.</a:t>
            </a:r>
          </a:p>
          <a:p>
            <a:endParaRPr lang="sv-SE" dirty="0"/>
          </a:p>
        </p:txBody>
      </p:sp>
    </p:spTree>
    <p:extLst>
      <p:ext uri="{BB962C8B-B14F-4D97-AF65-F5344CB8AC3E}">
        <p14:creationId xmlns:p14="http://schemas.microsoft.com/office/powerpoint/2010/main" val="372474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Tankar om framgång, tankar om nytta…</a:t>
            </a:r>
          </a:p>
        </p:txBody>
      </p:sp>
      <p:sp>
        <p:nvSpPr>
          <p:cNvPr id="3" name="Content Placeholder 2"/>
          <p:cNvSpPr>
            <a:spLocks noGrp="1"/>
          </p:cNvSpPr>
          <p:nvPr>
            <p:ph sz="half" idx="1"/>
          </p:nvPr>
        </p:nvSpPr>
        <p:spPr>
          <a:xfrm>
            <a:off x="706438" y="1268760"/>
            <a:ext cx="3752850" cy="4356100"/>
          </a:xfrm>
        </p:spPr>
        <p:txBody>
          <a:bodyPr/>
          <a:lstStyle/>
          <a:p>
            <a:r>
              <a:rPr lang="sv-SE" sz="1900" b="1" dirty="0"/>
              <a:t>Universitetssfären:</a:t>
            </a:r>
            <a:r>
              <a:rPr lang="sv-SE" sz="1900" dirty="0"/>
              <a:t> </a:t>
            </a:r>
          </a:p>
          <a:p>
            <a:r>
              <a:rPr lang="sv-SE" sz="1900" dirty="0"/>
              <a:t>CERN köper magneten. </a:t>
            </a:r>
          </a:p>
          <a:p>
            <a:r>
              <a:rPr lang="sv-SE" sz="1900" dirty="0"/>
              <a:t>Deltagarna lär sig nytt, träffar nya personer, utvecklar sig själv och andra. </a:t>
            </a:r>
          </a:p>
          <a:p>
            <a:r>
              <a:rPr lang="sv-SE" sz="1900" dirty="0"/>
              <a:t>Regionen, på ett högre plan, får nytta av det vi har gjort. </a:t>
            </a:r>
          </a:p>
          <a:p>
            <a:r>
              <a:rPr lang="sv-SE" sz="1900" dirty="0"/>
              <a:t>Uppföljande projekt, fortsatt finansiering, fortsatt lokalt/regionalt samarbete.</a:t>
            </a:r>
            <a:r>
              <a:rPr lang="sv-SE" sz="1900" i="1" dirty="0"/>
              <a:t> </a:t>
            </a:r>
          </a:p>
          <a:p>
            <a:r>
              <a:rPr lang="sv-SE" sz="1900" dirty="0"/>
              <a:t>Större öppenhet för att våga samarbeta med partners och med ämnen där man inte har 100% koll, större flexibilitet. </a:t>
            </a:r>
          </a:p>
          <a:p>
            <a:endParaRPr lang="sv-SE" sz="1900" dirty="0"/>
          </a:p>
          <a:p>
            <a:endParaRPr lang="sv-SE" sz="1900" dirty="0"/>
          </a:p>
          <a:p>
            <a:endParaRPr lang="sv-SE" sz="1900" dirty="0"/>
          </a:p>
          <a:p>
            <a:endParaRPr lang="sv-SE" sz="2000" dirty="0"/>
          </a:p>
        </p:txBody>
      </p:sp>
      <p:sp>
        <p:nvSpPr>
          <p:cNvPr id="4" name="Content Placeholder 3"/>
          <p:cNvSpPr>
            <a:spLocks noGrp="1"/>
          </p:cNvSpPr>
          <p:nvPr>
            <p:ph sz="half" idx="2"/>
          </p:nvPr>
        </p:nvSpPr>
        <p:spPr>
          <a:xfrm>
            <a:off x="4611688" y="1268760"/>
            <a:ext cx="3752850" cy="4356100"/>
          </a:xfrm>
        </p:spPr>
        <p:txBody>
          <a:bodyPr/>
          <a:lstStyle/>
          <a:p>
            <a:r>
              <a:rPr lang="sv-SE" sz="1900" b="1" dirty="0"/>
              <a:t>Företagssfären:</a:t>
            </a:r>
            <a:r>
              <a:rPr lang="sv-SE" sz="1900" dirty="0"/>
              <a:t> </a:t>
            </a:r>
          </a:p>
          <a:p>
            <a:r>
              <a:rPr lang="sv-SE" sz="1900" dirty="0"/>
              <a:t>Om parterna är nöjda med sin del så är det ett lyckat projekt.</a:t>
            </a:r>
          </a:p>
          <a:p>
            <a:r>
              <a:rPr lang="sv-SE" sz="1900" dirty="0"/>
              <a:t>Det långsiktiga värdet är stort, projektet ger viktiga kontaktytor, och ger tillgång till en ny marknad. </a:t>
            </a:r>
          </a:p>
          <a:p>
            <a:r>
              <a:rPr lang="sv-SE" sz="1900" dirty="0"/>
              <a:t>Vi gör detta för att stärka oss själva, lära oss och utvecklas och kunna göra delar som nu görs på universiteten. </a:t>
            </a:r>
          </a:p>
          <a:p>
            <a:r>
              <a:rPr lang="sv-SE" sz="1900" dirty="0"/>
              <a:t>Målbilden med regional utveckling och breddad kompetens, </a:t>
            </a:r>
            <a:r>
              <a:rPr lang="sv-SE" sz="1900" i="1" dirty="0"/>
              <a:t>”det som gynnar oss gynnar regionen”.</a:t>
            </a:r>
            <a:endParaRPr lang="sv-SE" sz="1900" dirty="0"/>
          </a:p>
          <a:p>
            <a:endParaRPr lang="sv-SE" sz="1900" dirty="0"/>
          </a:p>
          <a:p>
            <a:endParaRPr lang="sv-SE" sz="1900" dirty="0"/>
          </a:p>
        </p:txBody>
      </p:sp>
    </p:spTree>
    <p:extLst>
      <p:ext uri="{BB962C8B-B14F-4D97-AF65-F5344CB8AC3E}">
        <p14:creationId xmlns:p14="http://schemas.microsoft.com/office/powerpoint/2010/main" val="314613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Tankar om framgång, tankar om nytta…</a:t>
            </a:r>
          </a:p>
        </p:txBody>
      </p:sp>
      <p:sp>
        <p:nvSpPr>
          <p:cNvPr id="3" name="Content Placeholder 2"/>
          <p:cNvSpPr>
            <a:spLocks noGrp="1"/>
          </p:cNvSpPr>
          <p:nvPr>
            <p:ph sz="half" idx="1"/>
          </p:nvPr>
        </p:nvSpPr>
        <p:spPr>
          <a:xfrm>
            <a:off x="706438" y="1268760"/>
            <a:ext cx="3752850" cy="4356100"/>
          </a:xfrm>
        </p:spPr>
        <p:txBody>
          <a:bodyPr/>
          <a:lstStyle/>
          <a:p>
            <a:r>
              <a:rPr lang="sv-SE" sz="1900" b="1" dirty="0"/>
              <a:t>Universitetssfären:</a:t>
            </a:r>
            <a:r>
              <a:rPr lang="sv-SE" sz="1900" dirty="0"/>
              <a:t> </a:t>
            </a:r>
          </a:p>
          <a:p>
            <a:r>
              <a:rPr lang="sv-SE" sz="1900" dirty="0"/>
              <a:t>Uttalat intresse från CERN, ultimat om de köper magneten. </a:t>
            </a:r>
          </a:p>
          <a:p>
            <a:r>
              <a:rPr lang="sv-SE" sz="1900" dirty="0"/>
              <a:t>Deltagarna lär sig nytt, träffar nya personer, utvecklar sig själv och andra. </a:t>
            </a:r>
          </a:p>
          <a:p>
            <a:r>
              <a:rPr lang="sv-SE" sz="1900" dirty="0"/>
              <a:t>Framtida medicinska applikationer (nytta för samhälle/forskning).</a:t>
            </a:r>
          </a:p>
          <a:p>
            <a:r>
              <a:rPr lang="sv-SE" sz="1900" dirty="0"/>
              <a:t>Regionen, på ett högre plan, får nytta av det vi har gjort. </a:t>
            </a:r>
          </a:p>
          <a:p>
            <a:r>
              <a:rPr lang="sv-SE" sz="1900" dirty="0"/>
              <a:t>Uppföljande projekt, fortsatt finansiering, fortsatt lokalt/regionalt samarbete.</a:t>
            </a:r>
            <a:r>
              <a:rPr lang="sv-SE" sz="1900" i="1" dirty="0"/>
              <a:t> </a:t>
            </a:r>
            <a:endParaRPr lang="sv-SE" sz="1900" dirty="0"/>
          </a:p>
          <a:p>
            <a:endParaRPr lang="sv-SE" sz="1900" dirty="0"/>
          </a:p>
          <a:p>
            <a:endParaRPr lang="sv-SE" sz="1900" dirty="0"/>
          </a:p>
          <a:p>
            <a:endParaRPr lang="sv-SE" sz="2000" dirty="0"/>
          </a:p>
        </p:txBody>
      </p:sp>
      <p:sp>
        <p:nvSpPr>
          <p:cNvPr id="4" name="Content Placeholder 3"/>
          <p:cNvSpPr>
            <a:spLocks noGrp="1"/>
          </p:cNvSpPr>
          <p:nvPr>
            <p:ph sz="half" idx="2"/>
          </p:nvPr>
        </p:nvSpPr>
        <p:spPr>
          <a:xfrm>
            <a:off x="4611688" y="1268760"/>
            <a:ext cx="3752850" cy="4356100"/>
          </a:xfrm>
        </p:spPr>
        <p:txBody>
          <a:bodyPr/>
          <a:lstStyle/>
          <a:p>
            <a:r>
              <a:rPr lang="sv-SE" sz="1900" b="1" dirty="0"/>
              <a:t>Företagssfären:</a:t>
            </a:r>
            <a:r>
              <a:rPr lang="sv-SE" sz="1900" dirty="0"/>
              <a:t> </a:t>
            </a:r>
          </a:p>
          <a:p>
            <a:r>
              <a:rPr lang="sv-SE" sz="1900" dirty="0"/>
              <a:t>En fungerande magnet, men också samverkansdelen. </a:t>
            </a:r>
          </a:p>
          <a:p>
            <a:r>
              <a:rPr lang="sv-SE" sz="1900" dirty="0"/>
              <a:t>Om parterna är nöjda med sin del så är det ett lyckat projekt.</a:t>
            </a:r>
          </a:p>
          <a:p>
            <a:r>
              <a:rPr lang="sv-SE" sz="1900" dirty="0"/>
              <a:t>Det långsiktiga värdet är stort, projektet ger viktiga kontaktytor, och ger tillgång till en ny marknad. </a:t>
            </a:r>
          </a:p>
          <a:p>
            <a:r>
              <a:rPr lang="sv-SE" sz="1900" dirty="0"/>
              <a:t>Vi gör detta för att stärka oss själva, lära oss och utvecklas och kunna göra delar som nu görs på universiteten. </a:t>
            </a:r>
          </a:p>
        </p:txBody>
      </p:sp>
    </p:spTree>
    <p:extLst>
      <p:ext uri="{BB962C8B-B14F-4D97-AF65-F5344CB8AC3E}">
        <p14:creationId xmlns:p14="http://schemas.microsoft.com/office/powerpoint/2010/main" val="158533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Tankar om framgång, tankar om nytta…</a:t>
            </a:r>
          </a:p>
        </p:txBody>
      </p:sp>
      <p:sp>
        <p:nvSpPr>
          <p:cNvPr id="3" name="Content Placeholder 2"/>
          <p:cNvSpPr>
            <a:spLocks noGrp="1"/>
          </p:cNvSpPr>
          <p:nvPr>
            <p:ph sz="half" idx="1"/>
          </p:nvPr>
        </p:nvSpPr>
        <p:spPr/>
        <p:txBody>
          <a:bodyPr/>
          <a:lstStyle/>
          <a:p>
            <a:r>
              <a:rPr lang="sv-SE" sz="1900" b="1" dirty="0"/>
              <a:t>Universitetssfären:</a:t>
            </a:r>
            <a:r>
              <a:rPr lang="sv-SE" sz="1900" dirty="0"/>
              <a:t> </a:t>
            </a:r>
          </a:p>
          <a:p>
            <a:r>
              <a:rPr lang="sv-SE" sz="1900" dirty="0"/>
              <a:t>En modell för samverkan som man kan och vill använda sig utav. </a:t>
            </a:r>
          </a:p>
          <a:p>
            <a:r>
              <a:rPr lang="sv-SE" sz="1900" i="1" dirty="0"/>
              <a:t>På det mer personliga planet:</a:t>
            </a:r>
            <a:r>
              <a:rPr lang="sv-SE" sz="1900" dirty="0"/>
              <a:t> Personlig tillfredsställelse, glad att kunna bidra. </a:t>
            </a:r>
          </a:p>
          <a:p>
            <a:r>
              <a:rPr lang="sv-SE" sz="1900" dirty="0"/>
              <a:t>Större öppenhet för att våga samarbeta med partners och med ämnen där man inte har 100% koll. </a:t>
            </a:r>
          </a:p>
          <a:p>
            <a:r>
              <a:rPr lang="sv-SE" sz="1900" dirty="0"/>
              <a:t>Veta att man kan bidra på visst område, flexibilitet och gå utanför bekvämlighetszonen. </a:t>
            </a:r>
          </a:p>
        </p:txBody>
      </p:sp>
      <p:sp>
        <p:nvSpPr>
          <p:cNvPr id="4" name="Content Placeholder 3"/>
          <p:cNvSpPr>
            <a:spLocks noGrp="1"/>
          </p:cNvSpPr>
          <p:nvPr>
            <p:ph sz="half" idx="2"/>
          </p:nvPr>
        </p:nvSpPr>
        <p:spPr/>
        <p:txBody>
          <a:bodyPr/>
          <a:lstStyle/>
          <a:p>
            <a:r>
              <a:rPr lang="sv-SE" sz="1900" b="1" dirty="0"/>
              <a:t>Företagssfären:</a:t>
            </a:r>
            <a:endParaRPr lang="sv-SE" sz="1900" dirty="0"/>
          </a:p>
          <a:p>
            <a:r>
              <a:rPr lang="sv-SE" sz="1900" dirty="0"/>
              <a:t>Nytta även på den medicinska sidan. </a:t>
            </a:r>
          </a:p>
          <a:p>
            <a:r>
              <a:rPr lang="sv-SE" sz="1900" dirty="0"/>
              <a:t>Projektet kan korta </a:t>
            </a:r>
            <a:r>
              <a:rPr lang="sv-SE" sz="1900" dirty="0" err="1"/>
              <a:t>time</a:t>
            </a:r>
            <a:r>
              <a:rPr lang="sv-SE" sz="1900" dirty="0"/>
              <a:t>-to-market. </a:t>
            </a:r>
          </a:p>
          <a:p>
            <a:r>
              <a:rPr lang="sv-SE" sz="1900" dirty="0"/>
              <a:t>Målbilden med regional utveckling och breddad kompetens, </a:t>
            </a:r>
            <a:r>
              <a:rPr lang="sv-SE" sz="1900" i="1" dirty="0"/>
              <a:t>”det som gynnar oss gynnar regionen”.</a:t>
            </a:r>
            <a:endParaRPr lang="sv-SE" sz="1900" dirty="0"/>
          </a:p>
          <a:p>
            <a:endParaRPr lang="sv-SE" sz="1900" dirty="0"/>
          </a:p>
          <a:p>
            <a:endParaRPr lang="sv-SE" dirty="0"/>
          </a:p>
        </p:txBody>
      </p:sp>
    </p:spTree>
    <p:extLst>
      <p:ext uri="{BB962C8B-B14F-4D97-AF65-F5344CB8AC3E}">
        <p14:creationId xmlns:p14="http://schemas.microsoft.com/office/powerpoint/2010/main" val="77086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Gränssnitt/relationer i projektet</a:t>
            </a:r>
            <a:endParaRPr lang="en-US" dirty="0"/>
          </a:p>
        </p:txBody>
      </p:sp>
      <p:sp>
        <p:nvSpPr>
          <p:cNvPr id="5" name="Oval 4"/>
          <p:cNvSpPr/>
          <p:nvPr/>
        </p:nvSpPr>
        <p:spPr>
          <a:xfrm>
            <a:off x="5149265" y="1275718"/>
            <a:ext cx="2902803" cy="3027565"/>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6" name="Oval 5"/>
          <p:cNvSpPr/>
          <p:nvPr/>
        </p:nvSpPr>
        <p:spPr>
          <a:xfrm>
            <a:off x="899592" y="1256763"/>
            <a:ext cx="2902803" cy="3027565"/>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7" name="Oval 6"/>
          <p:cNvSpPr/>
          <p:nvPr/>
        </p:nvSpPr>
        <p:spPr>
          <a:xfrm>
            <a:off x="1792059" y="4483109"/>
            <a:ext cx="5246288" cy="1466172"/>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grpSp>
        <p:nvGrpSpPr>
          <p:cNvPr id="8" name="Grupp 17">
            <a:extLst>
              <a:ext uri="{FF2B5EF4-FFF2-40B4-BE49-F238E27FC236}">
                <a16:creationId xmlns:a16="http://schemas.microsoft.com/office/drawing/2014/main" id="{F00966B1-8602-43A5-9273-B6F973BCDACA}"/>
              </a:ext>
            </a:extLst>
          </p:cNvPr>
          <p:cNvGrpSpPr/>
          <p:nvPr/>
        </p:nvGrpSpPr>
        <p:grpSpPr>
          <a:xfrm>
            <a:off x="1583330" y="3398462"/>
            <a:ext cx="1220411" cy="626556"/>
            <a:chOff x="4288071" y="3219450"/>
            <a:chExt cx="1088282" cy="685800"/>
          </a:xfrm>
        </p:grpSpPr>
        <p:sp>
          <p:nvSpPr>
            <p:cNvPr id="9" name="Ellips 1">
              <a:extLst>
                <a:ext uri="{FF2B5EF4-FFF2-40B4-BE49-F238E27FC236}">
                  <a16:creationId xmlns:a16="http://schemas.microsoft.com/office/drawing/2014/main" id="{50A755A1-0BDC-410F-AA8D-93D0C7A43346}"/>
                </a:ext>
              </a:extLst>
            </p:cNvPr>
            <p:cNvSpPr/>
            <p:nvPr/>
          </p:nvSpPr>
          <p:spPr>
            <a:xfrm>
              <a:off x="4362450" y="321945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10" name="textruta 2">
              <a:extLst>
                <a:ext uri="{FF2B5EF4-FFF2-40B4-BE49-F238E27FC236}">
                  <a16:creationId xmlns:a16="http://schemas.microsoft.com/office/drawing/2014/main" id="{B2D60B62-0D8C-4811-89CB-870C5199BC0C}"/>
                </a:ext>
              </a:extLst>
            </p:cNvPr>
            <p:cNvSpPr txBox="1"/>
            <p:nvPr/>
          </p:nvSpPr>
          <p:spPr>
            <a:xfrm flipH="1">
              <a:off x="4288071" y="3376764"/>
              <a:ext cx="1088282" cy="404254"/>
            </a:xfrm>
            <a:prstGeom prst="rect">
              <a:avLst/>
            </a:prstGeom>
            <a:noFill/>
            <a:ln w="12700">
              <a:noFill/>
            </a:ln>
          </p:spPr>
          <p:txBody>
            <a:bodyPr wrap="square" rtlCol="0">
              <a:spAutoFit/>
            </a:bodyPr>
            <a:lstStyle/>
            <a:p>
              <a:pPr algn="ctr"/>
              <a:r>
                <a:rPr lang="sv-SE" sz="1800" dirty="0"/>
                <a:t> LNU_ELO </a:t>
              </a:r>
            </a:p>
          </p:txBody>
        </p:sp>
      </p:grpSp>
      <p:grpSp>
        <p:nvGrpSpPr>
          <p:cNvPr id="11" name="Grupp 18">
            <a:extLst>
              <a:ext uri="{FF2B5EF4-FFF2-40B4-BE49-F238E27FC236}">
                <a16:creationId xmlns:a16="http://schemas.microsoft.com/office/drawing/2014/main" id="{A8D0A761-77F0-40C8-8380-2D0F7E4C2632}"/>
              </a:ext>
            </a:extLst>
          </p:cNvPr>
          <p:cNvGrpSpPr/>
          <p:nvPr/>
        </p:nvGrpSpPr>
        <p:grpSpPr>
          <a:xfrm>
            <a:off x="1483349" y="1884284"/>
            <a:ext cx="1013595" cy="626556"/>
            <a:chOff x="4398644" y="2333625"/>
            <a:chExt cx="1091568" cy="685800"/>
          </a:xfrm>
        </p:grpSpPr>
        <p:sp>
          <p:nvSpPr>
            <p:cNvPr id="12" name="Ellips 3">
              <a:extLst>
                <a:ext uri="{FF2B5EF4-FFF2-40B4-BE49-F238E27FC236}">
                  <a16:creationId xmlns:a16="http://schemas.microsoft.com/office/drawing/2014/main" id="{9B9F636C-0971-4ED2-9D4C-6E905A379690}"/>
                </a:ext>
              </a:extLst>
            </p:cNvPr>
            <p:cNvSpPr/>
            <p:nvPr/>
          </p:nvSpPr>
          <p:spPr>
            <a:xfrm>
              <a:off x="4514850" y="2333625"/>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13" name="textruta 4">
              <a:extLst>
                <a:ext uri="{FF2B5EF4-FFF2-40B4-BE49-F238E27FC236}">
                  <a16:creationId xmlns:a16="http://schemas.microsoft.com/office/drawing/2014/main" id="{8B6FA4CF-1902-4FB3-A18A-D0E8CE5383BF}"/>
                </a:ext>
              </a:extLst>
            </p:cNvPr>
            <p:cNvSpPr txBox="1"/>
            <p:nvPr/>
          </p:nvSpPr>
          <p:spPr>
            <a:xfrm flipH="1">
              <a:off x="4398644" y="2497680"/>
              <a:ext cx="975362" cy="404254"/>
            </a:xfrm>
            <a:prstGeom prst="rect">
              <a:avLst/>
            </a:prstGeom>
            <a:noFill/>
          </p:spPr>
          <p:txBody>
            <a:bodyPr wrap="square" rtlCol="0">
              <a:spAutoFit/>
            </a:bodyPr>
            <a:lstStyle/>
            <a:p>
              <a:pPr algn="ctr"/>
              <a:r>
                <a:rPr lang="sv-SE" sz="1800" dirty="0"/>
                <a:t>   UU </a:t>
              </a:r>
            </a:p>
          </p:txBody>
        </p:sp>
      </p:grpSp>
      <p:grpSp>
        <p:nvGrpSpPr>
          <p:cNvPr id="14" name="Grupp 19">
            <a:extLst>
              <a:ext uri="{FF2B5EF4-FFF2-40B4-BE49-F238E27FC236}">
                <a16:creationId xmlns:a16="http://schemas.microsoft.com/office/drawing/2014/main" id="{9DD0EE9C-1242-44CB-A05B-E94EEC0FEEF8}"/>
              </a:ext>
            </a:extLst>
          </p:cNvPr>
          <p:cNvGrpSpPr/>
          <p:nvPr/>
        </p:nvGrpSpPr>
        <p:grpSpPr>
          <a:xfrm>
            <a:off x="1918474" y="2606564"/>
            <a:ext cx="1179905" cy="626556"/>
            <a:chOff x="4333841" y="4181475"/>
            <a:chExt cx="1270671" cy="685800"/>
          </a:xfrm>
        </p:grpSpPr>
        <p:sp>
          <p:nvSpPr>
            <p:cNvPr id="15" name="Ellips 5">
              <a:extLst>
                <a:ext uri="{FF2B5EF4-FFF2-40B4-BE49-F238E27FC236}">
                  <a16:creationId xmlns:a16="http://schemas.microsoft.com/office/drawing/2014/main" id="{8AFEF9DC-9785-4295-9B9C-4F13BFCB9819}"/>
                </a:ext>
              </a:extLst>
            </p:cNvPr>
            <p:cNvSpPr/>
            <p:nvPr/>
          </p:nvSpPr>
          <p:spPr>
            <a:xfrm>
              <a:off x="4333841" y="4181475"/>
              <a:ext cx="1270671"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16" name="textruta 6">
              <a:extLst>
                <a:ext uri="{FF2B5EF4-FFF2-40B4-BE49-F238E27FC236}">
                  <a16:creationId xmlns:a16="http://schemas.microsoft.com/office/drawing/2014/main" id="{8BA6F863-A988-496B-90F9-C903D9DBD78D}"/>
                </a:ext>
              </a:extLst>
            </p:cNvPr>
            <p:cNvSpPr txBox="1"/>
            <p:nvPr/>
          </p:nvSpPr>
          <p:spPr>
            <a:xfrm flipH="1">
              <a:off x="4407596" y="4322947"/>
              <a:ext cx="1106528" cy="404254"/>
            </a:xfrm>
            <a:prstGeom prst="rect">
              <a:avLst/>
            </a:prstGeom>
            <a:noFill/>
            <a:ln w="12700">
              <a:noFill/>
            </a:ln>
          </p:spPr>
          <p:txBody>
            <a:bodyPr wrap="square" rtlCol="0">
              <a:spAutoFit/>
            </a:bodyPr>
            <a:lstStyle/>
            <a:p>
              <a:pPr algn="ctr"/>
              <a:r>
                <a:rPr lang="sv-SE" sz="1800" dirty="0"/>
                <a:t>LNU_MT </a:t>
              </a:r>
            </a:p>
          </p:txBody>
        </p:sp>
      </p:grpSp>
      <p:grpSp>
        <p:nvGrpSpPr>
          <p:cNvPr id="17" name="Grupp 21">
            <a:extLst>
              <a:ext uri="{FF2B5EF4-FFF2-40B4-BE49-F238E27FC236}">
                <a16:creationId xmlns:a16="http://schemas.microsoft.com/office/drawing/2014/main" id="{2CEF4227-09AF-4F1A-B007-95B39DB3CE15}"/>
              </a:ext>
            </a:extLst>
          </p:cNvPr>
          <p:cNvGrpSpPr/>
          <p:nvPr/>
        </p:nvGrpSpPr>
        <p:grpSpPr>
          <a:xfrm>
            <a:off x="6514865" y="2580458"/>
            <a:ext cx="996969" cy="626556"/>
            <a:chOff x="6854948" y="3371850"/>
            <a:chExt cx="1073664" cy="685800"/>
          </a:xfrm>
        </p:grpSpPr>
        <p:sp>
          <p:nvSpPr>
            <p:cNvPr id="18" name="Ellips 7">
              <a:extLst>
                <a:ext uri="{FF2B5EF4-FFF2-40B4-BE49-F238E27FC236}">
                  <a16:creationId xmlns:a16="http://schemas.microsoft.com/office/drawing/2014/main" id="{A60923B8-CB35-47E0-9320-C17FD58ADCD0}"/>
                </a:ext>
              </a:extLst>
            </p:cNvPr>
            <p:cNvSpPr/>
            <p:nvPr/>
          </p:nvSpPr>
          <p:spPr>
            <a:xfrm>
              <a:off x="6953250" y="337185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19" name="textruta 8">
              <a:extLst>
                <a:ext uri="{FF2B5EF4-FFF2-40B4-BE49-F238E27FC236}">
                  <a16:creationId xmlns:a16="http://schemas.microsoft.com/office/drawing/2014/main" id="{CD03B071-6E4C-45B9-873B-78C1E28FC2C0}"/>
                </a:ext>
              </a:extLst>
            </p:cNvPr>
            <p:cNvSpPr txBox="1"/>
            <p:nvPr/>
          </p:nvSpPr>
          <p:spPr>
            <a:xfrm flipH="1">
              <a:off x="6854948" y="3512459"/>
              <a:ext cx="975362" cy="404254"/>
            </a:xfrm>
            <a:prstGeom prst="rect">
              <a:avLst/>
            </a:prstGeom>
            <a:noFill/>
          </p:spPr>
          <p:txBody>
            <a:bodyPr wrap="square" rtlCol="0">
              <a:spAutoFit/>
            </a:bodyPr>
            <a:lstStyle/>
            <a:p>
              <a:pPr algn="ctr"/>
              <a:r>
                <a:rPr lang="sv-SE" sz="1800" dirty="0"/>
                <a:t>   WST </a:t>
              </a:r>
            </a:p>
          </p:txBody>
        </p:sp>
      </p:grpSp>
      <p:grpSp>
        <p:nvGrpSpPr>
          <p:cNvPr id="20" name="Grupp 22">
            <a:extLst>
              <a:ext uri="{FF2B5EF4-FFF2-40B4-BE49-F238E27FC236}">
                <a16:creationId xmlns:a16="http://schemas.microsoft.com/office/drawing/2014/main" id="{71AF6B7E-4E67-4939-B6C2-A2CA5987C57C}"/>
              </a:ext>
            </a:extLst>
          </p:cNvPr>
          <p:cNvGrpSpPr/>
          <p:nvPr/>
        </p:nvGrpSpPr>
        <p:grpSpPr>
          <a:xfrm>
            <a:off x="5996241" y="3382960"/>
            <a:ext cx="1046847" cy="626556"/>
            <a:chOff x="6991736" y="4495800"/>
            <a:chExt cx="1127376" cy="685800"/>
          </a:xfrm>
        </p:grpSpPr>
        <p:sp>
          <p:nvSpPr>
            <p:cNvPr id="21" name="Ellips 9">
              <a:extLst>
                <a:ext uri="{FF2B5EF4-FFF2-40B4-BE49-F238E27FC236}">
                  <a16:creationId xmlns:a16="http://schemas.microsoft.com/office/drawing/2014/main" id="{FEE10B22-1756-4479-9EAA-82174D6E40DF}"/>
                </a:ext>
              </a:extLst>
            </p:cNvPr>
            <p:cNvSpPr/>
            <p:nvPr/>
          </p:nvSpPr>
          <p:spPr>
            <a:xfrm>
              <a:off x="7143750" y="449580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2" name="textruta 10">
              <a:extLst>
                <a:ext uri="{FF2B5EF4-FFF2-40B4-BE49-F238E27FC236}">
                  <a16:creationId xmlns:a16="http://schemas.microsoft.com/office/drawing/2014/main" id="{71AB8AE0-7898-482B-AFFD-10078544FE9C}"/>
                </a:ext>
              </a:extLst>
            </p:cNvPr>
            <p:cNvSpPr txBox="1"/>
            <p:nvPr/>
          </p:nvSpPr>
          <p:spPr>
            <a:xfrm flipH="1">
              <a:off x="6991736" y="4614839"/>
              <a:ext cx="1091568" cy="404254"/>
            </a:xfrm>
            <a:prstGeom prst="rect">
              <a:avLst/>
            </a:prstGeom>
            <a:noFill/>
          </p:spPr>
          <p:txBody>
            <a:bodyPr wrap="square" rtlCol="0">
              <a:spAutoFit/>
            </a:bodyPr>
            <a:lstStyle/>
            <a:p>
              <a:pPr algn="ctr"/>
              <a:r>
                <a:rPr lang="sv-SE" sz="1800" dirty="0"/>
                <a:t>   SCX </a:t>
              </a:r>
            </a:p>
          </p:txBody>
        </p:sp>
      </p:grpSp>
      <p:grpSp>
        <p:nvGrpSpPr>
          <p:cNvPr id="23" name="Grupp 20">
            <a:extLst>
              <a:ext uri="{FF2B5EF4-FFF2-40B4-BE49-F238E27FC236}">
                <a16:creationId xmlns:a16="http://schemas.microsoft.com/office/drawing/2014/main" id="{8E2F152E-7B14-4D57-94CA-125C6ED4FF8F}"/>
              </a:ext>
            </a:extLst>
          </p:cNvPr>
          <p:cNvGrpSpPr/>
          <p:nvPr/>
        </p:nvGrpSpPr>
        <p:grpSpPr>
          <a:xfrm>
            <a:off x="6073169" y="1875582"/>
            <a:ext cx="1005282" cy="626556"/>
            <a:chOff x="6941246" y="2247900"/>
            <a:chExt cx="1082616" cy="685800"/>
          </a:xfrm>
        </p:grpSpPr>
        <p:sp>
          <p:nvSpPr>
            <p:cNvPr id="24" name="Ellips 11">
              <a:extLst>
                <a:ext uri="{FF2B5EF4-FFF2-40B4-BE49-F238E27FC236}">
                  <a16:creationId xmlns:a16="http://schemas.microsoft.com/office/drawing/2014/main" id="{ADE3B6B7-ADA0-4788-9436-C62774120A51}"/>
                </a:ext>
              </a:extLst>
            </p:cNvPr>
            <p:cNvSpPr/>
            <p:nvPr/>
          </p:nvSpPr>
          <p:spPr>
            <a:xfrm>
              <a:off x="7048500" y="224790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5" name="textruta 12">
              <a:extLst>
                <a:ext uri="{FF2B5EF4-FFF2-40B4-BE49-F238E27FC236}">
                  <a16:creationId xmlns:a16="http://schemas.microsoft.com/office/drawing/2014/main" id="{C8D3C1F9-1CB6-4B57-9E00-BADDC15B32CC}"/>
                </a:ext>
              </a:extLst>
            </p:cNvPr>
            <p:cNvSpPr txBox="1"/>
            <p:nvPr/>
          </p:nvSpPr>
          <p:spPr>
            <a:xfrm flipH="1">
              <a:off x="6941246" y="2402856"/>
              <a:ext cx="975362" cy="404254"/>
            </a:xfrm>
            <a:prstGeom prst="rect">
              <a:avLst/>
            </a:prstGeom>
            <a:noFill/>
          </p:spPr>
          <p:txBody>
            <a:bodyPr wrap="square" rtlCol="0">
              <a:spAutoFit/>
            </a:bodyPr>
            <a:lstStyle/>
            <a:p>
              <a:pPr algn="ctr"/>
              <a:r>
                <a:rPr lang="sv-SE" sz="1800" dirty="0"/>
                <a:t>   RV </a:t>
              </a:r>
            </a:p>
          </p:txBody>
        </p:sp>
      </p:grpSp>
      <p:grpSp>
        <p:nvGrpSpPr>
          <p:cNvPr id="26" name="Grupp 23">
            <a:extLst>
              <a:ext uri="{FF2B5EF4-FFF2-40B4-BE49-F238E27FC236}">
                <a16:creationId xmlns:a16="http://schemas.microsoft.com/office/drawing/2014/main" id="{D5C3F1FD-0833-4973-A36D-9DDA969876AE}"/>
              </a:ext>
            </a:extLst>
          </p:cNvPr>
          <p:cNvGrpSpPr/>
          <p:nvPr/>
        </p:nvGrpSpPr>
        <p:grpSpPr>
          <a:xfrm>
            <a:off x="3889733" y="4886502"/>
            <a:ext cx="1013595" cy="626556"/>
            <a:chOff x="4398644" y="5715000"/>
            <a:chExt cx="1091568" cy="685800"/>
          </a:xfrm>
        </p:grpSpPr>
        <p:sp>
          <p:nvSpPr>
            <p:cNvPr id="27" name="Ellips 13">
              <a:extLst>
                <a:ext uri="{FF2B5EF4-FFF2-40B4-BE49-F238E27FC236}">
                  <a16:creationId xmlns:a16="http://schemas.microsoft.com/office/drawing/2014/main" id="{1F6B5F29-6E6E-47E8-BE2B-6912132ABD61}"/>
                </a:ext>
              </a:extLst>
            </p:cNvPr>
            <p:cNvSpPr/>
            <p:nvPr/>
          </p:nvSpPr>
          <p:spPr>
            <a:xfrm>
              <a:off x="4514850" y="571500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8" name="textruta 14">
              <a:extLst>
                <a:ext uri="{FF2B5EF4-FFF2-40B4-BE49-F238E27FC236}">
                  <a16:creationId xmlns:a16="http://schemas.microsoft.com/office/drawing/2014/main" id="{B6915578-30C9-4B3A-9193-ADEA4DE2FB52}"/>
                </a:ext>
              </a:extLst>
            </p:cNvPr>
            <p:cNvSpPr txBox="1"/>
            <p:nvPr/>
          </p:nvSpPr>
          <p:spPr>
            <a:xfrm flipH="1">
              <a:off x="4398644" y="5879055"/>
              <a:ext cx="975362" cy="404254"/>
            </a:xfrm>
            <a:prstGeom prst="rect">
              <a:avLst/>
            </a:prstGeom>
            <a:noFill/>
          </p:spPr>
          <p:txBody>
            <a:bodyPr wrap="square" rtlCol="0">
              <a:spAutoFit/>
            </a:bodyPr>
            <a:lstStyle/>
            <a:p>
              <a:pPr algn="ctr"/>
              <a:r>
                <a:rPr lang="sv-SE" sz="1800" dirty="0"/>
                <a:t>   TVV </a:t>
              </a:r>
            </a:p>
          </p:txBody>
        </p:sp>
      </p:grpSp>
      <p:grpSp>
        <p:nvGrpSpPr>
          <p:cNvPr id="29" name="Grupp 24">
            <a:extLst>
              <a:ext uri="{FF2B5EF4-FFF2-40B4-BE49-F238E27FC236}">
                <a16:creationId xmlns:a16="http://schemas.microsoft.com/office/drawing/2014/main" id="{CAB195A3-8EAC-4C01-AE88-5A785C42B7A8}"/>
              </a:ext>
            </a:extLst>
          </p:cNvPr>
          <p:cNvGrpSpPr/>
          <p:nvPr/>
        </p:nvGrpSpPr>
        <p:grpSpPr>
          <a:xfrm>
            <a:off x="5819143" y="4890290"/>
            <a:ext cx="1013595" cy="626556"/>
            <a:chOff x="6551294" y="5944452"/>
            <a:chExt cx="1091568" cy="685800"/>
          </a:xfrm>
        </p:grpSpPr>
        <p:sp>
          <p:nvSpPr>
            <p:cNvPr id="30" name="Ellips 15">
              <a:extLst>
                <a:ext uri="{FF2B5EF4-FFF2-40B4-BE49-F238E27FC236}">
                  <a16:creationId xmlns:a16="http://schemas.microsoft.com/office/drawing/2014/main" id="{FEDB7D09-030A-4164-8BFA-4DB5D660BABC}"/>
                </a:ext>
              </a:extLst>
            </p:cNvPr>
            <p:cNvSpPr/>
            <p:nvPr/>
          </p:nvSpPr>
          <p:spPr>
            <a:xfrm>
              <a:off x="6667500" y="5944452"/>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1" name="textruta 16">
              <a:extLst>
                <a:ext uri="{FF2B5EF4-FFF2-40B4-BE49-F238E27FC236}">
                  <a16:creationId xmlns:a16="http://schemas.microsoft.com/office/drawing/2014/main" id="{5AE9A9C9-13AC-48D6-A7A8-05ACA2B528FE}"/>
                </a:ext>
              </a:extLst>
            </p:cNvPr>
            <p:cNvSpPr txBox="1"/>
            <p:nvPr/>
          </p:nvSpPr>
          <p:spPr>
            <a:xfrm flipH="1">
              <a:off x="6551294" y="6099408"/>
              <a:ext cx="975362" cy="404254"/>
            </a:xfrm>
            <a:prstGeom prst="rect">
              <a:avLst/>
            </a:prstGeom>
            <a:noFill/>
          </p:spPr>
          <p:txBody>
            <a:bodyPr wrap="square" rtlCol="0">
              <a:spAutoFit/>
            </a:bodyPr>
            <a:lstStyle/>
            <a:p>
              <a:pPr algn="ctr"/>
              <a:r>
                <a:rPr lang="sv-SE" sz="1800" dirty="0"/>
                <a:t>  CERN </a:t>
              </a:r>
            </a:p>
          </p:txBody>
        </p:sp>
      </p:grpSp>
      <p:grpSp>
        <p:nvGrpSpPr>
          <p:cNvPr id="32" name="Grupp 25">
            <a:extLst>
              <a:ext uri="{FF2B5EF4-FFF2-40B4-BE49-F238E27FC236}">
                <a16:creationId xmlns:a16="http://schemas.microsoft.com/office/drawing/2014/main" id="{715DAB50-353B-456D-AB19-7E1EFFA9D5ED}"/>
              </a:ext>
            </a:extLst>
          </p:cNvPr>
          <p:cNvGrpSpPr/>
          <p:nvPr/>
        </p:nvGrpSpPr>
        <p:grpSpPr>
          <a:xfrm>
            <a:off x="1971374" y="4869160"/>
            <a:ext cx="980343" cy="661421"/>
            <a:chOff x="4434453" y="5697762"/>
            <a:chExt cx="1055759" cy="685800"/>
          </a:xfrm>
        </p:grpSpPr>
        <p:sp>
          <p:nvSpPr>
            <p:cNvPr id="33" name="Ellips 26">
              <a:extLst>
                <a:ext uri="{FF2B5EF4-FFF2-40B4-BE49-F238E27FC236}">
                  <a16:creationId xmlns:a16="http://schemas.microsoft.com/office/drawing/2014/main" id="{49A87D03-310C-4CD2-8051-943BE52F3C16}"/>
                </a:ext>
              </a:extLst>
            </p:cNvPr>
            <p:cNvSpPr/>
            <p:nvPr/>
          </p:nvSpPr>
          <p:spPr>
            <a:xfrm>
              <a:off x="4514850" y="5697762"/>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4" name="textruta 27">
              <a:extLst>
                <a:ext uri="{FF2B5EF4-FFF2-40B4-BE49-F238E27FC236}">
                  <a16:creationId xmlns:a16="http://schemas.microsoft.com/office/drawing/2014/main" id="{9F68F432-C7DE-46E6-9268-478633ECC83D}"/>
                </a:ext>
              </a:extLst>
            </p:cNvPr>
            <p:cNvSpPr txBox="1"/>
            <p:nvPr/>
          </p:nvSpPr>
          <p:spPr>
            <a:xfrm flipH="1">
              <a:off x="4434453" y="5864214"/>
              <a:ext cx="975362" cy="382945"/>
            </a:xfrm>
            <a:prstGeom prst="rect">
              <a:avLst/>
            </a:prstGeom>
            <a:noFill/>
          </p:spPr>
          <p:txBody>
            <a:bodyPr wrap="square" rtlCol="0">
              <a:spAutoFit/>
            </a:bodyPr>
            <a:lstStyle/>
            <a:p>
              <a:pPr algn="ctr"/>
              <a:r>
                <a:rPr lang="sv-SE" sz="1800" dirty="0"/>
                <a:t> REG_K </a:t>
              </a:r>
            </a:p>
          </p:txBody>
        </p:sp>
      </p:grpSp>
      <p:sp>
        <p:nvSpPr>
          <p:cNvPr id="36" name="Pil: vänster-höger 29">
            <a:extLst>
              <a:ext uri="{FF2B5EF4-FFF2-40B4-BE49-F238E27FC236}">
                <a16:creationId xmlns:a16="http://schemas.microsoft.com/office/drawing/2014/main" id="{65D67CDD-7660-43B6-9715-0EB79773734B}"/>
              </a:ext>
            </a:extLst>
          </p:cNvPr>
          <p:cNvSpPr/>
          <p:nvPr/>
        </p:nvSpPr>
        <p:spPr>
          <a:xfrm rot="5400000" flipV="1">
            <a:off x="1421699" y="2858140"/>
            <a:ext cx="896432" cy="217465"/>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7" name="Pil: vänster-höger 30">
            <a:extLst>
              <a:ext uri="{FF2B5EF4-FFF2-40B4-BE49-F238E27FC236}">
                <a16:creationId xmlns:a16="http://schemas.microsoft.com/office/drawing/2014/main" id="{5B5D8451-FDB4-4533-8886-E884500AF03F}"/>
              </a:ext>
            </a:extLst>
          </p:cNvPr>
          <p:cNvSpPr/>
          <p:nvPr/>
        </p:nvSpPr>
        <p:spPr>
          <a:xfrm rot="18743185" flipV="1">
            <a:off x="2388177" y="3264889"/>
            <a:ext cx="585919" cy="212707"/>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8" name="Pil: vänster-höger 31">
            <a:extLst>
              <a:ext uri="{FF2B5EF4-FFF2-40B4-BE49-F238E27FC236}">
                <a16:creationId xmlns:a16="http://schemas.microsoft.com/office/drawing/2014/main" id="{488C682B-D78E-4DA8-8115-07BD80DD4FFF}"/>
              </a:ext>
            </a:extLst>
          </p:cNvPr>
          <p:cNvSpPr/>
          <p:nvPr/>
        </p:nvSpPr>
        <p:spPr>
          <a:xfrm rot="3319961" flipV="1">
            <a:off x="6960745" y="2361567"/>
            <a:ext cx="645543" cy="217504"/>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9" name="Pil: vänster-höger 32">
            <a:extLst>
              <a:ext uri="{FF2B5EF4-FFF2-40B4-BE49-F238E27FC236}">
                <a16:creationId xmlns:a16="http://schemas.microsoft.com/office/drawing/2014/main" id="{1C7B9193-D4CF-4309-A4C7-4A2FE7BBB2C5}"/>
              </a:ext>
            </a:extLst>
          </p:cNvPr>
          <p:cNvSpPr/>
          <p:nvPr/>
        </p:nvSpPr>
        <p:spPr>
          <a:xfrm rot="5400000" flipV="1">
            <a:off x="5969658" y="2827625"/>
            <a:ext cx="880930" cy="229739"/>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0" name="Pil: vänster-höger 33">
            <a:extLst>
              <a:ext uri="{FF2B5EF4-FFF2-40B4-BE49-F238E27FC236}">
                <a16:creationId xmlns:a16="http://schemas.microsoft.com/office/drawing/2014/main" id="{5FF27176-F23F-42D5-8848-689BBAF91434}"/>
              </a:ext>
            </a:extLst>
          </p:cNvPr>
          <p:cNvSpPr/>
          <p:nvPr/>
        </p:nvSpPr>
        <p:spPr>
          <a:xfrm rot="7954582" flipV="1">
            <a:off x="6869821" y="3237860"/>
            <a:ext cx="645543" cy="217504"/>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1" name="textruta 34">
            <a:extLst>
              <a:ext uri="{FF2B5EF4-FFF2-40B4-BE49-F238E27FC236}">
                <a16:creationId xmlns:a16="http://schemas.microsoft.com/office/drawing/2014/main" id="{A9D1A3FC-17C0-4565-8DE2-C9C75ECB52B9}"/>
              </a:ext>
            </a:extLst>
          </p:cNvPr>
          <p:cNvSpPr txBox="1"/>
          <p:nvPr/>
        </p:nvSpPr>
        <p:spPr>
          <a:xfrm flipH="1">
            <a:off x="1076860" y="1488795"/>
            <a:ext cx="2584397" cy="369332"/>
          </a:xfrm>
          <a:prstGeom prst="rect">
            <a:avLst/>
          </a:prstGeom>
          <a:noFill/>
        </p:spPr>
        <p:txBody>
          <a:bodyPr wrap="square" rtlCol="0">
            <a:spAutoFit/>
          </a:bodyPr>
          <a:lstStyle/>
          <a:p>
            <a:r>
              <a:rPr lang="sv-SE" sz="1800" b="1" dirty="0"/>
              <a:t>Universitetssfären</a:t>
            </a:r>
          </a:p>
        </p:txBody>
      </p:sp>
      <p:sp>
        <p:nvSpPr>
          <p:cNvPr id="42" name="textruta 35">
            <a:extLst>
              <a:ext uri="{FF2B5EF4-FFF2-40B4-BE49-F238E27FC236}">
                <a16:creationId xmlns:a16="http://schemas.microsoft.com/office/drawing/2014/main" id="{70F19C00-594F-421A-B68F-3352450A0E7B}"/>
              </a:ext>
            </a:extLst>
          </p:cNvPr>
          <p:cNvSpPr txBox="1"/>
          <p:nvPr/>
        </p:nvSpPr>
        <p:spPr>
          <a:xfrm flipH="1">
            <a:off x="5632586" y="1455543"/>
            <a:ext cx="2035758" cy="369332"/>
          </a:xfrm>
          <a:prstGeom prst="rect">
            <a:avLst/>
          </a:prstGeom>
          <a:noFill/>
        </p:spPr>
        <p:txBody>
          <a:bodyPr wrap="square" rtlCol="0">
            <a:spAutoFit/>
          </a:bodyPr>
          <a:lstStyle/>
          <a:p>
            <a:r>
              <a:rPr lang="sv-SE" sz="1800" b="1" dirty="0"/>
              <a:t>Företagssfären</a:t>
            </a:r>
          </a:p>
        </p:txBody>
      </p:sp>
      <p:cxnSp>
        <p:nvCxnSpPr>
          <p:cNvPr id="43" name="Rak pilkoppling 37">
            <a:extLst>
              <a:ext uri="{FF2B5EF4-FFF2-40B4-BE49-F238E27FC236}">
                <a16:creationId xmlns:a16="http://schemas.microsoft.com/office/drawing/2014/main" id="{D5B67436-6A8E-47A9-A835-56E8D14BC1E8}"/>
              </a:ext>
            </a:extLst>
          </p:cNvPr>
          <p:cNvCxnSpPr>
            <a:cxnSpLocks/>
          </p:cNvCxnSpPr>
          <p:nvPr/>
        </p:nvCxnSpPr>
        <p:spPr>
          <a:xfrm>
            <a:off x="2550013" y="2075732"/>
            <a:ext cx="357502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Rak pilkoppling 40">
            <a:extLst>
              <a:ext uri="{FF2B5EF4-FFF2-40B4-BE49-F238E27FC236}">
                <a16:creationId xmlns:a16="http://schemas.microsoft.com/office/drawing/2014/main" id="{56665FA0-EE61-4CE1-9C5B-0CA1759499D1}"/>
              </a:ext>
            </a:extLst>
          </p:cNvPr>
          <p:cNvCxnSpPr>
            <a:cxnSpLocks/>
          </p:cNvCxnSpPr>
          <p:nvPr/>
        </p:nvCxnSpPr>
        <p:spPr>
          <a:xfrm>
            <a:off x="2725998" y="2217094"/>
            <a:ext cx="3864233" cy="6045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Rak pilkoppling 43">
            <a:extLst>
              <a:ext uri="{FF2B5EF4-FFF2-40B4-BE49-F238E27FC236}">
                <a16:creationId xmlns:a16="http://schemas.microsoft.com/office/drawing/2014/main" id="{457F1364-96F9-43E4-A519-6DD79C2FD3F2}"/>
              </a:ext>
            </a:extLst>
          </p:cNvPr>
          <p:cNvCxnSpPr>
            <a:cxnSpLocks/>
          </p:cNvCxnSpPr>
          <p:nvPr/>
        </p:nvCxnSpPr>
        <p:spPr>
          <a:xfrm>
            <a:off x="2725998" y="2328454"/>
            <a:ext cx="3411388" cy="113042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Rak pilkoppling 46">
            <a:extLst>
              <a:ext uri="{FF2B5EF4-FFF2-40B4-BE49-F238E27FC236}">
                <a16:creationId xmlns:a16="http://schemas.microsoft.com/office/drawing/2014/main" id="{E9C74C8A-AA64-427A-898F-A7002F5C9D2F}"/>
              </a:ext>
            </a:extLst>
          </p:cNvPr>
          <p:cNvCxnSpPr>
            <a:cxnSpLocks/>
          </p:cNvCxnSpPr>
          <p:nvPr/>
        </p:nvCxnSpPr>
        <p:spPr>
          <a:xfrm flipV="1">
            <a:off x="3133757" y="2246419"/>
            <a:ext cx="2922471" cy="54308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Rak pilkoppling 48">
            <a:extLst>
              <a:ext uri="{FF2B5EF4-FFF2-40B4-BE49-F238E27FC236}">
                <a16:creationId xmlns:a16="http://schemas.microsoft.com/office/drawing/2014/main" id="{E69CD6CC-E4FC-4A42-B4B9-F9581C05EDD8}"/>
              </a:ext>
            </a:extLst>
          </p:cNvPr>
          <p:cNvCxnSpPr>
            <a:cxnSpLocks/>
          </p:cNvCxnSpPr>
          <p:nvPr/>
        </p:nvCxnSpPr>
        <p:spPr>
          <a:xfrm>
            <a:off x="3178149" y="2910878"/>
            <a:ext cx="3384587" cy="178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Rak pilkoppling 51">
            <a:extLst>
              <a:ext uri="{FF2B5EF4-FFF2-40B4-BE49-F238E27FC236}">
                <a16:creationId xmlns:a16="http://schemas.microsoft.com/office/drawing/2014/main" id="{75C540A5-E7B1-4D9F-9E0A-4F02FF751F70}"/>
              </a:ext>
            </a:extLst>
          </p:cNvPr>
          <p:cNvCxnSpPr>
            <a:cxnSpLocks/>
          </p:cNvCxnSpPr>
          <p:nvPr/>
        </p:nvCxnSpPr>
        <p:spPr>
          <a:xfrm>
            <a:off x="3112236" y="3004421"/>
            <a:ext cx="2943992" cy="61217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Rak pilkoppling 53">
            <a:extLst>
              <a:ext uri="{FF2B5EF4-FFF2-40B4-BE49-F238E27FC236}">
                <a16:creationId xmlns:a16="http://schemas.microsoft.com/office/drawing/2014/main" id="{34C78D26-45DB-4268-AE9A-FE4F9C598AC8}"/>
              </a:ext>
            </a:extLst>
          </p:cNvPr>
          <p:cNvCxnSpPr>
            <a:cxnSpLocks/>
          </p:cNvCxnSpPr>
          <p:nvPr/>
        </p:nvCxnSpPr>
        <p:spPr>
          <a:xfrm flipV="1">
            <a:off x="2749593" y="2387522"/>
            <a:ext cx="3387792" cy="11775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Rak pilkoppling 55">
            <a:extLst>
              <a:ext uri="{FF2B5EF4-FFF2-40B4-BE49-F238E27FC236}">
                <a16:creationId xmlns:a16="http://schemas.microsoft.com/office/drawing/2014/main" id="{17495E30-587B-4224-9E61-DC00F9B11863}"/>
              </a:ext>
            </a:extLst>
          </p:cNvPr>
          <p:cNvCxnSpPr>
            <a:cxnSpLocks/>
          </p:cNvCxnSpPr>
          <p:nvPr/>
        </p:nvCxnSpPr>
        <p:spPr>
          <a:xfrm flipV="1">
            <a:off x="2843816" y="3064904"/>
            <a:ext cx="3756851" cy="65919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Rak pilkoppling 58">
            <a:extLst>
              <a:ext uri="{FF2B5EF4-FFF2-40B4-BE49-F238E27FC236}">
                <a16:creationId xmlns:a16="http://schemas.microsoft.com/office/drawing/2014/main" id="{7CAD3B1A-787F-4DE9-9B6E-FBE8F67CE65D}"/>
              </a:ext>
            </a:extLst>
          </p:cNvPr>
          <p:cNvCxnSpPr>
            <a:cxnSpLocks/>
          </p:cNvCxnSpPr>
          <p:nvPr/>
        </p:nvCxnSpPr>
        <p:spPr>
          <a:xfrm flipV="1">
            <a:off x="2795428" y="3856154"/>
            <a:ext cx="3234053" cy="274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Rak pilkoppling 62">
            <a:extLst>
              <a:ext uri="{FF2B5EF4-FFF2-40B4-BE49-F238E27FC236}">
                <a16:creationId xmlns:a16="http://schemas.microsoft.com/office/drawing/2014/main" id="{0AB803E1-6839-4523-84EF-B050D151B971}"/>
              </a:ext>
            </a:extLst>
          </p:cNvPr>
          <p:cNvCxnSpPr>
            <a:cxnSpLocks/>
          </p:cNvCxnSpPr>
          <p:nvPr/>
        </p:nvCxnSpPr>
        <p:spPr>
          <a:xfrm flipV="1">
            <a:off x="2496944" y="4320892"/>
            <a:ext cx="12984" cy="4762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Rak pilkoppling 67">
            <a:extLst>
              <a:ext uri="{FF2B5EF4-FFF2-40B4-BE49-F238E27FC236}">
                <a16:creationId xmlns:a16="http://schemas.microsoft.com/office/drawing/2014/main" id="{287C80A9-30C2-473E-8BE3-E61D2D409EDD}"/>
              </a:ext>
            </a:extLst>
          </p:cNvPr>
          <p:cNvCxnSpPr>
            <a:cxnSpLocks/>
          </p:cNvCxnSpPr>
          <p:nvPr/>
        </p:nvCxnSpPr>
        <p:spPr>
          <a:xfrm flipH="1" flipV="1">
            <a:off x="2810989" y="4260936"/>
            <a:ext cx="1107472" cy="79196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Rak pilkoppling 68">
            <a:extLst>
              <a:ext uri="{FF2B5EF4-FFF2-40B4-BE49-F238E27FC236}">
                <a16:creationId xmlns:a16="http://schemas.microsoft.com/office/drawing/2014/main" id="{C7441FBE-429D-4324-9AA6-957DB0E8291E}"/>
              </a:ext>
            </a:extLst>
          </p:cNvPr>
          <p:cNvCxnSpPr>
            <a:cxnSpLocks/>
          </p:cNvCxnSpPr>
          <p:nvPr/>
        </p:nvCxnSpPr>
        <p:spPr>
          <a:xfrm flipV="1">
            <a:off x="6498245" y="4320892"/>
            <a:ext cx="0" cy="4762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69">
            <a:extLst>
              <a:ext uri="{FF2B5EF4-FFF2-40B4-BE49-F238E27FC236}">
                <a16:creationId xmlns:a16="http://schemas.microsoft.com/office/drawing/2014/main" id="{1C274B82-1159-4BCB-9CA1-6457515E5BE5}"/>
              </a:ext>
            </a:extLst>
          </p:cNvPr>
          <p:cNvCxnSpPr>
            <a:cxnSpLocks/>
          </p:cNvCxnSpPr>
          <p:nvPr/>
        </p:nvCxnSpPr>
        <p:spPr>
          <a:xfrm flipV="1">
            <a:off x="3059626" y="4140572"/>
            <a:ext cx="2856190" cy="102078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Rak pilkoppling 72">
            <a:extLst>
              <a:ext uri="{FF2B5EF4-FFF2-40B4-BE49-F238E27FC236}">
                <a16:creationId xmlns:a16="http://schemas.microsoft.com/office/drawing/2014/main" id="{91347BC1-BA65-414A-BFCC-CC5965BDE239}"/>
              </a:ext>
            </a:extLst>
          </p:cNvPr>
          <p:cNvCxnSpPr>
            <a:cxnSpLocks/>
          </p:cNvCxnSpPr>
          <p:nvPr/>
        </p:nvCxnSpPr>
        <p:spPr>
          <a:xfrm flipV="1">
            <a:off x="4928715" y="4249288"/>
            <a:ext cx="1145388" cy="8154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Rak pilkoppling 74">
            <a:extLst>
              <a:ext uri="{FF2B5EF4-FFF2-40B4-BE49-F238E27FC236}">
                <a16:creationId xmlns:a16="http://schemas.microsoft.com/office/drawing/2014/main" id="{D842F27B-C81C-4340-94C6-29BD4F0860DB}"/>
              </a:ext>
            </a:extLst>
          </p:cNvPr>
          <p:cNvCxnSpPr>
            <a:cxnSpLocks/>
          </p:cNvCxnSpPr>
          <p:nvPr/>
        </p:nvCxnSpPr>
        <p:spPr>
          <a:xfrm flipH="1" flipV="1">
            <a:off x="3098381" y="4119578"/>
            <a:ext cx="2764467" cy="100870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textruta 78">
            <a:extLst>
              <a:ext uri="{FF2B5EF4-FFF2-40B4-BE49-F238E27FC236}">
                <a16:creationId xmlns:a16="http://schemas.microsoft.com/office/drawing/2014/main" id="{C1126D50-89D7-434A-86D8-0F398CD4EE84}"/>
              </a:ext>
            </a:extLst>
          </p:cNvPr>
          <p:cNvSpPr txBox="1"/>
          <p:nvPr/>
        </p:nvSpPr>
        <p:spPr>
          <a:xfrm flipH="1">
            <a:off x="3015921" y="5471123"/>
            <a:ext cx="3146323" cy="369332"/>
          </a:xfrm>
          <a:prstGeom prst="rect">
            <a:avLst/>
          </a:prstGeom>
          <a:noFill/>
        </p:spPr>
        <p:txBody>
          <a:bodyPr wrap="square" rtlCol="0">
            <a:spAutoFit/>
          </a:bodyPr>
          <a:lstStyle/>
          <a:p>
            <a:r>
              <a:rPr lang="sv-SE" sz="1800" b="1" dirty="0"/>
              <a:t>Sfär för finansiärer och övriga</a:t>
            </a:r>
          </a:p>
        </p:txBody>
      </p:sp>
      <p:sp>
        <p:nvSpPr>
          <p:cNvPr id="75" name="Pil: vänster-höger 28">
            <a:extLst>
              <a:ext uri="{FF2B5EF4-FFF2-40B4-BE49-F238E27FC236}">
                <a16:creationId xmlns:a16="http://schemas.microsoft.com/office/drawing/2014/main" id="{F48E3167-E3E8-45FC-AB87-1A07B94C6E45}"/>
              </a:ext>
            </a:extLst>
          </p:cNvPr>
          <p:cNvSpPr/>
          <p:nvPr/>
        </p:nvSpPr>
        <p:spPr>
          <a:xfrm rot="3319961" flipV="1">
            <a:off x="2372054" y="2358492"/>
            <a:ext cx="638859" cy="211439"/>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Tree>
    <p:extLst>
      <p:ext uri="{BB962C8B-B14F-4D97-AF65-F5344CB8AC3E}">
        <p14:creationId xmlns:p14="http://schemas.microsoft.com/office/powerpoint/2010/main" val="3583464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706438" y="1988840"/>
            <a:ext cx="7658100" cy="4349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defRPr>
                <a:solidFill>
                  <a:schemeClr val="tx1"/>
                </a:solidFill>
                <a:latin typeface="Arial Unicode MS" pitchFamily="34" charset="-128"/>
                <a:ea typeface="Arial Unicode MS" pitchFamily="34" charset="-128"/>
                <a:cs typeface="Arial Unicode MS" pitchFamily="34" charset="-128"/>
              </a:defRPr>
            </a:lvl1pPr>
            <a:lvl2pPr marL="742950" indent="-28575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2pPr>
            <a:lvl3pPr marL="11430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3pPr>
            <a:lvl4pPr marL="16002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4pPr>
            <a:lvl5pPr marL="2057400" indent="-228600" algn="l" rtl="0" eaLnBrk="0" fontAlgn="base" hangingPunct="0">
              <a:spcBef>
                <a:spcPct val="20000"/>
              </a:spcBef>
              <a:spcAft>
                <a:spcPct val="0"/>
              </a:spcAft>
              <a:buFont typeface="Arial" pitchFamily="34" charset="0"/>
              <a:buChar char="»"/>
              <a:defRPr>
                <a:solidFill>
                  <a:schemeClr val="tx1"/>
                </a:solidFill>
                <a:latin typeface="Arial Unicode MS" pitchFamily="34" charset="-128"/>
                <a:ea typeface="Arial Unicode MS" pitchFamily="34" charset="-128"/>
                <a:cs typeface="Arial Unicode MS" pitchFamily="34" charset="-128"/>
              </a:defRPr>
            </a:lvl5pPr>
            <a:lvl6pPr marL="25146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pitchFamily="34" charset="0"/>
              <a:buChar char="»"/>
              <a:defRPr>
                <a:solidFill>
                  <a:schemeClr val="tx1"/>
                </a:solidFill>
                <a:latin typeface="+mn-lt"/>
                <a:cs typeface="+mn-cs"/>
              </a:defRPr>
            </a:lvl9pPr>
          </a:lstStyle>
          <a:p>
            <a:r>
              <a:rPr lang="sv-SE" dirty="0"/>
              <a:t>Det vi framförallt noterade var den oerhört positiva stämning som finns i projektet och viljan att lyckas – på alla plan (tekniskt, regionalt och samverkansmässigt)! </a:t>
            </a:r>
          </a:p>
          <a:p>
            <a:br>
              <a:rPr lang="sv-SE" dirty="0"/>
            </a:br>
            <a:r>
              <a:rPr lang="sv-SE" dirty="0"/>
              <a:t>Som vi ser det, är det viktiga nu att ta hand om de farhågor, osäkerheter och risker som identifierats. Allt är kanske inte å lätt att lösa, men att vara tydlig med det kan kanske vara en start. </a:t>
            </a:r>
          </a:p>
          <a:p>
            <a:endParaRPr lang="sv-SE" dirty="0"/>
          </a:p>
          <a:p>
            <a:r>
              <a:rPr lang="sv-SE" dirty="0"/>
              <a:t>Tillsammans fixar ni detta! </a:t>
            </a:r>
          </a:p>
          <a:p>
            <a:endParaRPr lang="sv-SE" kern="0" dirty="0"/>
          </a:p>
          <a:p>
            <a:endParaRPr lang="sv-SE" kern="0" dirty="0"/>
          </a:p>
        </p:txBody>
      </p:sp>
      <p:sp>
        <p:nvSpPr>
          <p:cNvPr id="6" name="Title 1"/>
          <p:cNvSpPr txBox="1">
            <a:spLocks/>
          </p:cNvSpPr>
          <p:nvPr/>
        </p:nvSpPr>
        <p:spPr bwMode="auto">
          <a:xfrm>
            <a:off x="653136" y="548680"/>
            <a:ext cx="8095328"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ts val="7500"/>
              </a:lnSpc>
              <a:spcBef>
                <a:spcPct val="0"/>
              </a:spcBef>
              <a:spcAft>
                <a:spcPct val="0"/>
              </a:spcAft>
              <a:defRPr sz="7500">
                <a:solidFill>
                  <a:schemeClr val="tx1"/>
                </a:solidFill>
                <a:latin typeface="Arial Unicode MS" pitchFamily="34" charset="-128"/>
                <a:ea typeface="Arial Unicode MS" pitchFamily="34" charset="-128"/>
                <a:cs typeface="Arial Unicode MS" pitchFamily="34" charset="-128"/>
              </a:defRPr>
            </a:lvl1pPr>
            <a:lvl2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2pPr>
            <a:lvl3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3pPr>
            <a:lvl4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4pPr>
            <a:lvl5pPr algn="l" rtl="0" eaLnBrk="0" fontAlgn="base" hangingPunct="0">
              <a:lnSpc>
                <a:spcPts val="2700"/>
              </a:lnSpc>
              <a:spcBef>
                <a:spcPct val="0"/>
              </a:spcBef>
              <a:spcAft>
                <a:spcPct val="0"/>
              </a:spcAft>
              <a:defRPr sz="2700">
                <a:solidFill>
                  <a:schemeClr val="tx1"/>
                </a:solidFill>
                <a:latin typeface="Arial Unicode MS" pitchFamily="34" charset="-128"/>
                <a:ea typeface="Arial Unicode MS" pitchFamily="34" charset="-128"/>
                <a:cs typeface="Arial Unicode MS" pitchFamily="34" charset="-128"/>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a:lstStyle>
          <a:p>
            <a:r>
              <a:rPr lang="sv-SE" sz="2800" kern="0" dirty="0"/>
              <a:t>En tanke från oss som mest tänker på samverkan</a:t>
            </a:r>
          </a:p>
        </p:txBody>
      </p:sp>
    </p:spTree>
    <p:extLst>
      <p:ext uri="{BB962C8B-B14F-4D97-AF65-F5344CB8AC3E}">
        <p14:creationId xmlns:p14="http://schemas.microsoft.com/office/powerpoint/2010/main" val="36706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Tankar om aktörer och tankar om samverkan</a:t>
            </a:r>
            <a:endParaRPr lang="en-US" dirty="0"/>
          </a:p>
        </p:txBody>
      </p:sp>
      <p:sp>
        <p:nvSpPr>
          <p:cNvPr id="5" name="Oval 4"/>
          <p:cNvSpPr/>
          <p:nvPr/>
        </p:nvSpPr>
        <p:spPr>
          <a:xfrm>
            <a:off x="5197141" y="1294954"/>
            <a:ext cx="2902803" cy="3027565"/>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6" name="Oval 5"/>
          <p:cNvSpPr/>
          <p:nvPr/>
        </p:nvSpPr>
        <p:spPr>
          <a:xfrm>
            <a:off x="899592" y="1256763"/>
            <a:ext cx="2902803" cy="3027565"/>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7" name="Oval 6"/>
          <p:cNvSpPr/>
          <p:nvPr/>
        </p:nvSpPr>
        <p:spPr>
          <a:xfrm>
            <a:off x="1792059" y="4503616"/>
            <a:ext cx="5246288" cy="1422199"/>
          </a:xfrm>
          <a:prstGeom prst="ellipse">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grpSp>
        <p:nvGrpSpPr>
          <p:cNvPr id="8" name="Grupp 17">
            <a:extLst>
              <a:ext uri="{FF2B5EF4-FFF2-40B4-BE49-F238E27FC236}">
                <a16:creationId xmlns:a16="http://schemas.microsoft.com/office/drawing/2014/main" id="{F00966B1-8602-43A5-9273-B6F973BCDACA}"/>
              </a:ext>
            </a:extLst>
          </p:cNvPr>
          <p:cNvGrpSpPr/>
          <p:nvPr/>
        </p:nvGrpSpPr>
        <p:grpSpPr>
          <a:xfrm>
            <a:off x="1583330" y="3398462"/>
            <a:ext cx="1220411" cy="626556"/>
            <a:chOff x="4288071" y="3219450"/>
            <a:chExt cx="1088282" cy="685800"/>
          </a:xfrm>
        </p:grpSpPr>
        <p:sp>
          <p:nvSpPr>
            <p:cNvPr id="9" name="Ellips 1">
              <a:extLst>
                <a:ext uri="{FF2B5EF4-FFF2-40B4-BE49-F238E27FC236}">
                  <a16:creationId xmlns:a16="http://schemas.microsoft.com/office/drawing/2014/main" id="{50A755A1-0BDC-410F-AA8D-93D0C7A43346}"/>
                </a:ext>
              </a:extLst>
            </p:cNvPr>
            <p:cNvSpPr/>
            <p:nvPr/>
          </p:nvSpPr>
          <p:spPr>
            <a:xfrm>
              <a:off x="4362450" y="321945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10" name="textruta 2">
              <a:extLst>
                <a:ext uri="{FF2B5EF4-FFF2-40B4-BE49-F238E27FC236}">
                  <a16:creationId xmlns:a16="http://schemas.microsoft.com/office/drawing/2014/main" id="{B2D60B62-0D8C-4811-89CB-870C5199BC0C}"/>
                </a:ext>
              </a:extLst>
            </p:cNvPr>
            <p:cNvSpPr txBox="1"/>
            <p:nvPr/>
          </p:nvSpPr>
          <p:spPr>
            <a:xfrm flipH="1">
              <a:off x="4288071" y="3376764"/>
              <a:ext cx="1088282" cy="404254"/>
            </a:xfrm>
            <a:prstGeom prst="rect">
              <a:avLst/>
            </a:prstGeom>
            <a:noFill/>
            <a:ln w="12700">
              <a:noFill/>
            </a:ln>
          </p:spPr>
          <p:txBody>
            <a:bodyPr wrap="square" rtlCol="0">
              <a:spAutoFit/>
            </a:bodyPr>
            <a:lstStyle/>
            <a:p>
              <a:pPr algn="ctr"/>
              <a:r>
                <a:rPr lang="sv-SE" sz="1600" dirty="0"/>
                <a:t>LNU_ELO</a:t>
              </a:r>
              <a:r>
                <a:rPr lang="sv-SE" sz="1800" dirty="0"/>
                <a:t> </a:t>
              </a:r>
            </a:p>
          </p:txBody>
        </p:sp>
      </p:grpSp>
      <p:grpSp>
        <p:nvGrpSpPr>
          <p:cNvPr id="11" name="Grupp 18">
            <a:extLst>
              <a:ext uri="{FF2B5EF4-FFF2-40B4-BE49-F238E27FC236}">
                <a16:creationId xmlns:a16="http://schemas.microsoft.com/office/drawing/2014/main" id="{A8D0A761-77F0-40C8-8380-2D0F7E4C2632}"/>
              </a:ext>
            </a:extLst>
          </p:cNvPr>
          <p:cNvGrpSpPr/>
          <p:nvPr/>
        </p:nvGrpSpPr>
        <p:grpSpPr>
          <a:xfrm>
            <a:off x="1483349" y="1884284"/>
            <a:ext cx="1013595" cy="626556"/>
            <a:chOff x="4398644" y="2333625"/>
            <a:chExt cx="1091568" cy="685800"/>
          </a:xfrm>
        </p:grpSpPr>
        <p:sp>
          <p:nvSpPr>
            <p:cNvPr id="12" name="Ellips 3">
              <a:extLst>
                <a:ext uri="{FF2B5EF4-FFF2-40B4-BE49-F238E27FC236}">
                  <a16:creationId xmlns:a16="http://schemas.microsoft.com/office/drawing/2014/main" id="{9B9F636C-0971-4ED2-9D4C-6E905A379690}"/>
                </a:ext>
              </a:extLst>
            </p:cNvPr>
            <p:cNvSpPr/>
            <p:nvPr/>
          </p:nvSpPr>
          <p:spPr>
            <a:xfrm>
              <a:off x="4514850" y="2333625"/>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13" name="textruta 4">
              <a:extLst>
                <a:ext uri="{FF2B5EF4-FFF2-40B4-BE49-F238E27FC236}">
                  <a16:creationId xmlns:a16="http://schemas.microsoft.com/office/drawing/2014/main" id="{8B6FA4CF-1902-4FB3-A18A-D0E8CE5383BF}"/>
                </a:ext>
              </a:extLst>
            </p:cNvPr>
            <p:cNvSpPr txBox="1"/>
            <p:nvPr/>
          </p:nvSpPr>
          <p:spPr>
            <a:xfrm flipH="1">
              <a:off x="4398644" y="2497680"/>
              <a:ext cx="975362" cy="404254"/>
            </a:xfrm>
            <a:prstGeom prst="rect">
              <a:avLst/>
            </a:prstGeom>
            <a:noFill/>
          </p:spPr>
          <p:txBody>
            <a:bodyPr wrap="square" rtlCol="0">
              <a:spAutoFit/>
            </a:bodyPr>
            <a:lstStyle/>
            <a:p>
              <a:pPr algn="ctr"/>
              <a:r>
                <a:rPr lang="sv-SE" sz="1800" dirty="0"/>
                <a:t>   UU </a:t>
              </a:r>
            </a:p>
          </p:txBody>
        </p:sp>
      </p:grpSp>
      <p:grpSp>
        <p:nvGrpSpPr>
          <p:cNvPr id="14" name="Grupp 19">
            <a:extLst>
              <a:ext uri="{FF2B5EF4-FFF2-40B4-BE49-F238E27FC236}">
                <a16:creationId xmlns:a16="http://schemas.microsoft.com/office/drawing/2014/main" id="{9DD0EE9C-1242-44CB-A05B-E94EEC0FEEF8}"/>
              </a:ext>
            </a:extLst>
          </p:cNvPr>
          <p:cNvGrpSpPr/>
          <p:nvPr/>
        </p:nvGrpSpPr>
        <p:grpSpPr>
          <a:xfrm>
            <a:off x="1918474" y="2606564"/>
            <a:ext cx="1179905" cy="626556"/>
            <a:chOff x="4333841" y="4181475"/>
            <a:chExt cx="1270671" cy="685800"/>
          </a:xfrm>
        </p:grpSpPr>
        <p:sp>
          <p:nvSpPr>
            <p:cNvPr id="15" name="Ellips 5">
              <a:extLst>
                <a:ext uri="{FF2B5EF4-FFF2-40B4-BE49-F238E27FC236}">
                  <a16:creationId xmlns:a16="http://schemas.microsoft.com/office/drawing/2014/main" id="{8AFEF9DC-9785-4295-9B9C-4F13BFCB9819}"/>
                </a:ext>
              </a:extLst>
            </p:cNvPr>
            <p:cNvSpPr/>
            <p:nvPr/>
          </p:nvSpPr>
          <p:spPr>
            <a:xfrm>
              <a:off x="4333841" y="4181475"/>
              <a:ext cx="1270671"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16" name="textruta 6">
              <a:extLst>
                <a:ext uri="{FF2B5EF4-FFF2-40B4-BE49-F238E27FC236}">
                  <a16:creationId xmlns:a16="http://schemas.microsoft.com/office/drawing/2014/main" id="{8BA6F863-A988-496B-90F9-C903D9DBD78D}"/>
                </a:ext>
              </a:extLst>
            </p:cNvPr>
            <p:cNvSpPr txBox="1"/>
            <p:nvPr/>
          </p:nvSpPr>
          <p:spPr>
            <a:xfrm flipH="1">
              <a:off x="4407596" y="4322947"/>
              <a:ext cx="1106528" cy="404254"/>
            </a:xfrm>
            <a:prstGeom prst="rect">
              <a:avLst/>
            </a:prstGeom>
            <a:noFill/>
            <a:ln w="12700">
              <a:noFill/>
            </a:ln>
          </p:spPr>
          <p:txBody>
            <a:bodyPr wrap="square" rtlCol="0">
              <a:spAutoFit/>
            </a:bodyPr>
            <a:lstStyle/>
            <a:p>
              <a:pPr algn="ctr"/>
              <a:r>
                <a:rPr lang="sv-SE" sz="1600" dirty="0"/>
                <a:t>LNU_MT</a:t>
              </a:r>
              <a:r>
                <a:rPr lang="sv-SE" sz="1800" dirty="0"/>
                <a:t> </a:t>
              </a:r>
            </a:p>
          </p:txBody>
        </p:sp>
      </p:grpSp>
      <p:grpSp>
        <p:nvGrpSpPr>
          <p:cNvPr id="17" name="Grupp 21">
            <a:extLst>
              <a:ext uri="{FF2B5EF4-FFF2-40B4-BE49-F238E27FC236}">
                <a16:creationId xmlns:a16="http://schemas.microsoft.com/office/drawing/2014/main" id="{2CEF4227-09AF-4F1A-B007-95B39DB3CE15}"/>
              </a:ext>
            </a:extLst>
          </p:cNvPr>
          <p:cNvGrpSpPr/>
          <p:nvPr/>
        </p:nvGrpSpPr>
        <p:grpSpPr>
          <a:xfrm>
            <a:off x="6514865" y="2580458"/>
            <a:ext cx="996969" cy="626556"/>
            <a:chOff x="6854948" y="3371850"/>
            <a:chExt cx="1073664" cy="685800"/>
          </a:xfrm>
        </p:grpSpPr>
        <p:sp>
          <p:nvSpPr>
            <p:cNvPr id="18" name="Ellips 7">
              <a:extLst>
                <a:ext uri="{FF2B5EF4-FFF2-40B4-BE49-F238E27FC236}">
                  <a16:creationId xmlns:a16="http://schemas.microsoft.com/office/drawing/2014/main" id="{A60923B8-CB35-47E0-9320-C17FD58ADCD0}"/>
                </a:ext>
              </a:extLst>
            </p:cNvPr>
            <p:cNvSpPr/>
            <p:nvPr/>
          </p:nvSpPr>
          <p:spPr>
            <a:xfrm>
              <a:off x="6953250" y="337185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19" name="textruta 8">
              <a:extLst>
                <a:ext uri="{FF2B5EF4-FFF2-40B4-BE49-F238E27FC236}">
                  <a16:creationId xmlns:a16="http://schemas.microsoft.com/office/drawing/2014/main" id="{CD03B071-6E4C-45B9-873B-78C1E28FC2C0}"/>
                </a:ext>
              </a:extLst>
            </p:cNvPr>
            <p:cNvSpPr txBox="1"/>
            <p:nvPr/>
          </p:nvSpPr>
          <p:spPr>
            <a:xfrm flipH="1">
              <a:off x="6854948" y="3512459"/>
              <a:ext cx="975362" cy="404254"/>
            </a:xfrm>
            <a:prstGeom prst="rect">
              <a:avLst/>
            </a:prstGeom>
            <a:noFill/>
          </p:spPr>
          <p:txBody>
            <a:bodyPr wrap="square" rtlCol="0">
              <a:spAutoFit/>
            </a:bodyPr>
            <a:lstStyle/>
            <a:p>
              <a:pPr algn="ctr"/>
              <a:r>
                <a:rPr lang="sv-SE" sz="1800" dirty="0"/>
                <a:t>   WST </a:t>
              </a:r>
            </a:p>
          </p:txBody>
        </p:sp>
      </p:grpSp>
      <p:grpSp>
        <p:nvGrpSpPr>
          <p:cNvPr id="20" name="Grupp 22">
            <a:extLst>
              <a:ext uri="{FF2B5EF4-FFF2-40B4-BE49-F238E27FC236}">
                <a16:creationId xmlns:a16="http://schemas.microsoft.com/office/drawing/2014/main" id="{71AF6B7E-4E67-4939-B6C2-A2CA5987C57C}"/>
              </a:ext>
            </a:extLst>
          </p:cNvPr>
          <p:cNvGrpSpPr/>
          <p:nvPr/>
        </p:nvGrpSpPr>
        <p:grpSpPr>
          <a:xfrm>
            <a:off x="5996241" y="3382960"/>
            <a:ext cx="1046847" cy="626556"/>
            <a:chOff x="6991736" y="4495800"/>
            <a:chExt cx="1127376" cy="685800"/>
          </a:xfrm>
        </p:grpSpPr>
        <p:sp>
          <p:nvSpPr>
            <p:cNvPr id="21" name="Ellips 9">
              <a:extLst>
                <a:ext uri="{FF2B5EF4-FFF2-40B4-BE49-F238E27FC236}">
                  <a16:creationId xmlns:a16="http://schemas.microsoft.com/office/drawing/2014/main" id="{FEE10B22-1756-4479-9EAA-82174D6E40DF}"/>
                </a:ext>
              </a:extLst>
            </p:cNvPr>
            <p:cNvSpPr/>
            <p:nvPr/>
          </p:nvSpPr>
          <p:spPr>
            <a:xfrm>
              <a:off x="7143750" y="449580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2" name="textruta 10">
              <a:extLst>
                <a:ext uri="{FF2B5EF4-FFF2-40B4-BE49-F238E27FC236}">
                  <a16:creationId xmlns:a16="http://schemas.microsoft.com/office/drawing/2014/main" id="{71AB8AE0-7898-482B-AFFD-10078544FE9C}"/>
                </a:ext>
              </a:extLst>
            </p:cNvPr>
            <p:cNvSpPr txBox="1"/>
            <p:nvPr/>
          </p:nvSpPr>
          <p:spPr>
            <a:xfrm flipH="1">
              <a:off x="6991736" y="4614839"/>
              <a:ext cx="1091568" cy="404254"/>
            </a:xfrm>
            <a:prstGeom prst="rect">
              <a:avLst/>
            </a:prstGeom>
            <a:noFill/>
          </p:spPr>
          <p:txBody>
            <a:bodyPr wrap="square" rtlCol="0">
              <a:spAutoFit/>
            </a:bodyPr>
            <a:lstStyle/>
            <a:p>
              <a:pPr algn="ctr"/>
              <a:r>
                <a:rPr lang="sv-SE" sz="1800" dirty="0"/>
                <a:t>   SCX </a:t>
              </a:r>
            </a:p>
          </p:txBody>
        </p:sp>
      </p:grpSp>
      <p:grpSp>
        <p:nvGrpSpPr>
          <p:cNvPr id="23" name="Grupp 20">
            <a:extLst>
              <a:ext uri="{FF2B5EF4-FFF2-40B4-BE49-F238E27FC236}">
                <a16:creationId xmlns:a16="http://schemas.microsoft.com/office/drawing/2014/main" id="{8E2F152E-7B14-4D57-94CA-125C6ED4FF8F}"/>
              </a:ext>
            </a:extLst>
          </p:cNvPr>
          <p:cNvGrpSpPr/>
          <p:nvPr/>
        </p:nvGrpSpPr>
        <p:grpSpPr>
          <a:xfrm>
            <a:off x="6073169" y="1875582"/>
            <a:ext cx="1005282" cy="626556"/>
            <a:chOff x="6941246" y="2247900"/>
            <a:chExt cx="1082616" cy="685800"/>
          </a:xfrm>
        </p:grpSpPr>
        <p:sp>
          <p:nvSpPr>
            <p:cNvPr id="24" name="Ellips 11">
              <a:extLst>
                <a:ext uri="{FF2B5EF4-FFF2-40B4-BE49-F238E27FC236}">
                  <a16:creationId xmlns:a16="http://schemas.microsoft.com/office/drawing/2014/main" id="{ADE3B6B7-ADA0-4788-9436-C62774120A51}"/>
                </a:ext>
              </a:extLst>
            </p:cNvPr>
            <p:cNvSpPr/>
            <p:nvPr/>
          </p:nvSpPr>
          <p:spPr>
            <a:xfrm>
              <a:off x="7048500" y="224790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5" name="textruta 12">
              <a:extLst>
                <a:ext uri="{FF2B5EF4-FFF2-40B4-BE49-F238E27FC236}">
                  <a16:creationId xmlns:a16="http://schemas.microsoft.com/office/drawing/2014/main" id="{C8D3C1F9-1CB6-4B57-9E00-BADDC15B32CC}"/>
                </a:ext>
              </a:extLst>
            </p:cNvPr>
            <p:cNvSpPr txBox="1"/>
            <p:nvPr/>
          </p:nvSpPr>
          <p:spPr>
            <a:xfrm flipH="1">
              <a:off x="6941246" y="2402856"/>
              <a:ext cx="975362" cy="404254"/>
            </a:xfrm>
            <a:prstGeom prst="rect">
              <a:avLst/>
            </a:prstGeom>
            <a:noFill/>
          </p:spPr>
          <p:txBody>
            <a:bodyPr wrap="square" rtlCol="0">
              <a:spAutoFit/>
            </a:bodyPr>
            <a:lstStyle/>
            <a:p>
              <a:pPr algn="ctr"/>
              <a:r>
                <a:rPr lang="sv-SE" sz="1800" dirty="0"/>
                <a:t>   RV </a:t>
              </a:r>
            </a:p>
          </p:txBody>
        </p:sp>
      </p:grpSp>
      <p:grpSp>
        <p:nvGrpSpPr>
          <p:cNvPr id="26" name="Grupp 23">
            <a:extLst>
              <a:ext uri="{FF2B5EF4-FFF2-40B4-BE49-F238E27FC236}">
                <a16:creationId xmlns:a16="http://schemas.microsoft.com/office/drawing/2014/main" id="{D5C3F1FD-0833-4973-A36D-9DDA969876AE}"/>
              </a:ext>
            </a:extLst>
          </p:cNvPr>
          <p:cNvGrpSpPr/>
          <p:nvPr/>
        </p:nvGrpSpPr>
        <p:grpSpPr>
          <a:xfrm>
            <a:off x="3889733" y="4886502"/>
            <a:ext cx="1013595" cy="626556"/>
            <a:chOff x="4398644" y="5715000"/>
            <a:chExt cx="1091568" cy="685800"/>
          </a:xfrm>
        </p:grpSpPr>
        <p:sp>
          <p:nvSpPr>
            <p:cNvPr id="27" name="Ellips 13">
              <a:extLst>
                <a:ext uri="{FF2B5EF4-FFF2-40B4-BE49-F238E27FC236}">
                  <a16:creationId xmlns:a16="http://schemas.microsoft.com/office/drawing/2014/main" id="{1F6B5F29-6E6E-47E8-BE2B-6912132ABD61}"/>
                </a:ext>
              </a:extLst>
            </p:cNvPr>
            <p:cNvSpPr/>
            <p:nvPr/>
          </p:nvSpPr>
          <p:spPr>
            <a:xfrm>
              <a:off x="4514850" y="5715000"/>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8" name="textruta 14">
              <a:extLst>
                <a:ext uri="{FF2B5EF4-FFF2-40B4-BE49-F238E27FC236}">
                  <a16:creationId xmlns:a16="http://schemas.microsoft.com/office/drawing/2014/main" id="{B6915578-30C9-4B3A-9193-ADEA4DE2FB52}"/>
                </a:ext>
              </a:extLst>
            </p:cNvPr>
            <p:cNvSpPr txBox="1"/>
            <p:nvPr/>
          </p:nvSpPr>
          <p:spPr>
            <a:xfrm flipH="1">
              <a:off x="4398644" y="5879055"/>
              <a:ext cx="975362" cy="404254"/>
            </a:xfrm>
            <a:prstGeom prst="rect">
              <a:avLst/>
            </a:prstGeom>
            <a:noFill/>
          </p:spPr>
          <p:txBody>
            <a:bodyPr wrap="square" rtlCol="0">
              <a:spAutoFit/>
            </a:bodyPr>
            <a:lstStyle/>
            <a:p>
              <a:pPr algn="ctr"/>
              <a:r>
                <a:rPr lang="sv-SE" sz="1800" dirty="0"/>
                <a:t>   TVV </a:t>
              </a:r>
            </a:p>
          </p:txBody>
        </p:sp>
      </p:grpSp>
      <p:grpSp>
        <p:nvGrpSpPr>
          <p:cNvPr id="29" name="Grupp 24">
            <a:extLst>
              <a:ext uri="{FF2B5EF4-FFF2-40B4-BE49-F238E27FC236}">
                <a16:creationId xmlns:a16="http://schemas.microsoft.com/office/drawing/2014/main" id="{CAB195A3-8EAC-4C01-AE88-5A785C42B7A8}"/>
              </a:ext>
            </a:extLst>
          </p:cNvPr>
          <p:cNvGrpSpPr/>
          <p:nvPr/>
        </p:nvGrpSpPr>
        <p:grpSpPr>
          <a:xfrm>
            <a:off x="5819143" y="4890290"/>
            <a:ext cx="1013595" cy="626556"/>
            <a:chOff x="6551294" y="5944452"/>
            <a:chExt cx="1091568" cy="685800"/>
          </a:xfrm>
        </p:grpSpPr>
        <p:sp>
          <p:nvSpPr>
            <p:cNvPr id="30" name="Ellips 15">
              <a:extLst>
                <a:ext uri="{FF2B5EF4-FFF2-40B4-BE49-F238E27FC236}">
                  <a16:creationId xmlns:a16="http://schemas.microsoft.com/office/drawing/2014/main" id="{FEDB7D09-030A-4164-8BFA-4DB5D660BABC}"/>
                </a:ext>
              </a:extLst>
            </p:cNvPr>
            <p:cNvSpPr/>
            <p:nvPr/>
          </p:nvSpPr>
          <p:spPr>
            <a:xfrm>
              <a:off x="6667500" y="5944452"/>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1" name="textruta 16">
              <a:extLst>
                <a:ext uri="{FF2B5EF4-FFF2-40B4-BE49-F238E27FC236}">
                  <a16:creationId xmlns:a16="http://schemas.microsoft.com/office/drawing/2014/main" id="{5AE9A9C9-13AC-48D6-A7A8-05ACA2B528FE}"/>
                </a:ext>
              </a:extLst>
            </p:cNvPr>
            <p:cNvSpPr txBox="1"/>
            <p:nvPr/>
          </p:nvSpPr>
          <p:spPr>
            <a:xfrm flipH="1">
              <a:off x="6551294" y="6099408"/>
              <a:ext cx="975362" cy="404254"/>
            </a:xfrm>
            <a:prstGeom prst="rect">
              <a:avLst/>
            </a:prstGeom>
            <a:noFill/>
          </p:spPr>
          <p:txBody>
            <a:bodyPr wrap="square" rtlCol="0">
              <a:spAutoFit/>
            </a:bodyPr>
            <a:lstStyle/>
            <a:p>
              <a:pPr algn="ctr"/>
              <a:r>
                <a:rPr lang="sv-SE" sz="1800" dirty="0"/>
                <a:t> CERN </a:t>
              </a:r>
            </a:p>
          </p:txBody>
        </p:sp>
      </p:grpSp>
      <p:grpSp>
        <p:nvGrpSpPr>
          <p:cNvPr id="32" name="Grupp 25">
            <a:extLst>
              <a:ext uri="{FF2B5EF4-FFF2-40B4-BE49-F238E27FC236}">
                <a16:creationId xmlns:a16="http://schemas.microsoft.com/office/drawing/2014/main" id="{715DAB50-353B-456D-AB19-7E1EFFA9D5ED}"/>
              </a:ext>
            </a:extLst>
          </p:cNvPr>
          <p:cNvGrpSpPr/>
          <p:nvPr/>
        </p:nvGrpSpPr>
        <p:grpSpPr>
          <a:xfrm>
            <a:off x="1971374" y="4869160"/>
            <a:ext cx="980343" cy="661421"/>
            <a:chOff x="4434453" y="5697762"/>
            <a:chExt cx="1055759" cy="685800"/>
          </a:xfrm>
        </p:grpSpPr>
        <p:sp>
          <p:nvSpPr>
            <p:cNvPr id="33" name="Ellips 26">
              <a:extLst>
                <a:ext uri="{FF2B5EF4-FFF2-40B4-BE49-F238E27FC236}">
                  <a16:creationId xmlns:a16="http://schemas.microsoft.com/office/drawing/2014/main" id="{49A87D03-310C-4CD2-8051-943BE52F3C16}"/>
                </a:ext>
              </a:extLst>
            </p:cNvPr>
            <p:cNvSpPr/>
            <p:nvPr/>
          </p:nvSpPr>
          <p:spPr>
            <a:xfrm>
              <a:off x="4514850" y="5697762"/>
              <a:ext cx="975362" cy="685800"/>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4" name="textruta 27">
              <a:extLst>
                <a:ext uri="{FF2B5EF4-FFF2-40B4-BE49-F238E27FC236}">
                  <a16:creationId xmlns:a16="http://schemas.microsoft.com/office/drawing/2014/main" id="{9F68F432-C7DE-46E6-9268-478633ECC83D}"/>
                </a:ext>
              </a:extLst>
            </p:cNvPr>
            <p:cNvSpPr txBox="1"/>
            <p:nvPr/>
          </p:nvSpPr>
          <p:spPr>
            <a:xfrm flipH="1">
              <a:off x="4434453" y="5864214"/>
              <a:ext cx="975362" cy="382945"/>
            </a:xfrm>
            <a:prstGeom prst="rect">
              <a:avLst/>
            </a:prstGeom>
            <a:noFill/>
          </p:spPr>
          <p:txBody>
            <a:bodyPr wrap="square" rtlCol="0">
              <a:spAutoFit/>
            </a:bodyPr>
            <a:lstStyle/>
            <a:p>
              <a:pPr algn="ctr"/>
              <a:r>
                <a:rPr lang="sv-SE" sz="1600" dirty="0"/>
                <a:t>REG_K</a:t>
              </a:r>
              <a:r>
                <a:rPr lang="sv-SE" sz="1800" dirty="0"/>
                <a:t> </a:t>
              </a:r>
            </a:p>
          </p:txBody>
        </p:sp>
      </p:grpSp>
      <p:sp>
        <p:nvSpPr>
          <p:cNvPr id="35" name="Pil: vänster-höger 28">
            <a:extLst>
              <a:ext uri="{FF2B5EF4-FFF2-40B4-BE49-F238E27FC236}">
                <a16:creationId xmlns:a16="http://schemas.microsoft.com/office/drawing/2014/main" id="{F48E3167-E3E8-45FC-AB87-1A07B94C6E45}"/>
              </a:ext>
            </a:extLst>
          </p:cNvPr>
          <p:cNvSpPr/>
          <p:nvPr/>
        </p:nvSpPr>
        <p:spPr>
          <a:xfrm rot="3319961" flipV="1">
            <a:off x="2374404" y="2360296"/>
            <a:ext cx="638859" cy="211439"/>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6" name="Pil: vänster-höger 29">
            <a:extLst>
              <a:ext uri="{FF2B5EF4-FFF2-40B4-BE49-F238E27FC236}">
                <a16:creationId xmlns:a16="http://schemas.microsoft.com/office/drawing/2014/main" id="{65D67CDD-7660-43B6-9715-0EB79773734B}"/>
              </a:ext>
            </a:extLst>
          </p:cNvPr>
          <p:cNvSpPr/>
          <p:nvPr/>
        </p:nvSpPr>
        <p:spPr>
          <a:xfrm rot="5400000" flipV="1">
            <a:off x="1421699" y="2858140"/>
            <a:ext cx="896432" cy="217465"/>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7" name="Pil: vänster-höger 30">
            <a:extLst>
              <a:ext uri="{FF2B5EF4-FFF2-40B4-BE49-F238E27FC236}">
                <a16:creationId xmlns:a16="http://schemas.microsoft.com/office/drawing/2014/main" id="{5B5D8451-FDB4-4533-8886-E884500AF03F}"/>
              </a:ext>
            </a:extLst>
          </p:cNvPr>
          <p:cNvSpPr/>
          <p:nvPr/>
        </p:nvSpPr>
        <p:spPr>
          <a:xfrm rot="18743185" flipV="1">
            <a:off x="2388177" y="3264889"/>
            <a:ext cx="585919" cy="212707"/>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8" name="Pil: vänster-höger 31">
            <a:extLst>
              <a:ext uri="{FF2B5EF4-FFF2-40B4-BE49-F238E27FC236}">
                <a16:creationId xmlns:a16="http://schemas.microsoft.com/office/drawing/2014/main" id="{488C682B-D78E-4DA8-8115-07BD80DD4FFF}"/>
              </a:ext>
            </a:extLst>
          </p:cNvPr>
          <p:cNvSpPr/>
          <p:nvPr/>
        </p:nvSpPr>
        <p:spPr>
          <a:xfrm rot="3319961" flipV="1">
            <a:off x="6960745" y="2361567"/>
            <a:ext cx="645543" cy="217504"/>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39" name="Pil: vänster-höger 32">
            <a:extLst>
              <a:ext uri="{FF2B5EF4-FFF2-40B4-BE49-F238E27FC236}">
                <a16:creationId xmlns:a16="http://schemas.microsoft.com/office/drawing/2014/main" id="{1C7B9193-D4CF-4309-A4C7-4A2FE7BBB2C5}"/>
              </a:ext>
            </a:extLst>
          </p:cNvPr>
          <p:cNvSpPr/>
          <p:nvPr/>
        </p:nvSpPr>
        <p:spPr>
          <a:xfrm rot="5400000" flipV="1">
            <a:off x="5969658" y="2827625"/>
            <a:ext cx="880930" cy="229739"/>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0" name="Pil: vänster-höger 33">
            <a:extLst>
              <a:ext uri="{FF2B5EF4-FFF2-40B4-BE49-F238E27FC236}">
                <a16:creationId xmlns:a16="http://schemas.microsoft.com/office/drawing/2014/main" id="{5FF27176-F23F-42D5-8848-689BBAF91434}"/>
              </a:ext>
            </a:extLst>
          </p:cNvPr>
          <p:cNvSpPr/>
          <p:nvPr/>
        </p:nvSpPr>
        <p:spPr>
          <a:xfrm rot="7954582" flipV="1">
            <a:off x="6869821" y="3237860"/>
            <a:ext cx="645543" cy="217504"/>
          </a:xfrm>
          <a:prstGeom prst="lef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1" name="textruta 34">
            <a:extLst>
              <a:ext uri="{FF2B5EF4-FFF2-40B4-BE49-F238E27FC236}">
                <a16:creationId xmlns:a16="http://schemas.microsoft.com/office/drawing/2014/main" id="{A9D1A3FC-17C0-4565-8DE2-C9C75ECB52B9}"/>
              </a:ext>
            </a:extLst>
          </p:cNvPr>
          <p:cNvSpPr txBox="1"/>
          <p:nvPr/>
        </p:nvSpPr>
        <p:spPr>
          <a:xfrm flipH="1">
            <a:off x="1076860" y="1488795"/>
            <a:ext cx="2584397" cy="369332"/>
          </a:xfrm>
          <a:prstGeom prst="rect">
            <a:avLst/>
          </a:prstGeom>
          <a:noFill/>
        </p:spPr>
        <p:txBody>
          <a:bodyPr wrap="square" rtlCol="0">
            <a:spAutoFit/>
          </a:bodyPr>
          <a:lstStyle/>
          <a:p>
            <a:r>
              <a:rPr lang="sv-SE" sz="1800" b="1" dirty="0"/>
              <a:t>Universitetssfären</a:t>
            </a:r>
          </a:p>
        </p:txBody>
      </p:sp>
      <p:sp>
        <p:nvSpPr>
          <p:cNvPr id="42" name="textruta 35">
            <a:extLst>
              <a:ext uri="{FF2B5EF4-FFF2-40B4-BE49-F238E27FC236}">
                <a16:creationId xmlns:a16="http://schemas.microsoft.com/office/drawing/2014/main" id="{70F19C00-594F-421A-B68F-3352450A0E7B}"/>
              </a:ext>
            </a:extLst>
          </p:cNvPr>
          <p:cNvSpPr txBox="1"/>
          <p:nvPr/>
        </p:nvSpPr>
        <p:spPr>
          <a:xfrm flipH="1">
            <a:off x="5632586" y="1455543"/>
            <a:ext cx="2035758" cy="369332"/>
          </a:xfrm>
          <a:prstGeom prst="rect">
            <a:avLst/>
          </a:prstGeom>
          <a:noFill/>
        </p:spPr>
        <p:txBody>
          <a:bodyPr wrap="square" rtlCol="0">
            <a:spAutoFit/>
          </a:bodyPr>
          <a:lstStyle/>
          <a:p>
            <a:r>
              <a:rPr lang="sv-SE" sz="1800" b="1" dirty="0"/>
              <a:t>Företagssfären</a:t>
            </a:r>
          </a:p>
        </p:txBody>
      </p:sp>
      <p:sp>
        <p:nvSpPr>
          <p:cNvPr id="58" name="textruta 78">
            <a:extLst>
              <a:ext uri="{FF2B5EF4-FFF2-40B4-BE49-F238E27FC236}">
                <a16:creationId xmlns:a16="http://schemas.microsoft.com/office/drawing/2014/main" id="{C1126D50-89D7-434A-86D8-0F398CD4EE84}"/>
              </a:ext>
            </a:extLst>
          </p:cNvPr>
          <p:cNvSpPr txBox="1"/>
          <p:nvPr/>
        </p:nvSpPr>
        <p:spPr>
          <a:xfrm flipH="1">
            <a:off x="3015921" y="5471123"/>
            <a:ext cx="3146323" cy="369332"/>
          </a:xfrm>
          <a:prstGeom prst="rect">
            <a:avLst/>
          </a:prstGeom>
          <a:noFill/>
        </p:spPr>
        <p:txBody>
          <a:bodyPr wrap="square" rtlCol="0">
            <a:spAutoFit/>
          </a:bodyPr>
          <a:lstStyle/>
          <a:p>
            <a:r>
              <a:rPr lang="sv-SE" sz="1800" b="1" dirty="0"/>
              <a:t>Sfär för finansiärer och övriga</a:t>
            </a:r>
          </a:p>
        </p:txBody>
      </p:sp>
      <p:sp>
        <p:nvSpPr>
          <p:cNvPr id="59" name="Pil: vänster-höger 29">
            <a:extLst>
              <a:ext uri="{FF2B5EF4-FFF2-40B4-BE49-F238E27FC236}">
                <a16:creationId xmlns:a16="http://schemas.microsoft.com/office/drawing/2014/main" id="{65D67CDD-7660-43B6-9715-0EB79773734B}"/>
              </a:ext>
            </a:extLst>
          </p:cNvPr>
          <p:cNvSpPr/>
          <p:nvPr/>
        </p:nvSpPr>
        <p:spPr>
          <a:xfrm rot="2227065" flipV="1">
            <a:off x="3094843" y="4156142"/>
            <a:ext cx="1012944" cy="217465"/>
          </a:xfrm>
          <a:prstGeom prst="lef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Pil: vänster-höger 29">
            <a:extLst>
              <a:ext uri="{FF2B5EF4-FFF2-40B4-BE49-F238E27FC236}">
                <a16:creationId xmlns:a16="http://schemas.microsoft.com/office/drawing/2014/main" id="{65D67CDD-7660-43B6-9715-0EB79773734B}"/>
              </a:ext>
            </a:extLst>
          </p:cNvPr>
          <p:cNvSpPr/>
          <p:nvPr/>
        </p:nvSpPr>
        <p:spPr>
          <a:xfrm flipV="1">
            <a:off x="4015326" y="2636911"/>
            <a:ext cx="972096" cy="217465"/>
          </a:xfrm>
          <a:prstGeom prst="lef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2" name="Pil: vänster-höger 29">
            <a:extLst>
              <a:ext uri="{FF2B5EF4-FFF2-40B4-BE49-F238E27FC236}">
                <a16:creationId xmlns:a16="http://schemas.microsoft.com/office/drawing/2014/main" id="{65D67CDD-7660-43B6-9715-0EB79773734B}"/>
              </a:ext>
            </a:extLst>
          </p:cNvPr>
          <p:cNvSpPr/>
          <p:nvPr/>
        </p:nvSpPr>
        <p:spPr>
          <a:xfrm rot="19372935">
            <a:off x="4690668" y="4144652"/>
            <a:ext cx="1012944" cy="217465"/>
          </a:xfrm>
          <a:prstGeom prst="lef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24767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67544" y="3215976"/>
            <a:ext cx="3225064" cy="2798307"/>
          </a:xfrm>
          <a:prstGeom prst="rect">
            <a:avLst/>
          </a:prstGeom>
        </p:spPr>
      </p:pic>
      <p:pic>
        <p:nvPicPr>
          <p:cNvPr id="5" name="Picture 4"/>
          <p:cNvPicPr>
            <a:picLocks noChangeAspect="1"/>
          </p:cNvPicPr>
          <p:nvPr/>
        </p:nvPicPr>
        <p:blipFill>
          <a:blip r:embed="rId3"/>
          <a:stretch>
            <a:fillRect/>
          </a:stretch>
        </p:blipFill>
        <p:spPr>
          <a:xfrm>
            <a:off x="467544" y="3212976"/>
            <a:ext cx="3785944" cy="1609483"/>
          </a:xfrm>
          <a:prstGeom prst="rect">
            <a:avLst/>
          </a:prstGeom>
        </p:spPr>
      </p:pic>
      <p:sp>
        <p:nvSpPr>
          <p:cNvPr id="2" name="Title 1"/>
          <p:cNvSpPr>
            <a:spLocks noGrp="1"/>
          </p:cNvSpPr>
          <p:nvPr>
            <p:ph type="title"/>
          </p:nvPr>
        </p:nvSpPr>
        <p:spPr>
          <a:xfrm>
            <a:off x="539552" y="806450"/>
            <a:ext cx="8064896" cy="755650"/>
          </a:xfrm>
        </p:spPr>
        <p:txBody>
          <a:bodyPr/>
          <a:lstStyle/>
          <a:p>
            <a:r>
              <a:rPr lang="sv-SE" dirty="0"/>
              <a:t>Tankar om aktörer och om samverkan aktörer emellan</a:t>
            </a:r>
          </a:p>
        </p:txBody>
      </p:sp>
      <p:pic>
        <p:nvPicPr>
          <p:cNvPr id="4" name="Picture 3"/>
          <p:cNvPicPr>
            <a:picLocks noChangeAspect="1"/>
          </p:cNvPicPr>
          <p:nvPr/>
        </p:nvPicPr>
        <p:blipFill>
          <a:blip r:embed="rId4"/>
          <a:stretch>
            <a:fillRect/>
          </a:stretch>
        </p:blipFill>
        <p:spPr>
          <a:xfrm>
            <a:off x="468723" y="3212976"/>
            <a:ext cx="1646063" cy="1591194"/>
          </a:xfrm>
          <a:prstGeom prst="rect">
            <a:avLst/>
          </a:prstGeom>
        </p:spPr>
      </p:pic>
      <p:sp>
        <p:nvSpPr>
          <p:cNvPr id="7" name="Cloud Callout 6"/>
          <p:cNvSpPr/>
          <p:nvPr/>
        </p:nvSpPr>
        <p:spPr bwMode="auto">
          <a:xfrm>
            <a:off x="3563888" y="1268760"/>
            <a:ext cx="4608512" cy="2520280"/>
          </a:xfrm>
          <a:prstGeom prst="cloudCallou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sz="2000" dirty="0"/>
              <a:t>”Kompletterande kompetens, ingen maktstrid, okomplicerat, kompetensen har vuxit, spännande”.</a:t>
            </a:r>
            <a:endParaRPr kumimoji="0" lang="sv-SE" sz="1600" b="0" i="0" u="none" strike="noStrike" cap="none" normalizeH="0" baseline="0" dirty="0">
              <a:ln>
                <a:noFill/>
              </a:ln>
              <a:solidFill>
                <a:schemeClr val="tx1"/>
              </a:solidFill>
              <a:effectLst/>
              <a:latin typeface="Arial" pitchFamily="34" charset="0"/>
              <a:cs typeface="Arial" pitchFamily="34" charset="0"/>
            </a:endParaRPr>
          </a:p>
        </p:txBody>
      </p:sp>
      <p:sp>
        <p:nvSpPr>
          <p:cNvPr id="8" name="Cloud Callout 7"/>
          <p:cNvSpPr/>
          <p:nvPr/>
        </p:nvSpPr>
        <p:spPr bwMode="auto">
          <a:xfrm>
            <a:off x="733480" y="1370116"/>
            <a:ext cx="3520008" cy="1575792"/>
          </a:xfrm>
          <a:prstGeom prst="cloudCallou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dirty="0"/>
              <a:t>”Proffsiga, kompetenta” </a:t>
            </a:r>
            <a:endParaRPr kumimoji="0" lang="sv-SE" sz="1600" b="0" i="0" u="none" strike="noStrike" cap="none" normalizeH="0" baseline="0" dirty="0">
              <a:ln>
                <a:noFill/>
              </a:ln>
              <a:solidFill>
                <a:schemeClr val="tx1"/>
              </a:solidFill>
              <a:effectLst/>
              <a:latin typeface="Arial" pitchFamily="34" charset="0"/>
              <a:cs typeface="Arial" pitchFamily="34" charset="0"/>
            </a:endParaRPr>
          </a:p>
        </p:txBody>
      </p:sp>
      <p:sp>
        <p:nvSpPr>
          <p:cNvPr id="9" name="Cloud Callout 8"/>
          <p:cNvSpPr/>
          <p:nvPr/>
        </p:nvSpPr>
        <p:spPr bwMode="auto">
          <a:xfrm>
            <a:off x="3563888" y="1186319"/>
            <a:ext cx="4608512" cy="2520280"/>
          </a:xfrm>
          <a:prstGeom prst="cloudCallou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dirty="0"/>
              <a:t>Öppna, intresserade, villiga att utvecklas, kompetenta, proffsiga, positiv energi</a:t>
            </a:r>
            <a:endParaRPr kumimoji="0" lang="sv-SE" sz="1600" b="0" i="0" u="none" strike="noStrike" cap="none" normalizeH="0" baseline="0" dirty="0">
              <a:ln>
                <a:noFill/>
              </a:ln>
              <a:solidFill>
                <a:schemeClr val="tx1"/>
              </a:solidFill>
              <a:effectLst/>
              <a:latin typeface="Arial" pitchFamily="34" charset="0"/>
              <a:cs typeface="Arial" pitchFamily="34" charset="0"/>
            </a:endParaRPr>
          </a:p>
        </p:txBody>
      </p:sp>
      <p:sp>
        <p:nvSpPr>
          <p:cNvPr id="11" name="Cloud Callout 10"/>
          <p:cNvSpPr/>
          <p:nvPr/>
        </p:nvSpPr>
        <p:spPr bwMode="auto">
          <a:xfrm>
            <a:off x="3995936" y="3246666"/>
            <a:ext cx="4248472" cy="2193249"/>
          </a:xfrm>
          <a:prstGeom prst="cloudCallou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dirty="0"/>
              <a:t>”Imponerande (CERN) mycket noga med det mesta (TVV)”</a:t>
            </a:r>
          </a:p>
        </p:txBody>
      </p:sp>
    </p:spTree>
    <p:extLst>
      <p:ext uri="{BB962C8B-B14F-4D97-AF65-F5344CB8AC3E}">
        <p14:creationId xmlns:p14="http://schemas.microsoft.com/office/powerpoint/2010/main" val="331187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9"/>
                                        </p:tgtEl>
                                      </p:cBhvr>
                                    </p:animEffect>
                                    <p:set>
                                      <p:cBhvr>
                                        <p:cTn id="36" dur="1" fill="hold">
                                          <p:stCondLst>
                                            <p:cond delay="499"/>
                                          </p:stCondLst>
                                        </p:cTn>
                                        <p:tgtEl>
                                          <p:spTgt spid="9"/>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5"/>
                                        </p:tgtEl>
                                      </p:cBhvr>
                                    </p:animEffect>
                                    <p:set>
                                      <p:cBhvr>
                                        <p:cTn id="39" dur="1" fill="hold">
                                          <p:stCondLst>
                                            <p:cond delay="499"/>
                                          </p:stCondLst>
                                        </p:cTn>
                                        <p:tgtEl>
                                          <p:spTgt spid="5"/>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0"/>
                                          </p:stCondLst>
                                        </p:cTn>
                                        <p:tgtEl>
                                          <p:spTgt spid="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11"/>
                                        </p:tgtEl>
                                      </p:cBhvr>
                                    </p:animEffect>
                                    <p:set>
                                      <p:cBhvr>
                                        <p:cTn id="50" dur="1" fill="hold">
                                          <p:stCondLst>
                                            <p:cond delay="499"/>
                                          </p:stCondLst>
                                        </p:cTn>
                                        <p:tgtEl>
                                          <p:spTgt spid="11"/>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6"/>
                                        </p:tgtEl>
                                      </p:cBhvr>
                                    </p:animEffect>
                                    <p:set>
                                      <p:cBhvr>
                                        <p:cTn id="5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1"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p:cNvPicPr>
            <a:picLocks noChangeAspect="1"/>
          </p:cNvPicPr>
          <p:nvPr/>
        </p:nvPicPr>
        <p:blipFill>
          <a:blip r:embed="rId3"/>
          <a:stretch>
            <a:fillRect/>
          </a:stretch>
        </p:blipFill>
        <p:spPr>
          <a:xfrm>
            <a:off x="1126573" y="3375864"/>
            <a:ext cx="3707581" cy="2726058"/>
          </a:xfrm>
          <a:prstGeom prst="rect">
            <a:avLst/>
          </a:prstGeom>
        </p:spPr>
      </p:pic>
      <p:pic>
        <p:nvPicPr>
          <p:cNvPr id="43" name="Picture 42"/>
          <p:cNvPicPr>
            <a:picLocks noChangeAspect="1"/>
          </p:cNvPicPr>
          <p:nvPr/>
        </p:nvPicPr>
        <p:blipFill>
          <a:blip r:embed="rId4"/>
          <a:stretch>
            <a:fillRect/>
          </a:stretch>
        </p:blipFill>
        <p:spPr>
          <a:xfrm>
            <a:off x="568922" y="3349101"/>
            <a:ext cx="4269922" cy="1818604"/>
          </a:xfrm>
          <a:prstGeom prst="rect">
            <a:avLst/>
          </a:prstGeom>
        </p:spPr>
      </p:pic>
      <p:sp>
        <p:nvSpPr>
          <p:cNvPr id="46" name="Rectangle 45"/>
          <p:cNvSpPr/>
          <p:nvPr/>
        </p:nvSpPr>
        <p:spPr bwMode="auto">
          <a:xfrm>
            <a:off x="5425879" y="4726309"/>
            <a:ext cx="170583" cy="27072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5"/>
          <a:stretch>
            <a:fillRect/>
          </a:stretch>
        </p:blipFill>
        <p:spPr>
          <a:xfrm>
            <a:off x="3102962" y="3362671"/>
            <a:ext cx="1742589" cy="1819468"/>
          </a:xfrm>
          <a:prstGeom prst="rect">
            <a:avLst/>
          </a:prstGeom>
        </p:spPr>
      </p:pic>
      <p:sp>
        <p:nvSpPr>
          <p:cNvPr id="50" name="Cloud Callout 49"/>
          <p:cNvSpPr/>
          <p:nvPr/>
        </p:nvSpPr>
        <p:spPr bwMode="auto">
          <a:xfrm>
            <a:off x="718117" y="1412776"/>
            <a:ext cx="3269304" cy="1645751"/>
          </a:xfrm>
          <a:prstGeom prst="cloudCallou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dirty="0"/>
              <a:t>”Positivt, byråkratiskt” </a:t>
            </a:r>
            <a:endParaRPr kumimoji="0" lang="sv-SE" sz="1600" b="0" i="0" u="none" strike="noStrike" cap="none" normalizeH="0" baseline="0" dirty="0">
              <a:ln>
                <a:noFill/>
              </a:ln>
              <a:solidFill>
                <a:schemeClr val="tx1"/>
              </a:solidFill>
              <a:effectLst/>
              <a:latin typeface="Arial" pitchFamily="34" charset="0"/>
              <a:cs typeface="Arial" pitchFamily="34" charset="0"/>
            </a:endParaRPr>
          </a:p>
        </p:txBody>
      </p:sp>
      <p:sp>
        <p:nvSpPr>
          <p:cNvPr id="51" name="Cloud Callout 50"/>
          <p:cNvSpPr/>
          <p:nvPr/>
        </p:nvSpPr>
        <p:spPr bwMode="auto">
          <a:xfrm>
            <a:off x="4029496" y="1435884"/>
            <a:ext cx="2918768" cy="1489060"/>
          </a:xfrm>
          <a:prstGeom prst="cloudCallou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dirty="0"/>
              <a:t>”Andra tidsresurser”</a:t>
            </a:r>
            <a:endParaRPr kumimoji="0" lang="sv-SE" sz="1600" b="0" i="0" u="none" strike="noStrike" cap="none" normalizeH="0" baseline="0" dirty="0">
              <a:ln>
                <a:noFill/>
              </a:ln>
              <a:solidFill>
                <a:schemeClr val="tx1"/>
              </a:solidFill>
              <a:effectLst/>
              <a:latin typeface="Arial" pitchFamily="34" charset="0"/>
              <a:cs typeface="Arial" pitchFamily="34" charset="0"/>
            </a:endParaRPr>
          </a:p>
        </p:txBody>
      </p:sp>
      <p:sp>
        <p:nvSpPr>
          <p:cNvPr id="52" name="Cloud Callout 51"/>
          <p:cNvSpPr/>
          <p:nvPr/>
        </p:nvSpPr>
        <p:spPr bwMode="auto">
          <a:xfrm>
            <a:off x="3923928" y="1268760"/>
            <a:ext cx="5112568" cy="2791875"/>
          </a:xfrm>
          <a:prstGeom prst="cloudCallou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dirty="0"/>
              <a:t>”Löser det mesta, tar projektet på stort allvar, vana att arbeta med stora krävande kunder, strukturerade” </a:t>
            </a:r>
            <a:endParaRPr kumimoji="0" lang="sv-SE" sz="1600" b="0" i="0" u="none" strike="noStrike" cap="none" normalizeH="0" baseline="0" dirty="0">
              <a:ln>
                <a:noFill/>
              </a:ln>
              <a:solidFill>
                <a:schemeClr val="tx1"/>
              </a:solidFill>
              <a:effectLst/>
              <a:latin typeface="Arial" pitchFamily="34" charset="0"/>
              <a:cs typeface="Arial" pitchFamily="34" charset="0"/>
            </a:endParaRPr>
          </a:p>
        </p:txBody>
      </p:sp>
      <p:sp>
        <p:nvSpPr>
          <p:cNvPr id="54" name="Cloud Callout 53"/>
          <p:cNvSpPr/>
          <p:nvPr/>
        </p:nvSpPr>
        <p:spPr bwMode="auto">
          <a:xfrm>
            <a:off x="1163121" y="1075646"/>
            <a:ext cx="4672136" cy="2304256"/>
          </a:xfrm>
          <a:prstGeom prst="cloudCallou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sv-SE" sz="2000" dirty="0"/>
              <a:t>”Krångligt, nya krav och rutiner, mycket formalia, byråkratiskt” (finansiärer). ”Kompetent kund med högt ställda krav” (CERN).</a:t>
            </a:r>
            <a:endParaRPr kumimoji="0" lang="sv-SE" sz="1400" b="0" i="0" u="none" strike="noStrike" cap="none" normalizeH="0" baseline="0" dirty="0">
              <a:ln>
                <a:noFill/>
              </a:ln>
              <a:solidFill>
                <a:schemeClr val="tx1"/>
              </a:solidFill>
              <a:effectLst/>
              <a:latin typeface="Arial" pitchFamily="34" charset="0"/>
              <a:cs typeface="Arial" pitchFamily="34" charset="0"/>
            </a:endParaRPr>
          </a:p>
        </p:txBody>
      </p:sp>
      <p:sp>
        <p:nvSpPr>
          <p:cNvPr id="12" name="Title 1"/>
          <p:cNvSpPr>
            <a:spLocks noGrp="1"/>
          </p:cNvSpPr>
          <p:nvPr>
            <p:ph type="title"/>
          </p:nvPr>
        </p:nvSpPr>
        <p:spPr>
          <a:xfrm>
            <a:off x="539552" y="806450"/>
            <a:ext cx="8064896" cy="755650"/>
          </a:xfrm>
        </p:spPr>
        <p:txBody>
          <a:bodyPr/>
          <a:lstStyle/>
          <a:p>
            <a:r>
              <a:rPr lang="sv-SE" dirty="0"/>
              <a:t>Tankar om aktörer och om samverkan aktörer emellan</a:t>
            </a:r>
          </a:p>
        </p:txBody>
      </p:sp>
    </p:spTree>
    <p:extLst>
      <p:ext uri="{BB962C8B-B14F-4D97-AF65-F5344CB8AC3E}">
        <p14:creationId xmlns:p14="http://schemas.microsoft.com/office/powerpoint/2010/main" val="245255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2"/>
                                        </p:tgtEl>
                                      </p:cBhvr>
                                    </p:animEffect>
                                    <p:set>
                                      <p:cBhvr>
                                        <p:cTn id="15" dur="1" fill="hold">
                                          <p:stCondLst>
                                            <p:cond delay="499"/>
                                          </p:stCondLst>
                                        </p:cTn>
                                        <p:tgtEl>
                                          <p:spTgt spid="52"/>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4"/>
                                        </p:tgtEl>
                                      </p:cBhvr>
                                    </p:animEffect>
                                    <p:set>
                                      <p:cBhvr>
                                        <p:cTn id="18" dur="1" fill="hold">
                                          <p:stCondLst>
                                            <p:cond delay="499"/>
                                          </p:stCondLst>
                                        </p:cTn>
                                        <p:tgtEl>
                                          <p:spTgt spid="4"/>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50"/>
                                        </p:tgtEl>
                                      </p:cBhvr>
                                    </p:animEffect>
                                    <p:set>
                                      <p:cBhvr>
                                        <p:cTn id="33" dur="1" fill="hold">
                                          <p:stCondLst>
                                            <p:cond delay="499"/>
                                          </p:stCondLst>
                                        </p:cTn>
                                        <p:tgtEl>
                                          <p:spTgt spid="50"/>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51"/>
                                        </p:tgtEl>
                                      </p:cBhvr>
                                    </p:animEffect>
                                    <p:set>
                                      <p:cBhvr>
                                        <p:cTn id="36" dur="1" fill="hold">
                                          <p:stCondLst>
                                            <p:cond delay="499"/>
                                          </p:stCondLst>
                                        </p:cTn>
                                        <p:tgtEl>
                                          <p:spTgt spid="51"/>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43"/>
                                        </p:tgtEl>
                                      </p:cBhvr>
                                    </p:animEffect>
                                    <p:set>
                                      <p:cBhvr>
                                        <p:cTn id="39" dur="1" fill="hold">
                                          <p:stCondLst>
                                            <p:cond delay="499"/>
                                          </p:stCondLst>
                                        </p:cTn>
                                        <p:tgtEl>
                                          <p:spTgt spid="4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4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54"/>
                                        </p:tgtEl>
                                      </p:cBhvr>
                                    </p:animEffect>
                                    <p:set>
                                      <p:cBhvr>
                                        <p:cTn id="52" dur="1" fill="hold">
                                          <p:stCondLst>
                                            <p:cond delay="499"/>
                                          </p:stCondLst>
                                        </p:cTn>
                                        <p:tgtEl>
                                          <p:spTgt spid="54"/>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44"/>
                                        </p:tgtEl>
                                      </p:cBhvr>
                                    </p:animEffect>
                                    <p:set>
                                      <p:cBhvr>
                                        <p:cTn id="55" dur="1" fill="hold">
                                          <p:stCondLst>
                                            <p:cond delay="4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51" grpId="0" animBg="1"/>
      <p:bldP spid="51" grpId="1" animBg="1"/>
      <p:bldP spid="52" grpId="0" animBg="1"/>
      <p:bldP spid="52" grpId="1" animBg="1"/>
      <p:bldP spid="54" grpId="0" animBg="1"/>
      <p:bldP spid="5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Tankar om samverkan på distans – i stort positivt </a:t>
            </a:r>
            <a:endParaRPr lang="en-US" dirty="0"/>
          </a:p>
        </p:txBody>
      </p:sp>
      <p:sp>
        <p:nvSpPr>
          <p:cNvPr id="4" name="Content Placeholder 3"/>
          <p:cNvSpPr>
            <a:spLocks noGrp="1"/>
          </p:cNvSpPr>
          <p:nvPr>
            <p:ph sz="half" idx="1"/>
          </p:nvPr>
        </p:nvSpPr>
        <p:spPr/>
        <p:txBody>
          <a:bodyPr/>
          <a:lstStyle/>
          <a:p>
            <a:r>
              <a:rPr lang="sv-SE" sz="2000" b="1" dirty="0"/>
              <a:t>Positivt:</a:t>
            </a:r>
            <a:r>
              <a:rPr lang="sv-SE" sz="2000" dirty="0"/>
              <a:t> </a:t>
            </a:r>
          </a:p>
          <a:p>
            <a:r>
              <a:rPr lang="sv-SE" sz="2000" dirty="0"/>
              <a:t>Möjliggörare – en förutsättning</a:t>
            </a:r>
          </a:p>
          <a:p>
            <a:r>
              <a:rPr lang="sv-SE" sz="2000" dirty="0"/>
              <a:t>Resurssnål modell med korta ställtider (restid etc.)</a:t>
            </a:r>
          </a:p>
          <a:p>
            <a:r>
              <a:rPr lang="sv-SE" sz="2000" dirty="0"/>
              <a:t>Bra digitala verktyg </a:t>
            </a:r>
          </a:p>
          <a:p>
            <a:r>
              <a:rPr lang="sv-SE" sz="2000" dirty="0"/>
              <a:t>Säkerställer fleras närvaro</a:t>
            </a:r>
          </a:p>
          <a:p>
            <a:r>
              <a:rPr lang="sv-SE" sz="2000" dirty="0"/>
              <a:t>Effektiva möten trots många deltagare</a:t>
            </a:r>
          </a:p>
          <a:p>
            <a:r>
              <a:rPr lang="sv-SE" sz="2000" dirty="0"/>
              <a:t>Tillgång till resurser och kompetenser över hela världen. </a:t>
            </a:r>
          </a:p>
        </p:txBody>
      </p:sp>
      <p:sp>
        <p:nvSpPr>
          <p:cNvPr id="43" name="Content Placeholder 42"/>
          <p:cNvSpPr>
            <a:spLocks noGrp="1"/>
          </p:cNvSpPr>
          <p:nvPr>
            <p:ph sz="half" idx="2"/>
          </p:nvPr>
        </p:nvSpPr>
        <p:spPr/>
        <p:txBody>
          <a:bodyPr/>
          <a:lstStyle/>
          <a:p>
            <a:r>
              <a:rPr lang="sv-SE" sz="2000" b="1" dirty="0"/>
              <a:t>Negativt: </a:t>
            </a:r>
          </a:p>
          <a:p>
            <a:r>
              <a:rPr lang="sv-SE" sz="2000" dirty="0"/>
              <a:t>Tekniska lösningar är svårare om man inte kan sätta sig runt samma bord/rita/skissa visa med händerna. </a:t>
            </a:r>
          </a:p>
          <a:p>
            <a:r>
              <a:rPr lang="sv-SE" sz="2000" dirty="0"/>
              <a:t>För det praktiska måste man träffas på plats i verkstaden. </a:t>
            </a:r>
          </a:p>
          <a:p>
            <a:r>
              <a:rPr lang="sv-SE" sz="2000" dirty="0"/>
              <a:t>Tappar det sociala/det personliga utbytet. Bygga förtroenden. </a:t>
            </a:r>
          </a:p>
          <a:p>
            <a:endParaRPr lang="sv-SE" sz="2000" dirty="0"/>
          </a:p>
          <a:p>
            <a:endParaRPr lang="sv-SE" sz="2000" dirty="0"/>
          </a:p>
        </p:txBody>
      </p:sp>
      <p:pic>
        <p:nvPicPr>
          <p:cNvPr id="3" name="Picture 2"/>
          <p:cNvPicPr>
            <a:picLocks noChangeAspect="1"/>
          </p:cNvPicPr>
          <p:nvPr/>
        </p:nvPicPr>
        <p:blipFill>
          <a:blip r:embed="rId3"/>
          <a:stretch>
            <a:fillRect/>
          </a:stretch>
        </p:blipFill>
        <p:spPr>
          <a:xfrm>
            <a:off x="3491880" y="4581128"/>
            <a:ext cx="2448272" cy="1587957"/>
          </a:xfrm>
          <a:prstGeom prst="rect">
            <a:avLst/>
          </a:prstGeom>
        </p:spPr>
      </p:pic>
    </p:spTree>
    <p:extLst>
      <p:ext uri="{BB962C8B-B14F-4D97-AF65-F5344CB8AC3E}">
        <p14:creationId xmlns:p14="http://schemas.microsoft.com/office/powerpoint/2010/main" val="11191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3">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Hur kom projektet sig och hur leds det nu?</a:t>
            </a:r>
          </a:p>
        </p:txBody>
      </p:sp>
      <p:sp>
        <p:nvSpPr>
          <p:cNvPr id="3" name="Content Placeholder 2"/>
          <p:cNvSpPr>
            <a:spLocks noGrp="1"/>
          </p:cNvSpPr>
          <p:nvPr>
            <p:ph idx="1"/>
          </p:nvPr>
        </p:nvSpPr>
        <p:spPr/>
        <p:txBody>
          <a:bodyPr/>
          <a:lstStyle/>
          <a:p>
            <a:r>
              <a:rPr lang="sv-SE" sz="2000" dirty="0"/>
              <a:t>Synen på ”hur projektet kom sig” och vem som leder projektet är i stort densamma hos alla aktörer. </a:t>
            </a:r>
          </a:p>
          <a:p>
            <a:endParaRPr lang="sv-SE" sz="2000" dirty="0"/>
          </a:p>
          <a:p>
            <a:r>
              <a:rPr lang="sv-SE" sz="2000" dirty="0"/>
              <a:t>UU var drivande för projektets initiering, och är fortsatt den ledande aktören. </a:t>
            </a:r>
          </a:p>
          <a:p>
            <a:endParaRPr lang="sv-SE" sz="2000" dirty="0"/>
          </a:p>
          <a:p>
            <a:r>
              <a:rPr lang="sv-SE" sz="2000" dirty="0"/>
              <a:t>RR är dirigenten och ansiktet utåt, tekniskt ledande är KP. </a:t>
            </a:r>
          </a:p>
          <a:p>
            <a:endParaRPr lang="sv-SE" sz="2000" dirty="0"/>
          </a:p>
          <a:p>
            <a:r>
              <a:rPr lang="sv-SE" sz="2000" dirty="0"/>
              <a:t>Det finns viss förväntan ”i företagssfären” om att SCX kommer att ”kliva fram” kopplat till det tekniska ledarskapet. </a:t>
            </a:r>
          </a:p>
        </p:txBody>
      </p:sp>
    </p:spTree>
    <p:extLst>
      <p:ext uri="{BB962C8B-B14F-4D97-AF65-F5344CB8AC3E}">
        <p14:creationId xmlns:p14="http://schemas.microsoft.com/office/powerpoint/2010/main" val="149730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Varför just dessa aktörer</a:t>
            </a:r>
          </a:p>
        </p:txBody>
      </p:sp>
      <p:sp>
        <p:nvSpPr>
          <p:cNvPr id="3" name="Content Placeholder 2"/>
          <p:cNvSpPr>
            <a:spLocks noGrp="1"/>
          </p:cNvSpPr>
          <p:nvPr>
            <p:ph idx="1"/>
          </p:nvPr>
        </p:nvSpPr>
        <p:spPr/>
        <p:txBody>
          <a:bodyPr/>
          <a:lstStyle/>
          <a:p>
            <a:r>
              <a:rPr lang="sv-SE" dirty="0"/>
              <a:t>Avgörande för aktörerna var att de kände varandra sedan tidigare, att den som ”valde dem” tror på deras förmåga och kompetens, att de har en konkurrenskraftig maskinpark och är bra att problemlösa med. </a:t>
            </a:r>
          </a:p>
          <a:p>
            <a:endParaRPr lang="sv-SE" dirty="0"/>
          </a:p>
          <a:p>
            <a:r>
              <a:rPr lang="sv-SE" dirty="0"/>
              <a:t>UU=&gt;SCX=&gt; RV och WST. </a:t>
            </a:r>
          </a:p>
          <a:p>
            <a:endParaRPr lang="sv-SE" dirty="0"/>
          </a:p>
          <a:p>
            <a:r>
              <a:rPr lang="sv-SE" dirty="0"/>
              <a:t>Den regionala finansiering har till viss del spelat in, än mer tydligt när det gäller </a:t>
            </a:r>
            <a:r>
              <a:rPr lang="sv-SE" dirty="0" err="1"/>
              <a:t>LNUs</a:t>
            </a:r>
            <a:r>
              <a:rPr lang="sv-SE" dirty="0"/>
              <a:t> medverkan. Själva säger vi att ”en kedja av händelser” öppnade upp för denna möjlighet. </a:t>
            </a:r>
          </a:p>
          <a:p>
            <a:endParaRPr lang="sv-SE" dirty="0"/>
          </a:p>
          <a:p>
            <a:r>
              <a:rPr lang="sv-SE" dirty="0"/>
              <a:t>REG_K=&gt; LNU_MT och LNU_ELO</a:t>
            </a:r>
          </a:p>
          <a:p>
            <a:endParaRPr lang="sv-SE" dirty="0"/>
          </a:p>
        </p:txBody>
      </p:sp>
    </p:spTree>
    <p:extLst>
      <p:ext uri="{BB962C8B-B14F-4D97-AF65-F5344CB8AC3E}">
        <p14:creationId xmlns:p14="http://schemas.microsoft.com/office/powerpoint/2010/main" val="22708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Fördelar med samverkan</a:t>
            </a:r>
          </a:p>
        </p:txBody>
      </p:sp>
      <p:sp>
        <p:nvSpPr>
          <p:cNvPr id="3" name="Content Placeholder 2"/>
          <p:cNvSpPr>
            <a:spLocks noGrp="1"/>
          </p:cNvSpPr>
          <p:nvPr>
            <p:ph idx="1"/>
          </p:nvPr>
        </p:nvSpPr>
        <p:spPr>
          <a:xfrm>
            <a:off x="706438" y="1377156"/>
            <a:ext cx="7658100" cy="4356100"/>
          </a:xfrm>
        </p:spPr>
        <p:txBody>
          <a:bodyPr/>
          <a:lstStyle/>
          <a:p>
            <a:r>
              <a:rPr lang="sv-SE" b="1" dirty="0"/>
              <a:t>Universitetssfären:</a:t>
            </a:r>
            <a:r>
              <a:rPr lang="sv-SE" dirty="0"/>
              <a:t> identifierar fördelar för aktörerna själva såväl för det omgivande samhället. Alla är vinnare! </a:t>
            </a:r>
          </a:p>
          <a:p>
            <a:r>
              <a:rPr lang="sv-SE" dirty="0"/>
              <a:t>Kompetensutveckling för alla inblandade aktörer, meriterande på personlig nivå att vara involverad i utveckling av en så avancerad magnet. </a:t>
            </a:r>
          </a:p>
          <a:p>
            <a:r>
              <a:rPr lang="sv-SE" dirty="0"/>
              <a:t>Projektet kan också fungera som embryo till något större – exempelvis ett kluster. </a:t>
            </a:r>
          </a:p>
          <a:p>
            <a:r>
              <a:rPr lang="sv-SE" dirty="0"/>
              <a:t>Många fördelar för medicin. Möjlighet till kunskapsspridning. Intresset är stort med visst affischvärde. </a:t>
            </a:r>
          </a:p>
          <a:p>
            <a:r>
              <a:rPr lang="sv-SE" b="1" dirty="0"/>
              <a:t>Företagssfären: </a:t>
            </a:r>
            <a:r>
              <a:rPr lang="sv-SE" dirty="0"/>
              <a:t>få stöd och möjlighet till att ta del av andras kunskap, där stora investeringar annars hade krävts (maskiner såväl som kompetens). </a:t>
            </a:r>
          </a:p>
          <a:p>
            <a:r>
              <a:rPr lang="sv-SE" dirty="0"/>
              <a:t>Utvecklande för företagen, breddar produktprogrammet och kan vara en dörröppnare till en växande marknad.  </a:t>
            </a:r>
          </a:p>
          <a:p>
            <a:r>
              <a:rPr lang="sv-SE" dirty="0"/>
              <a:t>Ger möjlighet till fortsatta samarbeten med universitetet, möjlighet att locka studenter/kompetenser. </a:t>
            </a:r>
          </a:p>
        </p:txBody>
      </p:sp>
    </p:spTree>
    <p:extLst>
      <p:ext uri="{BB962C8B-B14F-4D97-AF65-F5344CB8AC3E}">
        <p14:creationId xmlns:p14="http://schemas.microsoft.com/office/powerpoint/2010/main" val="168361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nne - svensk">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1902</Words>
  <Application>Microsoft Office PowerPoint</Application>
  <PresentationFormat>On-screen Show (4:3)</PresentationFormat>
  <Paragraphs>180</Paragraphs>
  <Slides>20</Slides>
  <Notes>15</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Unicode MS</vt:lpstr>
      <vt:lpstr>Times New Roman</vt:lpstr>
      <vt:lpstr>Linne - svensk</vt:lpstr>
      <vt:lpstr>Samverkan i utvecklingsprojekt</vt:lpstr>
      <vt:lpstr>Gränssnitt/relationer i projektet</vt:lpstr>
      <vt:lpstr>Tankar om aktörer och tankar om samverkan</vt:lpstr>
      <vt:lpstr>Tankar om aktörer och om samverkan aktörer emellan</vt:lpstr>
      <vt:lpstr>Tankar om aktörer och om samverkan aktörer emellan</vt:lpstr>
      <vt:lpstr>Tankar om samverkan på distans – i stort positivt </vt:lpstr>
      <vt:lpstr>Hur kom projektet sig och hur leds det nu?</vt:lpstr>
      <vt:lpstr>Varför just dessa aktörer</vt:lpstr>
      <vt:lpstr>Fördelar med samverkan</vt:lpstr>
      <vt:lpstr>Farhågor och risker</vt:lpstr>
      <vt:lpstr>Farhågor och risker</vt:lpstr>
      <vt:lpstr>Målbild och gemensam målbild?</vt:lpstr>
      <vt:lpstr>Målbild och gemensam målbild?</vt:lpstr>
      <vt:lpstr>Organisering och relaterade risker/frågetecken</vt:lpstr>
      <vt:lpstr>Genomförande och uppföljning</vt:lpstr>
      <vt:lpstr>Framgångsfaktorer, vad krävs? </vt:lpstr>
      <vt:lpstr>Tankar om framgång, tankar om nytta…</vt:lpstr>
      <vt:lpstr>Tankar om framgång, tankar om nytta…</vt:lpstr>
      <vt:lpstr>Tankar om framgång, tankar om nytta…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Introduktion till Inköp</dc:title>
  <dc:creator/>
  <cp:lastModifiedBy/>
  <cp:revision>85</cp:revision>
  <dcterms:created xsi:type="dcterms:W3CDTF">2010-09-15T13:35:51Z</dcterms:created>
  <dcterms:modified xsi:type="dcterms:W3CDTF">2021-06-02T13:14:28Z</dcterms:modified>
</cp:coreProperties>
</file>