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58" r:id="rId7"/>
    <p:sldId id="264" r:id="rId8"/>
    <p:sldId id="263" r:id="rId9"/>
    <p:sldId id="25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2242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22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493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70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7707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559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7504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851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274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16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437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8CA68-9777-486A-A3AA-1780764680F5}" type="datetimeFigureOut">
              <a:rPr lang="fr-FR" smtClean="0"/>
              <a:t>27/04/2021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CCB08-9D1A-4F2E-90F8-E2EFB5C80B2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44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568952" cy="25202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GERSEMI 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Feedback </a:t>
            </a:r>
            <a:r>
              <a:rPr lang="fr-FR" dirty="0" err="1" smtClean="0"/>
              <a:t>after</a:t>
            </a:r>
            <a:r>
              <a:rPr lang="fr-FR" dirty="0" smtClean="0"/>
              <a:t> the vertical cryostat tests</a:t>
            </a:r>
            <a:br>
              <a:rPr lang="fr-FR" dirty="0" smtClean="0"/>
            </a:br>
            <a:r>
              <a:rPr lang="fr-FR" dirty="0" smtClean="0"/>
              <a:t>Change </a:t>
            </a:r>
            <a:r>
              <a:rPr lang="fr-FR" dirty="0" err="1" smtClean="0"/>
              <a:t>proposals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694928"/>
          </a:xfrm>
        </p:spPr>
        <p:txBody>
          <a:bodyPr/>
          <a:lstStyle/>
          <a:p>
            <a:r>
              <a:rPr lang="fr-FR" dirty="0" smtClean="0"/>
              <a:t>Meeting of 27</a:t>
            </a:r>
            <a:r>
              <a:rPr lang="fr-FR" baseline="30000" dirty="0" smtClean="0"/>
              <a:t>th</a:t>
            </a:r>
            <a:r>
              <a:rPr lang="fr-FR" dirty="0" smtClean="0"/>
              <a:t> April 2021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4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068"/>
            <a:ext cx="8229600" cy="894652"/>
          </a:xfrm>
        </p:spPr>
        <p:txBody>
          <a:bodyPr>
            <a:normAutofit/>
          </a:bodyPr>
          <a:lstStyle/>
          <a:p>
            <a:r>
              <a:rPr lang="fr-FR" sz="4000" dirty="0" smtClean="0"/>
              <a:t>Valve box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dirty="0" smtClean="0"/>
              <a:t>4K tank and </a:t>
            </a:r>
            <a:r>
              <a:rPr lang="fr-FR" sz="2800" dirty="0" err="1" smtClean="0"/>
              <a:t>sub-cooling</a:t>
            </a:r>
            <a:r>
              <a:rPr lang="fr-FR" sz="2800" dirty="0" smtClean="0"/>
              <a:t> </a:t>
            </a:r>
            <a:r>
              <a:rPr lang="fr-FR" sz="2800" dirty="0" err="1" smtClean="0"/>
              <a:t>heat</a:t>
            </a:r>
            <a:r>
              <a:rPr lang="fr-FR" sz="2800" dirty="0" smtClean="0"/>
              <a:t> </a:t>
            </a:r>
            <a:r>
              <a:rPr lang="fr-FR" sz="2800" dirty="0" err="1" smtClean="0"/>
              <a:t>exchanger</a:t>
            </a:r>
            <a:endParaRPr lang="fr-FR" sz="2800" dirty="0" smtClean="0"/>
          </a:p>
          <a:p>
            <a:pPr lvl="1"/>
            <a:r>
              <a:rPr lang="fr-FR" sz="2400" dirty="0" smtClean="0"/>
              <a:t>Observation</a:t>
            </a:r>
          </a:p>
          <a:p>
            <a:pPr lvl="2"/>
            <a:r>
              <a:rPr lang="fr-FR" sz="2200" dirty="0" smtClean="0"/>
              <a:t>High </a:t>
            </a:r>
            <a:r>
              <a:rPr lang="fr-FR" sz="2200" dirty="0" err="1" smtClean="0"/>
              <a:t>liquid</a:t>
            </a:r>
            <a:r>
              <a:rPr lang="fr-FR" sz="2200" dirty="0" smtClean="0"/>
              <a:t> </a:t>
            </a:r>
            <a:r>
              <a:rPr lang="fr-FR" sz="2200" dirty="0" err="1" smtClean="0"/>
              <a:t>helium</a:t>
            </a:r>
            <a:r>
              <a:rPr lang="fr-FR" sz="2200" dirty="0" smtClean="0"/>
              <a:t> </a:t>
            </a:r>
            <a:r>
              <a:rPr lang="fr-FR" sz="2200" dirty="0" err="1" smtClean="0"/>
              <a:t>consumption</a:t>
            </a:r>
            <a:endParaRPr lang="fr-FR" sz="2200" dirty="0" smtClean="0"/>
          </a:p>
          <a:p>
            <a:pPr lvl="2"/>
            <a:r>
              <a:rPr lang="fr-FR" sz="2200" dirty="0" err="1" smtClean="0"/>
              <a:t>Need</a:t>
            </a:r>
            <a:r>
              <a:rPr lang="fr-FR" sz="2200" dirty="0" smtClean="0"/>
              <a:t> to </a:t>
            </a:r>
            <a:r>
              <a:rPr lang="fr-FR" sz="2200" dirty="0" err="1" smtClean="0"/>
              <a:t>limit</a:t>
            </a:r>
            <a:r>
              <a:rPr lang="fr-FR" sz="2200" dirty="0" smtClean="0"/>
              <a:t> </a:t>
            </a:r>
            <a:r>
              <a:rPr lang="fr-FR" sz="2200" dirty="0" err="1" smtClean="0"/>
              <a:t>filling</a:t>
            </a:r>
            <a:r>
              <a:rPr lang="fr-FR" sz="2200" dirty="0" smtClean="0"/>
              <a:t> of the 4K tank at 50%</a:t>
            </a:r>
          </a:p>
          <a:p>
            <a:pPr lvl="2"/>
            <a:r>
              <a:rPr lang="fr-FR" sz="2200" dirty="0" smtClean="0"/>
              <a:t>The </a:t>
            </a:r>
            <a:r>
              <a:rPr lang="fr-FR" sz="2200" dirty="0" err="1" smtClean="0"/>
              <a:t>helium</a:t>
            </a:r>
            <a:r>
              <a:rPr lang="fr-FR" sz="2200" dirty="0" smtClean="0"/>
              <a:t> cold </a:t>
            </a:r>
            <a:r>
              <a:rPr lang="fr-FR" sz="2200" dirty="0" err="1" smtClean="0"/>
              <a:t>vapor</a:t>
            </a:r>
            <a:r>
              <a:rPr lang="fr-FR" sz="2200" dirty="0" smtClean="0"/>
              <a:t> </a:t>
            </a:r>
            <a:r>
              <a:rPr lang="fr-FR" sz="2200" dirty="0" err="1" smtClean="0"/>
              <a:t>temperature</a:t>
            </a:r>
            <a:r>
              <a:rPr lang="fr-FR" sz="2200" dirty="0" smtClean="0"/>
              <a:t> </a:t>
            </a:r>
            <a:r>
              <a:rPr lang="fr-FR" sz="2200" dirty="0" err="1" smtClean="0"/>
              <a:t>is</a:t>
            </a:r>
            <a:r>
              <a:rPr lang="fr-FR" sz="2200" dirty="0" smtClean="0"/>
              <a:t> </a:t>
            </a:r>
            <a:r>
              <a:rPr lang="fr-FR" sz="2200" dirty="0" err="1" smtClean="0"/>
              <a:t>too</a:t>
            </a:r>
            <a:r>
              <a:rPr lang="fr-FR" sz="2200" dirty="0" smtClean="0"/>
              <a:t> high &gt; 7K</a:t>
            </a:r>
          </a:p>
          <a:p>
            <a:pPr lvl="2"/>
            <a:r>
              <a:rPr lang="fr-FR" sz="2200" dirty="0" err="1" smtClean="0"/>
              <a:t>Temperature</a:t>
            </a:r>
            <a:r>
              <a:rPr lang="fr-FR" sz="2200" dirty="0" smtClean="0"/>
              <a:t> of the </a:t>
            </a:r>
            <a:r>
              <a:rPr lang="fr-FR" sz="2200" dirty="0" err="1" smtClean="0"/>
              <a:t>subcooling</a:t>
            </a:r>
            <a:r>
              <a:rPr lang="fr-FR" sz="2200" dirty="0" smtClean="0"/>
              <a:t> </a:t>
            </a:r>
            <a:r>
              <a:rPr lang="fr-FR" sz="2200" dirty="0" err="1" smtClean="0"/>
              <a:t>heat</a:t>
            </a:r>
            <a:r>
              <a:rPr lang="fr-FR" sz="2200" dirty="0" smtClean="0"/>
              <a:t> </a:t>
            </a:r>
            <a:r>
              <a:rPr lang="fr-FR" sz="2200" dirty="0" err="1" smtClean="0"/>
              <a:t>exchanger</a:t>
            </a:r>
            <a:r>
              <a:rPr lang="fr-FR" sz="2200" dirty="0" smtClean="0"/>
              <a:t> are not </a:t>
            </a:r>
            <a:r>
              <a:rPr lang="fr-FR" sz="2200" dirty="0" err="1" smtClean="0"/>
              <a:t>coherent</a:t>
            </a:r>
            <a:r>
              <a:rPr lang="fr-FR" sz="2200" dirty="0" smtClean="0"/>
              <a:t> </a:t>
            </a:r>
          </a:p>
          <a:p>
            <a:pPr marL="914400" lvl="2" indent="0">
              <a:buNone/>
            </a:pPr>
            <a:endParaRPr lang="fr-FR" dirty="0"/>
          </a:p>
          <a:p>
            <a:pPr lvl="1"/>
            <a:r>
              <a:rPr lang="fr-FR" sz="2400" dirty="0" err="1" smtClean="0"/>
              <a:t>Assumptions</a:t>
            </a:r>
            <a:r>
              <a:rPr lang="fr-FR" sz="2400" dirty="0" smtClean="0"/>
              <a:t> and </a:t>
            </a:r>
            <a:r>
              <a:rPr lang="fr-FR" sz="2400" dirty="0" err="1" smtClean="0"/>
              <a:t>proposals</a:t>
            </a:r>
            <a:endParaRPr lang="fr-FR" sz="2400" dirty="0" smtClean="0"/>
          </a:p>
          <a:p>
            <a:pPr lvl="2"/>
            <a:r>
              <a:rPr lang="fr-FR" sz="2200" dirty="0" err="1" smtClean="0"/>
              <a:t>Taconis</a:t>
            </a:r>
            <a:r>
              <a:rPr lang="fr-FR" sz="2200" dirty="0" smtClean="0"/>
              <a:t> </a:t>
            </a:r>
            <a:r>
              <a:rPr lang="fr-FR" sz="2200" dirty="0" err="1" smtClean="0"/>
              <a:t>effects</a:t>
            </a:r>
            <a:r>
              <a:rPr lang="fr-FR" sz="2200" dirty="0" smtClean="0"/>
              <a:t> -&gt; </a:t>
            </a:r>
            <a:r>
              <a:rPr lang="fr-FR" sz="2200" dirty="0" err="1" smtClean="0"/>
              <a:t>need</a:t>
            </a:r>
            <a:r>
              <a:rPr lang="fr-FR" sz="2200" dirty="0" smtClean="0"/>
              <a:t> more investigations and tests</a:t>
            </a:r>
          </a:p>
          <a:p>
            <a:pPr lvl="2"/>
            <a:r>
              <a:rPr lang="fr-FR" sz="2200" dirty="0" smtClean="0"/>
              <a:t>The </a:t>
            </a:r>
            <a:r>
              <a:rPr lang="fr-FR" sz="2200" dirty="0" err="1" smtClean="0"/>
              <a:t>subcooling</a:t>
            </a:r>
            <a:r>
              <a:rPr lang="fr-FR" sz="2200" dirty="0" smtClean="0"/>
              <a:t> </a:t>
            </a:r>
            <a:r>
              <a:rPr lang="fr-FR" sz="2200" dirty="0" err="1" smtClean="0"/>
              <a:t>heat</a:t>
            </a:r>
            <a:r>
              <a:rPr lang="fr-FR" sz="2200" dirty="0" smtClean="0"/>
              <a:t> </a:t>
            </a:r>
            <a:r>
              <a:rPr lang="fr-FR" sz="2200" dirty="0" err="1" smtClean="0"/>
              <a:t>exchanger</a:t>
            </a:r>
            <a:r>
              <a:rPr lang="fr-FR" sz="2200" dirty="0" smtClean="0"/>
              <a:t> </a:t>
            </a:r>
            <a:r>
              <a:rPr lang="fr-FR" sz="2200" dirty="0" err="1" smtClean="0"/>
              <a:t>is</a:t>
            </a:r>
            <a:r>
              <a:rPr lang="fr-FR" sz="2200" dirty="0" smtClean="0"/>
              <a:t> </a:t>
            </a:r>
            <a:r>
              <a:rPr lang="fr-FR" sz="2200" dirty="0" err="1" smtClean="0"/>
              <a:t>filled</a:t>
            </a:r>
            <a:r>
              <a:rPr lang="fr-FR" sz="2200" dirty="0" smtClean="0"/>
              <a:t> </a:t>
            </a:r>
            <a:r>
              <a:rPr lang="fr-FR" sz="2200" dirty="0" err="1" smtClean="0"/>
              <a:t>with</a:t>
            </a:r>
            <a:r>
              <a:rPr lang="fr-FR" sz="2200" dirty="0" smtClean="0"/>
              <a:t> </a:t>
            </a:r>
            <a:r>
              <a:rPr lang="fr-FR" sz="2200" dirty="0" err="1" smtClean="0"/>
              <a:t>liquid</a:t>
            </a:r>
            <a:r>
              <a:rPr lang="fr-FR" sz="2200" dirty="0" smtClean="0"/>
              <a:t> </a:t>
            </a:r>
            <a:r>
              <a:rPr lang="fr-FR" sz="2200" dirty="0" err="1" smtClean="0"/>
              <a:t>helium</a:t>
            </a:r>
            <a:r>
              <a:rPr lang="fr-FR" sz="2200" dirty="0" smtClean="0"/>
              <a:t> </a:t>
            </a:r>
            <a:r>
              <a:rPr lang="fr-FR" sz="2200" dirty="0" err="1" smtClean="0"/>
              <a:t>when</a:t>
            </a:r>
            <a:r>
              <a:rPr lang="fr-FR" sz="2200" dirty="0" smtClean="0"/>
              <a:t> the tank </a:t>
            </a:r>
            <a:r>
              <a:rPr lang="fr-FR" sz="2200" dirty="0" err="1" smtClean="0"/>
              <a:t>liquid</a:t>
            </a:r>
            <a:r>
              <a:rPr lang="fr-FR" sz="2200" dirty="0" smtClean="0"/>
              <a:t> </a:t>
            </a:r>
            <a:r>
              <a:rPr lang="fr-FR" sz="2200" dirty="0" err="1" smtClean="0"/>
              <a:t>helium</a:t>
            </a:r>
            <a:r>
              <a:rPr lang="fr-FR" sz="2200" dirty="0" smtClean="0"/>
              <a:t> </a:t>
            </a:r>
            <a:r>
              <a:rPr lang="fr-FR" sz="2200" dirty="0" err="1" smtClean="0"/>
              <a:t>level</a:t>
            </a:r>
            <a:r>
              <a:rPr lang="fr-FR" sz="2200" dirty="0" smtClean="0"/>
              <a:t> </a:t>
            </a:r>
            <a:r>
              <a:rPr lang="fr-FR" sz="2200" dirty="0" err="1" smtClean="0"/>
              <a:t>is</a:t>
            </a:r>
            <a:r>
              <a:rPr lang="fr-FR" sz="2200" dirty="0" smtClean="0"/>
              <a:t> </a:t>
            </a:r>
            <a:r>
              <a:rPr lang="fr-FR" sz="2200" dirty="0" err="1" smtClean="0"/>
              <a:t>higher</a:t>
            </a:r>
            <a:r>
              <a:rPr lang="fr-FR" sz="2200" dirty="0" smtClean="0"/>
              <a:t> </a:t>
            </a:r>
            <a:r>
              <a:rPr lang="fr-FR" sz="2200" dirty="0" err="1" smtClean="0"/>
              <a:t>than</a:t>
            </a:r>
            <a:r>
              <a:rPr lang="fr-FR" sz="2200" dirty="0" smtClean="0"/>
              <a:t> 50%</a:t>
            </a:r>
          </a:p>
          <a:p>
            <a:pPr lvl="2"/>
            <a:r>
              <a:rPr lang="fr-FR" sz="2200" dirty="0" smtClean="0"/>
              <a:t>A thermal contact </a:t>
            </a:r>
            <a:r>
              <a:rPr lang="fr-FR" sz="2200" dirty="0" err="1" smtClean="0"/>
              <a:t>between</a:t>
            </a:r>
            <a:r>
              <a:rPr lang="fr-FR" sz="2200" dirty="0" smtClean="0"/>
              <a:t> the </a:t>
            </a:r>
            <a:r>
              <a:rPr lang="fr-FR" sz="2200" dirty="0" err="1" smtClean="0"/>
              <a:t>low</a:t>
            </a:r>
            <a:r>
              <a:rPr lang="fr-FR" sz="2200" dirty="0" smtClean="0"/>
              <a:t> </a:t>
            </a:r>
            <a:r>
              <a:rPr lang="fr-FR" sz="2200" dirty="0" err="1" smtClean="0"/>
              <a:t>pessure</a:t>
            </a:r>
            <a:r>
              <a:rPr lang="fr-FR" sz="2200" dirty="0" smtClean="0"/>
              <a:t> line and the thermal </a:t>
            </a:r>
            <a:r>
              <a:rPr lang="fr-FR" sz="2200" dirty="0" err="1" smtClean="0"/>
              <a:t>shield</a:t>
            </a:r>
            <a:r>
              <a:rPr lang="fr-FR" sz="2200" dirty="0" smtClean="0"/>
              <a:t> </a:t>
            </a:r>
            <a:r>
              <a:rPr lang="fr-FR" sz="2200" dirty="0" err="1" smtClean="0"/>
              <a:t>is</a:t>
            </a:r>
            <a:r>
              <a:rPr lang="fr-FR" sz="2200" dirty="0" smtClean="0"/>
              <a:t> </a:t>
            </a:r>
            <a:r>
              <a:rPr lang="fr-FR" sz="2200" dirty="0" err="1" smtClean="0"/>
              <a:t>likely</a:t>
            </a:r>
            <a:endParaRPr lang="fr-FR" sz="2200" dirty="0" smtClean="0"/>
          </a:p>
          <a:p>
            <a:pPr lvl="2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9217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4526"/>
            <a:ext cx="9237776" cy="5270818"/>
          </a:xfrm>
        </p:spPr>
      </p:pic>
    </p:spTree>
    <p:extLst>
      <p:ext uri="{BB962C8B-B14F-4D97-AF65-F5344CB8AC3E}">
        <p14:creationId xmlns:p14="http://schemas.microsoft.com/office/powerpoint/2010/main" val="41709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068"/>
            <a:ext cx="8229600" cy="894652"/>
          </a:xfrm>
        </p:spPr>
        <p:txBody>
          <a:bodyPr>
            <a:normAutofit/>
          </a:bodyPr>
          <a:lstStyle/>
          <a:p>
            <a:r>
              <a:rPr lang="fr-FR" sz="4000" dirty="0" smtClean="0"/>
              <a:t>Valve box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dirty="0" smtClean="0"/>
              <a:t>4K tank and </a:t>
            </a:r>
            <a:r>
              <a:rPr lang="fr-FR" sz="2800" dirty="0" err="1" smtClean="0"/>
              <a:t>sub-cooling</a:t>
            </a:r>
            <a:r>
              <a:rPr lang="fr-FR" sz="2800" dirty="0" smtClean="0"/>
              <a:t> </a:t>
            </a:r>
            <a:r>
              <a:rPr lang="fr-FR" sz="2800" dirty="0" err="1" smtClean="0"/>
              <a:t>heat</a:t>
            </a:r>
            <a:r>
              <a:rPr lang="fr-FR" sz="2800" dirty="0" smtClean="0"/>
              <a:t> </a:t>
            </a:r>
            <a:r>
              <a:rPr lang="fr-FR" sz="2800" dirty="0" err="1" smtClean="0"/>
              <a:t>exchanger</a:t>
            </a:r>
            <a:endParaRPr lang="fr-FR" sz="2800" dirty="0" smtClean="0"/>
          </a:p>
          <a:p>
            <a:pPr lvl="1"/>
            <a:r>
              <a:rPr lang="fr-FR" sz="2400" dirty="0" err="1" smtClean="0"/>
              <a:t>Proposals</a:t>
            </a:r>
            <a:endParaRPr lang="fr-FR" sz="2400" dirty="0" smtClean="0"/>
          </a:p>
          <a:p>
            <a:pPr lvl="2"/>
            <a:r>
              <a:rPr lang="fr-FR" sz="2200" dirty="0" smtClean="0"/>
              <a:t>Change the </a:t>
            </a:r>
            <a:r>
              <a:rPr lang="fr-FR" sz="2200" dirty="0" err="1" smtClean="0"/>
              <a:t>piping</a:t>
            </a:r>
            <a:r>
              <a:rPr lang="fr-FR" sz="2200" dirty="0" smtClean="0"/>
              <a:t> </a:t>
            </a:r>
            <a:r>
              <a:rPr lang="fr-FR" sz="2200" dirty="0" err="1" smtClean="0"/>
              <a:t>between</a:t>
            </a:r>
            <a:r>
              <a:rPr lang="fr-FR" sz="2200" dirty="0" smtClean="0"/>
              <a:t> the 4K tank and the </a:t>
            </a:r>
            <a:r>
              <a:rPr lang="fr-FR" sz="2200" dirty="0" err="1" smtClean="0"/>
              <a:t>sub-cooling</a:t>
            </a:r>
            <a:r>
              <a:rPr lang="fr-FR" sz="2200" dirty="0" smtClean="0"/>
              <a:t> </a:t>
            </a:r>
            <a:r>
              <a:rPr lang="fr-FR" sz="2200" dirty="0" err="1" smtClean="0"/>
              <a:t>heat</a:t>
            </a:r>
            <a:r>
              <a:rPr lang="fr-FR" sz="2200" dirty="0" smtClean="0"/>
              <a:t> </a:t>
            </a:r>
            <a:r>
              <a:rPr lang="fr-FR" sz="2200" dirty="0" err="1" smtClean="0"/>
              <a:t>exchanger</a:t>
            </a:r>
            <a:endParaRPr lang="fr-FR" sz="2200" dirty="0" smtClean="0"/>
          </a:p>
          <a:p>
            <a:pPr lvl="2"/>
            <a:r>
              <a:rPr lang="fr-FR" sz="2200" dirty="0" smtClean="0"/>
              <a:t>Or </a:t>
            </a:r>
            <a:r>
              <a:rPr lang="fr-FR" sz="2200" dirty="0" err="1" smtClean="0"/>
              <a:t>remove</a:t>
            </a:r>
            <a:r>
              <a:rPr lang="fr-FR" sz="2200" dirty="0" smtClean="0"/>
              <a:t> the </a:t>
            </a:r>
            <a:r>
              <a:rPr lang="fr-FR" sz="2200" dirty="0" err="1" smtClean="0"/>
              <a:t>sub-cooling</a:t>
            </a:r>
            <a:r>
              <a:rPr lang="fr-FR" sz="2200" dirty="0" smtClean="0"/>
              <a:t> </a:t>
            </a:r>
            <a:r>
              <a:rPr lang="fr-FR" sz="2200" dirty="0" err="1" smtClean="0"/>
              <a:t>heat</a:t>
            </a:r>
            <a:r>
              <a:rPr lang="fr-FR" sz="2200" dirty="0" smtClean="0"/>
              <a:t> </a:t>
            </a:r>
            <a:r>
              <a:rPr lang="fr-FR" sz="2200" dirty="0" err="1" smtClean="0"/>
              <a:t>exchanger</a:t>
            </a:r>
            <a:r>
              <a:rPr lang="fr-FR" sz="2200" dirty="0" smtClean="0"/>
              <a:t> (and JT valve ?) </a:t>
            </a:r>
          </a:p>
          <a:p>
            <a:pPr lvl="2"/>
            <a:r>
              <a:rPr lang="fr-FR" sz="2200" dirty="0" smtClean="0"/>
              <a:t>Change (if possible) the position of the </a:t>
            </a:r>
            <a:r>
              <a:rPr lang="fr-FR" sz="2200" dirty="0" err="1" smtClean="0"/>
              <a:t>pumping</a:t>
            </a:r>
            <a:r>
              <a:rPr lang="fr-FR" sz="2200" dirty="0" smtClean="0"/>
              <a:t> line to </a:t>
            </a:r>
            <a:r>
              <a:rPr lang="fr-FR" sz="2200" dirty="0" err="1" smtClean="0"/>
              <a:t>limit</a:t>
            </a:r>
            <a:r>
              <a:rPr lang="fr-FR" sz="2200" dirty="0" smtClean="0"/>
              <a:t> the contact </a:t>
            </a:r>
            <a:r>
              <a:rPr lang="fr-FR" sz="2200" dirty="0" err="1" smtClean="0"/>
              <a:t>with</a:t>
            </a:r>
            <a:r>
              <a:rPr lang="fr-FR" sz="2200" dirty="0" smtClean="0"/>
              <a:t> the thermal </a:t>
            </a:r>
            <a:r>
              <a:rPr lang="fr-FR" sz="2200" dirty="0" err="1" smtClean="0"/>
              <a:t>shield</a:t>
            </a:r>
            <a:endParaRPr lang="fr-FR" sz="2200" dirty="0" smtClean="0"/>
          </a:p>
          <a:p>
            <a:pPr lvl="2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225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6530380" cy="582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lèche droite 3"/>
          <p:cNvSpPr/>
          <p:nvPr/>
        </p:nvSpPr>
        <p:spPr>
          <a:xfrm flipH="1">
            <a:off x="3902136" y="1646138"/>
            <a:ext cx="864096" cy="2880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" name="Connecteur droit 5"/>
          <p:cNvCxnSpPr/>
          <p:nvPr/>
        </p:nvCxnSpPr>
        <p:spPr>
          <a:xfrm>
            <a:off x="2205920" y="2396527"/>
            <a:ext cx="4896544" cy="0"/>
          </a:xfrm>
          <a:prstGeom prst="line">
            <a:avLst/>
          </a:prstGeom>
          <a:ln w="5715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580112" y="2211861"/>
            <a:ext cx="15121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LT600 = 50%</a:t>
            </a:r>
            <a:endParaRPr lang="fr-FR" dirty="0"/>
          </a:p>
        </p:txBody>
      </p:sp>
      <p:sp>
        <p:nvSpPr>
          <p:cNvPr id="10" name="Forme libre 9"/>
          <p:cNvSpPr/>
          <p:nvPr/>
        </p:nvSpPr>
        <p:spPr>
          <a:xfrm>
            <a:off x="3470088" y="236422"/>
            <a:ext cx="432048" cy="2256474"/>
          </a:xfrm>
          <a:custGeom>
            <a:avLst/>
            <a:gdLst>
              <a:gd name="connsiteX0" fmla="*/ 791111 w 823735"/>
              <a:gd name="connsiteY0" fmla="*/ 1529577 h 2256474"/>
              <a:gd name="connsiteX1" fmla="*/ 791111 w 823735"/>
              <a:gd name="connsiteY1" fmla="*/ 471339 h 2256474"/>
              <a:gd name="connsiteX2" fmla="*/ 452063 w 823735"/>
              <a:gd name="connsiteY2" fmla="*/ 19276 h 2256474"/>
              <a:gd name="connsiteX3" fmla="*/ 71920 w 823735"/>
              <a:gd name="connsiteY3" fmla="*/ 296679 h 2256474"/>
              <a:gd name="connsiteX4" fmla="*/ 10275 w 823735"/>
              <a:gd name="connsiteY4" fmla="*/ 2125479 h 2256474"/>
              <a:gd name="connsiteX5" fmla="*/ 10275 w 823735"/>
              <a:gd name="connsiteY5" fmla="*/ 2115204 h 2256474"/>
              <a:gd name="connsiteX6" fmla="*/ 0 w 823735"/>
              <a:gd name="connsiteY6" fmla="*/ 2156301 h 225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3735" h="2256474">
                <a:moveTo>
                  <a:pt x="791111" y="1529577"/>
                </a:moveTo>
                <a:cubicBezTo>
                  <a:pt x="819365" y="1126316"/>
                  <a:pt x="847619" y="723056"/>
                  <a:pt x="791111" y="471339"/>
                </a:cubicBezTo>
                <a:cubicBezTo>
                  <a:pt x="734603" y="219622"/>
                  <a:pt x="571928" y="48386"/>
                  <a:pt x="452063" y="19276"/>
                </a:cubicBezTo>
                <a:cubicBezTo>
                  <a:pt x="332198" y="-9834"/>
                  <a:pt x="145551" y="-54355"/>
                  <a:pt x="71920" y="296679"/>
                </a:cubicBezTo>
                <a:cubicBezTo>
                  <a:pt x="-1711" y="647713"/>
                  <a:pt x="20549" y="1822392"/>
                  <a:pt x="10275" y="2125479"/>
                </a:cubicBezTo>
                <a:cubicBezTo>
                  <a:pt x="1" y="2428567"/>
                  <a:pt x="11987" y="2110067"/>
                  <a:pt x="10275" y="2115204"/>
                </a:cubicBezTo>
                <a:cubicBezTo>
                  <a:pt x="8562" y="2120341"/>
                  <a:pt x="4281" y="2138321"/>
                  <a:pt x="0" y="2156301"/>
                </a:cubicBezTo>
              </a:path>
            </a:pathLst>
          </a:cu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997239" y="516935"/>
            <a:ext cx="144016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New </a:t>
            </a:r>
            <a:r>
              <a:rPr lang="fr-FR" sz="2000" dirty="0" err="1" smtClean="0"/>
              <a:t>piping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1641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068"/>
            <a:ext cx="8229600" cy="894652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Liquid</a:t>
            </a:r>
            <a:r>
              <a:rPr lang="fr-FR" sz="4000" dirty="0" smtClean="0"/>
              <a:t> insert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36504"/>
          </a:xfrm>
        </p:spPr>
        <p:txBody>
          <a:bodyPr>
            <a:normAutofit/>
          </a:bodyPr>
          <a:lstStyle/>
          <a:p>
            <a:pPr lvl="1"/>
            <a:r>
              <a:rPr lang="fr-FR" sz="2400" dirty="0" smtClean="0"/>
              <a:t>Observation</a:t>
            </a:r>
          </a:p>
          <a:p>
            <a:pPr lvl="2"/>
            <a:r>
              <a:rPr lang="fr-FR" sz="2200" dirty="0" err="1" smtClean="0"/>
              <a:t>Taconism</a:t>
            </a:r>
            <a:r>
              <a:rPr lang="fr-FR" sz="2200" dirty="0" smtClean="0"/>
              <a:t> : </a:t>
            </a:r>
            <a:r>
              <a:rPr lang="fr-FR" sz="2200" dirty="0" err="1" smtClean="0"/>
              <a:t>difficulties</a:t>
            </a:r>
            <a:r>
              <a:rPr lang="fr-FR" sz="2200" dirty="0" smtClean="0"/>
              <a:t> to </a:t>
            </a:r>
            <a:r>
              <a:rPr lang="fr-FR" sz="2200" dirty="0" err="1" smtClean="0"/>
              <a:t>pump</a:t>
            </a:r>
            <a:r>
              <a:rPr lang="fr-FR" sz="2200" dirty="0" smtClean="0"/>
              <a:t> the </a:t>
            </a:r>
            <a:r>
              <a:rPr lang="fr-FR" sz="2200" dirty="0" err="1" smtClean="0"/>
              <a:t>liquid</a:t>
            </a:r>
            <a:r>
              <a:rPr lang="fr-FR" sz="2200" dirty="0" smtClean="0"/>
              <a:t> </a:t>
            </a:r>
            <a:r>
              <a:rPr lang="fr-FR" sz="2200" dirty="0" err="1" smtClean="0"/>
              <a:t>helium</a:t>
            </a:r>
            <a:r>
              <a:rPr lang="fr-FR" sz="2200" dirty="0" smtClean="0"/>
              <a:t> bath </a:t>
            </a:r>
            <a:r>
              <a:rPr lang="fr-FR" sz="2200" dirty="0" smtClean="0">
                <a:sym typeface="Symbol"/>
              </a:rPr>
              <a:t> </a:t>
            </a:r>
            <a:r>
              <a:rPr lang="fr-FR" sz="2200" dirty="0" err="1" smtClean="0">
                <a:sym typeface="Symbol"/>
              </a:rPr>
              <a:t>filling</a:t>
            </a:r>
            <a:r>
              <a:rPr lang="fr-FR" sz="2200" dirty="0" smtClean="0">
                <a:sym typeface="Symbol"/>
              </a:rPr>
              <a:t> the cold </a:t>
            </a:r>
            <a:r>
              <a:rPr lang="fr-FR" sz="2200" dirty="0" err="1" smtClean="0">
                <a:sym typeface="Symbol"/>
              </a:rPr>
              <a:t>vapor</a:t>
            </a:r>
            <a:r>
              <a:rPr lang="fr-FR" sz="2200" dirty="0" smtClean="0">
                <a:sym typeface="Symbol"/>
              </a:rPr>
              <a:t> volume </a:t>
            </a:r>
            <a:r>
              <a:rPr lang="fr-FR" sz="2200" dirty="0" err="1" smtClean="0">
                <a:sym typeface="Symbol"/>
              </a:rPr>
              <a:t>with</a:t>
            </a:r>
            <a:r>
              <a:rPr lang="fr-FR" sz="2200" dirty="0" smtClean="0">
                <a:sym typeface="Symbol"/>
              </a:rPr>
              <a:t> </a:t>
            </a:r>
            <a:r>
              <a:rPr lang="fr-FR" sz="2200" dirty="0" err="1" smtClean="0">
                <a:sym typeface="Symbol"/>
              </a:rPr>
              <a:t>foam</a:t>
            </a:r>
            <a:endParaRPr lang="fr-FR" sz="2200" dirty="0" smtClean="0"/>
          </a:p>
          <a:p>
            <a:pPr lvl="2"/>
            <a:r>
              <a:rPr lang="fr-FR" sz="2200" dirty="0" err="1" smtClean="0"/>
              <a:t>It’s</a:t>
            </a:r>
            <a:r>
              <a:rPr lang="fr-FR" sz="2200" dirty="0" smtClean="0"/>
              <a:t> not possible to </a:t>
            </a:r>
            <a:r>
              <a:rPr lang="fr-FR" sz="2200" dirty="0" err="1" smtClean="0"/>
              <a:t>fill</a:t>
            </a:r>
            <a:r>
              <a:rPr lang="fr-FR" sz="2200" dirty="0" smtClean="0"/>
              <a:t> the cryostat </a:t>
            </a:r>
            <a:r>
              <a:rPr lang="fr-FR" sz="2200" dirty="0" err="1" smtClean="0"/>
              <a:t>with</a:t>
            </a:r>
            <a:r>
              <a:rPr lang="fr-FR" sz="2200" dirty="0" smtClean="0"/>
              <a:t> </a:t>
            </a:r>
            <a:r>
              <a:rPr lang="fr-FR" sz="2200" dirty="0" err="1" smtClean="0"/>
              <a:t>superfluid</a:t>
            </a:r>
            <a:r>
              <a:rPr lang="fr-FR" sz="2200" dirty="0" smtClean="0"/>
              <a:t> </a:t>
            </a:r>
            <a:r>
              <a:rPr lang="fr-FR" sz="2200" dirty="0" err="1" smtClean="0"/>
              <a:t>helium</a:t>
            </a:r>
            <a:endParaRPr lang="fr-FR" sz="2200" dirty="0" smtClean="0"/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sz="2400" dirty="0" err="1" smtClean="0"/>
              <a:t>Proposal</a:t>
            </a:r>
            <a:endParaRPr lang="fr-FR" sz="2400" dirty="0" smtClean="0"/>
          </a:p>
          <a:p>
            <a:pPr lvl="2"/>
            <a:r>
              <a:rPr lang="fr-FR" sz="2200" dirty="0" smtClean="0"/>
              <a:t>Install the </a:t>
            </a:r>
            <a:r>
              <a:rPr lang="fr-FR" sz="2200" dirty="0" err="1" smtClean="0"/>
              <a:t>subcooling</a:t>
            </a:r>
            <a:r>
              <a:rPr lang="fr-FR" sz="2200" dirty="0" smtClean="0"/>
              <a:t> </a:t>
            </a:r>
            <a:r>
              <a:rPr lang="fr-FR" sz="2200" dirty="0" err="1" smtClean="0"/>
              <a:t>heat</a:t>
            </a:r>
            <a:r>
              <a:rPr lang="fr-FR" sz="2200" dirty="0" smtClean="0"/>
              <a:t> </a:t>
            </a:r>
            <a:r>
              <a:rPr lang="fr-FR" sz="2200" dirty="0" err="1" smtClean="0"/>
              <a:t>exchanger</a:t>
            </a:r>
            <a:r>
              <a:rPr lang="fr-FR" sz="2200" dirty="0" smtClean="0"/>
              <a:t> and JT valve in a vacuum </a:t>
            </a:r>
            <a:r>
              <a:rPr lang="fr-FR" sz="2200" dirty="0" err="1" smtClean="0"/>
              <a:t>vessel</a:t>
            </a:r>
            <a:r>
              <a:rPr lang="fr-FR" sz="2200" dirty="0" smtClean="0"/>
              <a:t> </a:t>
            </a:r>
            <a:r>
              <a:rPr lang="fr-FR" sz="2200" dirty="0" err="1" smtClean="0"/>
              <a:t>which</a:t>
            </a:r>
            <a:r>
              <a:rPr lang="fr-FR" sz="2200" dirty="0" smtClean="0"/>
              <a:t> </a:t>
            </a:r>
            <a:r>
              <a:rPr lang="fr-FR" sz="2200" dirty="0" err="1" smtClean="0"/>
              <a:t>will</a:t>
            </a:r>
            <a:r>
              <a:rPr lang="fr-FR" sz="2200" dirty="0" smtClean="0"/>
              <a:t> </a:t>
            </a:r>
            <a:r>
              <a:rPr lang="fr-FR" sz="2200" dirty="0" err="1" smtClean="0"/>
              <a:t>be</a:t>
            </a:r>
            <a:r>
              <a:rPr lang="fr-FR" sz="2200" dirty="0" smtClean="0"/>
              <a:t> </a:t>
            </a:r>
            <a:r>
              <a:rPr lang="fr-FR" sz="2200" dirty="0" err="1" smtClean="0"/>
              <a:t>located</a:t>
            </a:r>
            <a:r>
              <a:rPr lang="fr-FR" sz="2200" dirty="0" smtClean="0"/>
              <a:t> </a:t>
            </a:r>
            <a:r>
              <a:rPr lang="fr-FR" sz="2200" dirty="0" err="1" smtClean="0"/>
              <a:t>under</a:t>
            </a:r>
            <a:r>
              <a:rPr lang="fr-FR" sz="2200" dirty="0" smtClean="0"/>
              <a:t> the insert thermal </a:t>
            </a:r>
            <a:r>
              <a:rPr lang="fr-FR" sz="2200" dirty="0" err="1" smtClean="0"/>
              <a:t>shield</a:t>
            </a:r>
            <a:r>
              <a:rPr lang="fr-FR" sz="2200" dirty="0" smtClean="0"/>
              <a:t> (</a:t>
            </a:r>
            <a:r>
              <a:rPr lang="fr-FR" sz="2200" dirty="0" err="1" smtClean="0"/>
              <a:t>similar</a:t>
            </a:r>
            <a:r>
              <a:rPr lang="fr-FR" sz="2200" dirty="0" smtClean="0"/>
              <a:t> of the </a:t>
            </a:r>
            <a:r>
              <a:rPr lang="fr-FR" sz="2200" dirty="0" err="1" smtClean="0"/>
              <a:t>Magnet</a:t>
            </a:r>
            <a:r>
              <a:rPr lang="fr-FR" sz="2200" dirty="0" smtClean="0"/>
              <a:t> insert). The </a:t>
            </a:r>
            <a:r>
              <a:rPr lang="fr-FR" sz="2200" dirty="0" err="1" smtClean="0"/>
              <a:t>helium</a:t>
            </a:r>
            <a:r>
              <a:rPr lang="fr-FR" sz="2200" dirty="0" smtClean="0"/>
              <a:t> </a:t>
            </a:r>
            <a:r>
              <a:rPr lang="fr-FR" sz="2200" dirty="0" err="1" smtClean="0"/>
              <a:t>filling</a:t>
            </a:r>
            <a:r>
              <a:rPr lang="fr-FR" sz="2200" dirty="0" smtClean="0"/>
              <a:t> </a:t>
            </a:r>
            <a:r>
              <a:rPr lang="fr-FR" sz="2200" dirty="0" err="1" smtClean="0"/>
              <a:t>will</a:t>
            </a:r>
            <a:r>
              <a:rPr lang="fr-FR" sz="2200" dirty="0" smtClean="0"/>
              <a:t> use the </a:t>
            </a:r>
            <a:r>
              <a:rPr lang="fr-FR" sz="2200" dirty="0" err="1" smtClean="0"/>
              <a:t>cryogenic</a:t>
            </a:r>
            <a:r>
              <a:rPr lang="fr-FR" sz="2200" dirty="0" smtClean="0"/>
              <a:t> line </a:t>
            </a:r>
            <a:r>
              <a:rPr lang="fr-FR" sz="2200" dirty="0" err="1" smtClean="0"/>
              <a:t>planned</a:t>
            </a:r>
            <a:r>
              <a:rPr lang="fr-FR" sz="2200" dirty="0" smtClean="0"/>
              <a:t> for the Vacuum insert.</a:t>
            </a:r>
          </a:p>
          <a:p>
            <a:pPr marL="914400" lvl="2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23973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188640"/>
            <a:ext cx="9721079" cy="6873520"/>
          </a:xfrm>
        </p:spPr>
      </p:pic>
    </p:spTree>
    <p:extLst>
      <p:ext uri="{BB962C8B-B14F-4D97-AF65-F5344CB8AC3E}">
        <p14:creationId xmlns:p14="http://schemas.microsoft.com/office/powerpoint/2010/main" val="157192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068"/>
            <a:ext cx="8229600" cy="894652"/>
          </a:xfrm>
        </p:spPr>
        <p:txBody>
          <a:bodyPr>
            <a:normAutofit/>
          </a:bodyPr>
          <a:lstStyle/>
          <a:p>
            <a:r>
              <a:rPr lang="fr-FR" sz="4000" dirty="0" err="1" smtClean="0"/>
              <a:t>Magnet</a:t>
            </a:r>
            <a:r>
              <a:rPr lang="fr-FR" sz="4000" dirty="0" smtClean="0"/>
              <a:t> insert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36504"/>
          </a:xfrm>
        </p:spPr>
        <p:txBody>
          <a:bodyPr>
            <a:normAutofit/>
          </a:bodyPr>
          <a:lstStyle/>
          <a:p>
            <a:pPr lvl="1"/>
            <a:r>
              <a:rPr lang="fr-FR" sz="2400" dirty="0" smtClean="0"/>
              <a:t>Observation</a:t>
            </a:r>
          </a:p>
          <a:p>
            <a:pPr lvl="2"/>
            <a:r>
              <a:rPr lang="fr-FR" sz="2200" dirty="0" smtClean="0">
                <a:sym typeface="Symbol"/>
              </a:rPr>
              <a:t>The pressure drop </a:t>
            </a:r>
            <a:r>
              <a:rPr lang="fr-FR" sz="2200" dirty="0" err="1" smtClean="0">
                <a:sym typeface="Symbol"/>
              </a:rPr>
              <a:t>through</a:t>
            </a:r>
            <a:r>
              <a:rPr lang="fr-FR" sz="2200" dirty="0" smtClean="0">
                <a:sym typeface="Symbol"/>
              </a:rPr>
              <a:t> the </a:t>
            </a:r>
            <a:r>
              <a:rPr lang="fr-FR" sz="2200" dirty="0" err="1" smtClean="0">
                <a:sym typeface="Symbol"/>
              </a:rPr>
              <a:t>current</a:t>
            </a:r>
            <a:r>
              <a:rPr lang="fr-FR" sz="2200" dirty="0" smtClean="0">
                <a:sym typeface="Symbol"/>
              </a:rPr>
              <a:t> leads </a:t>
            </a:r>
            <a:r>
              <a:rPr lang="fr-FR" sz="2200" dirty="0" err="1" smtClean="0">
                <a:sym typeface="Symbol"/>
              </a:rPr>
              <a:t>caused</a:t>
            </a:r>
            <a:r>
              <a:rPr lang="fr-FR" sz="2200" dirty="0" smtClean="0">
                <a:sym typeface="Symbol"/>
              </a:rPr>
              <a:t> by the </a:t>
            </a:r>
            <a:r>
              <a:rPr lang="fr-FR" sz="2200" dirty="0" err="1" smtClean="0">
                <a:sym typeface="Symbol"/>
              </a:rPr>
              <a:t>cooling</a:t>
            </a:r>
            <a:r>
              <a:rPr lang="fr-FR" sz="2200" dirty="0" smtClean="0">
                <a:sym typeface="Symbol"/>
              </a:rPr>
              <a:t> flow </a:t>
            </a:r>
            <a:r>
              <a:rPr lang="fr-FR" sz="2200" dirty="0" err="1" smtClean="0">
                <a:sym typeface="Symbol"/>
              </a:rPr>
              <a:t>is</a:t>
            </a:r>
            <a:r>
              <a:rPr lang="fr-FR" sz="2200" dirty="0" smtClean="0">
                <a:sym typeface="Symbol"/>
              </a:rPr>
              <a:t> about 50 mbar.</a:t>
            </a:r>
            <a:endParaRPr lang="fr-FR" sz="2200" dirty="0" smtClean="0"/>
          </a:p>
          <a:p>
            <a:pPr lvl="2"/>
            <a:r>
              <a:rPr lang="fr-FR" sz="2200" dirty="0" smtClean="0"/>
              <a:t>To </a:t>
            </a:r>
            <a:r>
              <a:rPr lang="fr-FR" sz="2200" dirty="0" err="1" smtClean="0"/>
              <a:t>reach</a:t>
            </a:r>
            <a:r>
              <a:rPr lang="fr-FR" sz="2200" dirty="0" smtClean="0"/>
              <a:t> the nominal </a:t>
            </a:r>
            <a:r>
              <a:rPr lang="fr-FR" sz="2200" dirty="0" err="1" smtClean="0"/>
              <a:t>cooling</a:t>
            </a:r>
            <a:r>
              <a:rPr lang="fr-FR" sz="2200" dirty="0" smtClean="0"/>
              <a:t> flow, the vertical cryostat must </a:t>
            </a:r>
            <a:r>
              <a:rPr lang="fr-FR" sz="2200" dirty="0" err="1" smtClean="0"/>
              <a:t>operate</a:t>
            </a:r>
            <a:r>
              <a:rPr lang="fr-FR" sz="2200" dirty="0" smtClean="0"/>
              <a:t> at a pressure close of 1.17 bar</a:t>
            </a:r>
          </a:p>
          <a:p>
            <a:pPr lvl="2"/>
            <a:r>
              <a:rPr lang="fr-FR" sz="2200" dirty="0" smtClean="0"/>
              <a:t>The vertical cryostat </a:t>
            </a:r>
            <a:r>
              <a:rPr lang="fr-FR" sz="2200" dirty="0" err="1" smtClean="0"/>
              <a:t>is</a:t>
            </a:r>
            <a:r>
              <a:rPr lang="fr-FR" sz="2200" dirty="0" smtClean="0"/>
              <a:t> </a:t>
            </a:r>
            <a:r>
              <a:rPr lang="fr-FR" sz="2200" dirty="0" err="1" smtClean="0"/>
              <a:t>connected</a:t>
            </a:r>
            <a:r>
              <a:rPr lang="fr-FR" sz="2200" dirty="0" smtClean="0"/>
              <a:t> to the </a:t>
            </a:r>
            <a:r>
              <a:rPr lang="fr-FR" sz="2200" dirty="0" err="1" smtClean="0"/>
              <a:t>gas</a:t>
            </a:r>
            <a:r>
              <a:rPr lang="fr-FR" sz="2200" dirty="0" smtClean="0"/>
              <a:t> bag, </a:t>
            </a:r>
            <a:r>
              <a:rPr lang="en-US" sz="2200" dirty="0" smtClean="0"/>
              <a:t>why is the cryostat pressure so high?</a:t>
            </a:r>
          </a:p>
          <a:p>
            <a:pPr marL="914400" lvl="2" indent="0">
              <a:buNone/>
            </a:pPr>
            <a:endParaRPr lang="fr-FR" sz="2200" dirty="0"/>
          </a:p>
          <a:p>
            <a:pPr lvl="1"/>
            <a:r>
              <a:rPr lang="fr-FR" sz="2400" dirty="0" err="1" smtClean="0"/>
              <a:t>Proposal</a:t>
            </a:r>
            <a:endParaRPr lang="fr-FR" sz="2400" dirty="0" smtClean="0"/>
          </a:p>
          <a:p>
            <a:pPr lvl="2"/>
            <a:r>
              <a:rPr lang="fr-FR" sz="2200" dirty="0" err="1" smtClean="0"/>
              <a:t>Investigate</a:t>
            </a:r>
            <a:r>
              <a:rPr lang="fr-FR" sz="2200" dirty="0" smtClean="0"/>
              <a:t> to </a:t>
            </a:r>
            <a:r>
              <a:rPr lang="fr-FR" sz="2200" dirty="0" err="1" smtClean="0"/>
              <a:t>obtain</a:t>
            </a:r>
            <a:r>
              <a:rPr lang="fr-FR" sz="2200" dirty="0" smtClean="0"/>
              <a:t> the values of the pressure drop of the </a:t>
            </a:r>
            <a:r>
              <a:rPr lang="fr-FR" sz="2200" dirty="0" err="1" smtClean="0"/>
              <a:t>massflowmeter</a:t>
            </a:r>
            <a:r>
              <a:rPr lang="fr-FR" sz="2200" dirty="0"/>
              <a:t> </a:t>
            </a:r>
            <a:r>
              <a:rPr lang="fr-FR" sz="2200" dirty="0" smtClean="0"/>
              <a:t>and the </a:t>
            </a:r>
            <a:r>
              <a:rPr lang="fr-FR" sz="2200" dirty="0" err="1" smtClean="0"/>
              <a:t>non-return</a:t>
            </a:r>
            <a:r>
              <a:rPr lang="fr-FR" sz="2200" dirty="0" smtClean="0"/>
              <a:t> valve</a:t>
            </a:r>
          </a:p>
          <a:p>
            <a:pPr marL="914400" lvl="2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30643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068"/>
            <a:ext cx="8229600" cy="894652"/>
          </a:xfrm>
        </p:spPr>
        <p:txBody>
          <a:bodyPr>
            <a:normAutofit/>
          </a:bodyPr>
          <a:lstStyle/>
          <a:p>
            <a:r>
              <a:rPr lang="fr-FR" sz="4000" dirty="0" smtClean="0"/>
              <a:t>Vertical cryostat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040560"/>
          </a:xfrm>
        </p:spPr>
        <p:txBody>
          <a:bodyPr>
            <a:normAutofit/>
          </a:bodyPr>
          <a:lstStyle/>
          <a:p>
            <a:pPr lvl="1"/>
            <a:r>
              <a:rPr lang="fr-FR" sz="2400" dirty="0" smtClean="0"/>
              <a:t>Observation</a:t>
            </a:r>
          </a:p>
          <a:p>
            <a:pPr lvl="2"/>
            <a:r>
              <a:rPr lang="fr-FR" sz="2200" dirty="0" smtClean="0"/>
              <a:t>The </a:t>
            </a:r>
            <a:r>
              <a:rPr lang="fr-FR" sz="2200" dirty="0" err="1" smtClean="0"/>
              <a:t>connectors</a:t>
            </a:r>
            <a:r>
              <a:rPr lang="fr-FR" sz="2200" dirty="0" smtClean="0"/>
              <a:t> of Pt100 </a:t>
            </a:r>
            <a:r>
              <a:rPr lang="fr-FR" sz="2200" dirty="0" err="1" smtClean="0"/>
              <a:t>sensors</a:t>
            </a:r>
            <a:r>
              <a:rPr lang="fr-FR" sz="2200" dirty="0" smtClean="0"/>
              <a:t> and </a:t>
            </a:r>
            <a:r>
              <a:rPr lang="fr-FR" sz="2200" dirty="0" err="1" smtClean="0"/>
              <a:t>electrical</a:t>
            </a:r>
            <a:r>
              <a:rPr lang="fr-FR" sz="2200" dirty="0" smtClean="0"/>
              <a:t> </a:t>
            </a:r>
            <a:r>
              <a:rPr lang="fr-FR" sz="2200" dirty="0" err="1" smtClean="0"/>
              <a:t>heaters</a:t>
            </a:r>
            <a:r>
              <a:rPr lang="fr-FR" sz="2200" dirty="0" smtClean="0"/>
              <a:t> </a:t>
            </a:r>
            <a:r>
              <a:rPr lang="fr-FR" sz="2200" dirty="0" err="1" smtClean="0"/>
              <a:t>anchored</a:t>
            </a:r>
            <a:r>
              <a:rPr lang="fr-FR" sz="2200" dirty="0" smtClean="0"/>
              <a:t> on the </a:t>
            </a:r>
            <a:r>
              <a:rPr lang="fr-FR" sz="2200" dirty="0" err="1" smtClean="0"/>
              <a:t>vertcal</a:t>
            </a:r>
            <a:r>
              <a:rPr lang="fr-FR" sz="2200" dirty="0" smtClean="0"/>
              <a:t> thermal </a:t>
            </a:r>
            <a:r>
              <a:rPr lang="fr-FR" sz="2200" dirty="0" err="1" smtClean="0"/>
              <a:t>shield</a:t>
            </a:r>
            <a:r>
              <a:rPr lang="fr-FR" sz="2200" dirty="0" smtClean="0"/>
              <a:t> are </a:t>
            </a:r>
            <a:r>
              <a:rPr lang="fr-FR" sz="2200" dirty="0" err="1" smtClean="0"/>
              <a:t>installed</a:t>
            </a:r>
            <a:r>
              <a:rPr lang="fr-FR" sz="2200" dirty="0" smtClean="0"/>
              <a:t> on the top </a:t>
            </a:r>
            <a:r>
              <a:rPr lang="fr-FR" sz="2200" dirty="0" err="1" smtClean="0"/>
              <a:t>flange</a:t>
            </a:r>
            <a:r>
              <a:rPr lang="fr-FR" sz="2200" dirty="0" smtClean="0"/>
              <a:t> of the vacuum </a:t>
            </a:r>
            <a:r>
              <a:rPr lang="fr-FR" sz="2200" dirty="0" err="1" smtClean="0"/>
              <a:t>vessel</a:t>
            </a:r>
            <a:endParaRPr lang="fr-FR" sz="2200" dirty="0" smtClean="0"/>
          </a:p>
          <a:p>
            <a:pPr lvl="2"/>
            <a:r>
              <a:rPr lang="fr-FR" sz="2200" dirty="0" err="1" smtClean="0"/>
              <a:t>It’s</a:t>
            </a:r>
            <a:r>
              <a:rPr lang="fr-FR" sz="2200" dirty="0" smtClean="0"/>
              <a:t> not possible to open the vacuum </a:t>
            </a:r>
            <a:r>
              <a:rPr lang="fr-FR" sz="2200" dirty="0" err="1" smtClean="0"/>
              <a:t>vessel</a:t>
            </a:r>
            <a:r>
              <a:rPr lang="fr-FR" sz="2200" dirty="0" smtClean="0"/>
              <a:t> </a:t>
            </a:r>
            <a:r>
              <a:rPr lang="fr-FR" sz="2200" dirty="0" err="1" smtClean="0"/>
              <a:t>without</a:t>
            </a:r>
            <a:r>
              <a:rPr lang="fr-FR" sz="2200" dirty="0" smtClean="0"/>
              <a:t> to </a:t>
            </a:r>
            <a:r>
              <a:rPr lang="fr-FR" sz="2200" dirty="0" err="1" smtClean="0"/>
              <a:t>disconnect</a:t>
            </a:r>
            <a:r>
              <a:rPr lang="fr-FR" sz="2200" dirty="0" smtClean="0"/>
              <a:t> the instrumentation and </a:t>
            </a:r>
            <a:r>
              <a:rPr lang="fr-FR" sz="2200" dirty="0" err="1" smtClean="0"/>
              <a:t>heaters</a:t>
            </a:r>
            <a:endParaRPr lang="fr-FR" sz="2200" dirty="0" smtClean="0"/>
          </a:p>
          <a:p>
            <a:pPr lvl="2"/>
            <a:r>
              <a:rPr lang="fr-FR" sz="2200" dirty="0" err="1" smtClean="0"/>
              <a:t>Several</a:t>
            </a:r>
            <a:r>
              <a:rPr lang="fr-FR" sz="2200" dirty="0" smtClean="0"/>
              <a:t> Pt100 </a:t>
            </a:r>
            <a:r>
              <a:rPr lang="fr-FR" sz="2200" dirty="0" err="1" smtClean="0"/>
              <a:t>wires</a:t>
            </a:r>
            <a:r>
              <a:rPr lang="fr-FR" sz="2200" dirty="0" smtClean="0"/>
              <a:t> have been </a:t>
            </a:r>
            <a:r>
              <a:rPr lang="fr-FR" sz="2200" dirty="0" err="1" smtClean="0"/>
              <a:t>broken</a:t>
            </a:r>
            <a:r>
              <a:rPr lang="fr-FR" sz="2200" dirty="0" smtClean="0"/>
              <a:t> </a:t>
            </a:r>
            <a:r>
              <a:rPr lang="fr-FR" sz="2200" dirty="0" err="1" smtClean="0"/>
              <a:t>during</a:t>
            </a:r>
            <a:r>
              <a:rPr lang="fr-FR" sz="2200" dirty="0" smtClean="0"/>
              <a:t> a </a:t>
            </a:r>
            <a:r>
              <a:rPr lang="fr-FR" sz="2200" dirty="0" err="1" smtClean="0"/>
              <a:t>previous</a:t>
            </a:r>
            <a:r>
              <a:rPr lang="fr-FR" sz="2200" dirty="0" smtClean="0"/>
              <a:t> </a:t>
            </a:r>
            <a:r>
              <a:rPr lang="fr-FR" sz="2200" dirty="0" err="1" smtClean="0"/>
              <a:t>opening</a:t>
            </a:r>
            <a:r>
              <a:rPr lang="fr-FR" sz="2200" dirty="0" smtClean="0"/>
              <a:t> of the vacuum </a:t>
            </a:r>
            <a:r>
              <a:rPr lang="fr-FR" sz="2200" dirty="0" err="1" smtClean="0"/>
              <a:t>vessel</a:t>
            </a:r>
            <a:endParaRPr lang="fr-FR" sz="2200" dirty="0" smtClean="0"/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fr-FR" sz="2400" dirty="0" err="1" smtClean="0"/>
              <a:t>Proposal</a:t>
            </a:r>
            <a:endParaRPr lang="fr-FR" sz="2400" dirty="0" smtClean="0"/>
          </a:p>
          <a:p>
            <a:pPr lvl="2"/>
            <a:r>
              <a:rPr lang="fr-FR" sz="2200" dirty="0" smtClean="0"/>
              <a:t>Change the position of the </a:t>
            </a:r>
            <a:r>
              <a:rPr lang="fr-FR" sz="2200" dirty="0" err="1" smtClean="0"/>
              <a:t>several</a:t>
            </a:r>
            <a:r>
              <a:rPr lang="fr-FR" sz="2200" dirty="0" smtClean="0"/>
              <a:t> </a:t>
            </a:r>
            <a:r>
              <a:rPr lang="fr-FR" sz="2200" dirty="0" err="1" smtClean="0"/>
              <a:t>feedthroughs</a:t>
            </a:r>
            <a:r>
              <a:rPr lang="fr-FR" sz="2200" dirty="0" smtClean="0"/>
              <a:t> </a:t>
            </a:r>
            <a:r>
              <a:rPr lang="fr-FR" sz="2200" dirty="0" smtClean="0">
                <a:sym typeface="Symbol"/>
              </a:rPr>
              <a:t></a:t>
            </a:r>
            <a:r>
              <a:rPr lang="fr-FR" sz="2200" dirty="0" smtClean="0"/>
              <a:t> </a:t>
            </a:r>
            <a:r>
              <a:rPr lang="fr-FR" sz="2200" dirty="0" err="1" smtClean="0"/>
              <a:t>from</a:t>
            </a:r>
            <a:r>
              <a:rPr lang="fr-FR" sz="2200" dirty="0" smtClean="0"/>
              <a:t> top </a:t>
            </a:r>
            <a:r>
              <a:rPr lang="fr-FR" sz="2200" dirty="0" err="1" smtClean="0"/>
              <a:t>flange</a:t>
            </a:r>
            <a:r>
              <a:rPr lang="fr-FR" sz="2200" dirty="0" smtClean="0"/>
              <a:t> to vertical </a:t>
            </a:r>
            <a:r>
              <a:rPr lang="fr-FR" sz="2200" dirty="0" err="1" smtClean="0"/>
              <a:t>vessel</a:t>
            </a:r>
            <a:endParaRPr lang="fr-FR" sz="2200" dirty="0" smtClean="0"/>
          </a:p>
          <a:p>
            <a:pPr marL="914400" lvl="2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1063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369</Words>
  <Application>Microsoft Office PowerPoint</Application>
  <PresentationFormat>Affichage à l'écran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GERSEMI   Feedback after the vertical cryostat tests Change proposals</vt:lpstr>
      <vt:lpstr>Valve box</vt:lpstr>
      <vt:lpstr>Présentation PowerPoint</vt:lpstr>
      <vt:lpstr>Valve box</vt:lpstr>
      <vt:lpstr>Présentation PowerPoint</vt:lpstr>
      <vt:lpstr>Liquid insert</vt:lpstr>
      <vt:lpstr>Présentation PowerPoint</vt:lpstr>
      <vt:lpstr>Magnet insert</vt:lpstr>
      <vt:lpstr>Vertical cryostat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GERSEMI   Feedback after the vertical cryostat tests Change proposals</dc:title>
  <dc:creator>jpthermeau</dc:creator>
  <cp:lastModifiedBy>jpthermeau</cp:lastModifiedBy>
  <cp:revision>20</cp:revision>
  <dcterms:created xsi:type="dcterms:W3CDTF">2021-04-27T08:34:12Z</dcterms:created>
  <dcterms:modified xsi:type="dcterms:W3CDTF">2021-04-27T14:09:47Z</dcterms:modified>
</cp:coreProperties>
</file>