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9"/>
  </p:notesMasterIdLst>
  <p:sldIdLst>
    <p:sldId id="256" r:id="rId2"/>
    <p:sldId id="274" r:id="rId3"/>
    <p:sldId id="262" r:id="rId4"/>
    <p:sldId id="263" r:id="rId5"/>
    <p:sldId id="266" r:id="rId6"/>
    <p:sldId id="273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A353E-7999-4E6D-86A5-DB0B673AC33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EFC12-C6F7-459C-8D89-7203E53E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D007-E585-4246-8A91-F1445A5C882C}" type="datetime1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40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39D8-02FA-4C3C-B4DA-7DFC41647709}" type="datetime1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D7CF-7B26-46E3-847C-CF9949E29503}" type="datetime1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6BDD-2D2A-4EF1-9A4A-12B793919EFF}" type="datetime1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E0A8-4D61-481F-B111-3105D161C3DF}" type="datetime1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54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DBD0-668F-4A79-B295-BD6E6CEC8F21}" type="datetime1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3C-D5A7-414D-8248-CC149A501036}" type="datetime1">
              <a:rPr lang="en-US" smtClean="0"/>
              <a:t>23-Jun-21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16F3-10B5-4BF4-A56B-00337455C772}" type="datetime1">
              <a:rPr lang="en-US" smtClean="0"/>
              <a:t>23-Jun-21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B463-D19D-4CD5-BA64-1AA2A5568699}" type="datetime1">
              <a:rPr lang="en-US" smtClean="0"/>
              <a:t>23-Jun-21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CCT magnet simulations - Pepitone - 23 June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3BBA57-CE60-4FEC-86E5-BFBBC1CA8875}" type="datetime1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CCT magnet simulations - Pepitone - 23 June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0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2D3-6CD9-4C57-BD30-48FBB3596839}" type="datetime1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8EABD9-5A7F-4649-BCD6-FBB7752CCC53}" type="datetime1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CCT magnet simulations - Pepitone - 23 June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era">
            <a:extLst>
              <a:ext uri="{FF2B5EF4-FFF2-40B4-BE49-F238E27FC236}">
                <a16:creationId xmlns:a16="http://schemas.microsoft.com/office/drawing/2014/main" id="{705FD5A7-97DE-4AE4-A373-E4E0DACD2259}"/>
              </a:ext>
            </a:extLst>
          </p:cNvPr>
          <p:cNvGrpSpPr/>
          <p:nvPr userDrawn="1"/>
        </p:nvGrpSpPr>
        <p:grpSpPr>
          <a:xfrm>
            <a:off x="4743718" y="0"/>
            <a:ext cx="7448282" cy="683832"/>
            <a:chOff x="0" y="0"/>
            <a:chExt cx="9406326" cy="863600"/>
          </a:xfrm>
        </p:grpSpPr>
        <p:pic>
          <p:nvPicPr>
            <p:cNvPr id="12" name="Bildobjekt 4" descr="Bildobjekt 4">
              <a:extLst>
                <a:ext uri="{FF2B5EF4-FFF2-40B4-BE49-F238E27FC236}">
                  <a16:creationId xmlns:a16="http://schemas.microsoft.com/office/drawing/2014/main" id="{EFD8D848-244F-41B8-9E4E-8C159C403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2726" y="0"/>
              <a:ext cx="863601" cy="86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1.jpeg" descr="image1.jpeg">
              <a:extLst>
                <a:ext uri="{FF2B5EF4-FFF2-40B4-BE49-F238E27FC236}">
                  <a16:creationId xmlns:a16="http://schemas.microsoft.com/office/drawing/2014/main" id="{B35EB9D4-76D0-4EFE-8CC2-9E7EDDEB1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1600"/>
              <a:ext cx="1788294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5.png" descr="image5.png">
              <a:extLst>
                <a:ext uri="{FF2B5EF4-FFF2-40B4-BE49-F238E27FC236}">
                  <a16:creationId xmlns:a16="http://schemas.microsoft.com/office/drawing/2014/main" id="{DCAB3E24-F59F-48C0-BC70-B8D7683E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9980" y="90759"/>
              <a:ext cx="635001" cy="635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6.png" descr="image6.png">
              <a:extLst>
                <a:ext uri="{FF2B5EF4-FFF2-40B4-BE49-F238E27FC236}">
                  <a16:creationId xmlns:a16="http://schemas.microsoft.com/office/drawing/2014/main" id="{70A58F6C-B28C-442F-814F-DB5895172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8355" y="471591"/>
              <a:ext cx="604521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1.gif" descr="image1.gif">
              <a:extLst>
                <a:ext uri="{FF2B5EF4-FFF2-40B4-BE49-F238E27FC236}">
                  <a16:creationId xmlns:a16="http://schemas.microsoft.com/office/drawing/2014/main" id="{8CED86A8-0740-4F07-8CBF-E36C4D6E4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663" y="414441"/>
              <a:ext cx="157734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Graphic 11" descr="Graphic 11">
              <a:extLst>
                <a:ext uri="{FF2B5EF4-FFF2-40B4-BE49-F238E27FC236}">
                  <a16:creationId xmlns:a16="http://schemas.microsoft.com/office/drawing/2014/main" id="{900323BA-89C9-4F58-9263-6E9C2608C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3568" y="389041"/>
              <a:ext cx="1971227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Lnu_Wordmark_Symbol_Kalmar_Vaxjo_rgb.png" descr="Lnu_Wordmark_Symbol_Kalmar_Vaxjo_rgb.png">
              <a:extLst>
                <a:ext uri="{FF2B5EF4-FFF2-40B4-BE49-F238E27FC236}">
                  <a16:creationId xmlns:a16="http://schemas.microsoft.com/office/drawing/2014/main" id="{53936221-BB3E-4541-A6E1-AD9662D20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0851" y="414441"/>
              <a:ext cx="1690327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52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727555/contributions/3436414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C4D16F-8402-48AA-9FD5-F291999B4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812" y="1533463"/>
            <a:ext cx="4101152" cy="3514294"/>
          </a:xfrm>
        </p:spPr>
        <p:txBody>
          <a:bodyPr anchor="ctr">
            <a:normAutofit/>
          </a:bodyPr>
          <a:lstStyle/>
          <a:p>
            <a:pPr algn="l"/>
            <a:r>
              <a:rPr lang="en-US" sz="4400"/>
              <a:t>CCT Superconducting Magnets</a:t>
            </a:r>
            <a:br>
              <a:rPr lang="en-US" sz="4400"/>
            </a:br>
            <a:endParaRPr lang="en-US" sz="44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35A41A-33DA-40B8-804B-D33C1C721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3305" y="2569757"/>
            <a:ext cx="3988244" cy="1441706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/>
              <a:t>23 June 2021</a:t>
            </a:r>
          </a:p>
          <a:p>
            <a:pPr algn="l"/>
            <a:r>
              <a:rPr lang="en-US" sz="3200" dirty="0"/>
              <a:t>Kévin Pepitone</a:t>
            </a:r>
          </a:p>
          <a:p>
            <a:pPr algn="l"/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BE2A0F-15EA-46E0-A6A3-B8A5A2B3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B58675-2B4C-4DCE-BE2A-CA2B27F3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99" y="225133"/>
            <a:ext cx="4923942" cy="1573390"/>
          </a:xfrm>
          <a:prstGeom prst="rect">
            <a:avLst/>
          </a:prstGeom>
        </p:spPr>
      </p:pic>
      <p:grpSp>
        <p:nvGrpSpPr>
          <p:cNvPr id="16" name="Gruppera">
            <a:extLst>
              <a:ext uri="{FF2B5EF4-FFF2-40B4-BE49-F238E27FC236}">
                <a16:creationId xmlns:a16="http://schemas.microsoft.com/office/drawing/2014/main" id="{4607C7B3-D937-4C79-9720-E2D0E90C6B5B}"/>
              </a:ext>
            </a:extLst>
          </p:cNvPr>
          <p:cNvGrpSpPr/>
          <p:nvPr/>
        </p:nvGrpSpPr>
        <p:grpSpPr>
          <a:xfrm>
            <a:off x="2371859" y="4893708"/>
            <a:ext cx="7448282" cy="683832"/>
            <a:chOff x="0" y="0"/>
            <a:chExt cx="9406326" cy="863600"/>
          </a:xfrm>
        </p:grpSpPr>
        <p:pic>
          <p:nvPicPr>
            <p:cNvPr id="17" name="Bildobjekt 4" descr="Bildobjekt 4">
              <a:extLst>
                <a:ext uri="{FF2B5EF4-FFF2-40B4-BE49-F238E27FC236}">
                  <a16:creationId xmlns:a16="http://schemas.microsoft.com/office/drawing/2014/main" id="{D878B41E-0E96-4A7B-B516-CCE5456C5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2726" y="0"/>
              <a:ext cx="863601" cy="86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1.jpeg" descr="image1.jpeg">
              <a:extLst>
                <a:ext uri="{FF2B5EF4-FFF2-40B4-BE49-F238E27FC236}">
                  <a16:creationId xmlns:a16="http://schemas.microsoft.com/office/drawing/2014/main" id="{3CD3F30B-DA36-48A7-ACE9-97C6C2709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1600"/>
              <a:ext cx="1788294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5.png" descr="image5.png">
              <a:extLst>
                <a:ext uri="{FF2B5EF4-FFF2-40B4-BE49-F238E27FC236}">
                  <a16:creationId xmlns:a16="http://schemas.microsoft.com/office/drawing/2014/main" id="{716621B5-24CE-44CF-B85E-C2D634327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9980" y="90759"/>
              <a:ext cx="635001" cy="635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image6.png" descr="image6.png">
              <a:extLst>
                <a:ext uri="{FF2B5EF4-FFF2-40B4-BE49-F238E27FC236}">
                  <a16:creationId xmlns:a16="http://schemas.microsoft.com/office/drawing/2014/main" id="{4E0ADA56-3A2C-4E45-A0D1-C5301046A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8355" y="471591"/>
              <a:ext cx="604521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image1.gif" descr="image1.gif">
              <a:extLst>
                <a:ext uri="{FF2B5EF4-FFF2-40B4-BE49-F238E27FC236}">
                  <a16:creationId xmlns:a16="http://schemas.microsoft.com/office/drawing/2014/main" id="{C3646D1A-B00F-4E8D-9C14-3EA1350CF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663" y="414441"/>
              <a:ext cx="157734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Graphic 11" descr="Graphic 11">
              <a:extLst>
                <a:ext uri="{FF2B5EF4-FFF2-40B4-BE49-F238E27FC236}">
                  <a16:creationId xmlns:a16="http://schemas.microsoft.com/office/drawing/2014/main" id="{FF7E0BFF-6D36-4796-BD5E-6A77369F8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3568" y="389041"/>
              <a:ext cx="1971227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Lnu_Wordmark_Symbol_Kalmar_Vaxjo_rgb.png" descr="Lnu_Wordmark_Symbol_Kalmar_Vaxjo_rgb.png">
              <a:extLst>
                <a:ext uri="{FF2B5EF4-FFF2-40B4-BE49-F238E27FC236}">
                  <a16:creationId xmlns:a16="http://schemas.microsoft.com/office/drawing/2014/main" id="{006F9B16-D430-462B-AB32-632F7954C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0851" y="414441"/>
              <a:ext cx="1690327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2155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9491-D20D-4B61-843F-4C9FA1A5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Channels explanation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8D9C8-897A-432A-93B1-D8D87C9B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pic>
        <p:nvPicPr>
          <p:cNvPr id="1026" name="Picture 1" descr="Chart, bubble chart&#10;&#10;Description automatically generated">
            <a:extLst>
              <a:ext uri="{FF2B5EF4-FFF2-40B4-BE49-F238E27FC236}">
                <a16:creationId xmlns:a16="http://schemas.microsoft.com/office/drawing/2014/main" id="{76753C39-CF13-4ED7-83A1-4F7F14D3A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" y="1845734"/>
            <a:ext cx="4688205" cy="443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85105B-9D23-4184-BF68-EDBEA7E6655E}"/>
              </a:ext>
            </a:extLst>
          </p:cNvPr>
          <p:cNvSpPr txBox="1"/>
          <p:nvPr/>
        </p:nvSpPr>
        <p:spPr>
          <a:xfrm>
            <a:off x="6467478" y="1917519"/>
            <a:ext cx="47620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 mm gap cable-cable ; cable-former</a:t>
            </a:r>
          </a:p>
          <a:p>
            <a:r>
              <a:rPr lang="en-US" dirty="0"/>
              <a:t>0.5 mm on the top of the channel for more cable</a:t>
            </a:r>
          </a:p>
          <a:p>
            <a:endParaRPr lang="en-US" dirty="0"/>
          </a:p>
          <a:p>
            <a:r>
              <a:rPr lang="en-US" dirty="0"/>
              <a:t>Tolerance 0.05 mm</a:t>
            </a:r>
          </a:p>
          <a:p>
            <a:endParaRPr lang="en-US" dirty="0"/>
          </a:p>
          <a:p>
            <a:r>
              <a:rPr lang="en-US" dirty="0"/>
              <a:t>Cable 1.08 mm diameter</a:t>
            </a:r>
          </a:p>
        </p:txBody>
      </p:sp>
    </p:spTree>
    <p:extLst>
      <p:ext uri="{BB962C8B-B14F-4D97-AF65-F5344CB8AC3E}">
        <p14:creationId xmlns:p14="http://schemas.microsoft.com/office/powerpoint/2010/main" val="391592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F812-4236-4A54-A6AB-2AE6042A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Jungle of 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390FB-B6C2-48C7-82EE-C612B638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Inner former inner radius = 35 mm</a:t>
            </a:r>
          </a:p>
          <a:p>
            <a:r>
              <a:rPr lang="en-US" strike="sngStrike" dirty="0"/>
              <a:t>Channel = 5*1.25 x 2*1.25 = 6.25 x 2.5 mm2 ---------------- rope is 1.21 mm diameter</a:t>
            </a:r>
          </a:p>
          <a:p>
            <a:r>
              <a:rPr lang="en-US">
                <a:solidFill>
                  <a:srgbClr val="FF0000"/>
                </a:solidFill>
              </a:rPr>
              <a:t>Channel 6.15 x 2.31 mm2 </a:t>
            </a:r>
            <a:r>
              <a:rPr lang="en-US" dirty="0">
                <a:solidFill>
                  <a:srgbClr val="FF0000"/>
                </a:solidFill>
              </a:rPr>
              <a:t>cable is 1.08 mm</a:t>
            </a:r>
          </a:p>
          <a:p>
            <a:r>
              <a:rPr lang="en-US" dirty="0" err="1"/>
              <a:t>Rcoil</a:t>
            </a:r>
            <a:r>
              <a:rPr lang="en-US" dirty="0"/>
              <a:t> 1 inner = Inner former inner radius + 1.75 mm = 36.75 mm</a:t>
            </a:r>
          </a:p>
          <a:p>
            <a:r>
              <a:rPr lang="en-US" dirty="0" err="1"/>
              <a:t>Rcoil</a:t>
            </a:r>
            <a:r>
              <a:rPr lang="en-US" dirty="0"/>
              <a:t> 1 outer = </a:t>
            </a:r>
            <a:r>
              <a:rPr lang="en-US" dirty="0" err="1"/>
              <a:t>Rcoil</a:t>
            </a:r>
            <a:r>
              <a:rPr lang="en-US" dirty="0"/>
              <a:t> 1 inner + </a:t>
            </a:r>
            <a:r>
              <a:rPr lang="en-US" dirty="0" err="1"/>
              <a:t>Tcoil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(= 6.15) = 42.9 mm</a:t>
            </a:r>
          </a:p>
          <a:p>
            <a:r>
              <a:rPr lang="en-US" dirty="0"/>
              <a:t>Outer former inner radius = </a:t>
            </a:r>
            <a:r>
              <a:rPr lang="en-US" dirty="0" err="1"/>
              <a:t>Rcoil</a:t>
            </a:r>
            <a:r>
              <a:rPr lang="en-US" dirty="0"/>
              <a:t> 1 outer + T former gap (= 0.7) </a:t>
            </a:r>
            <a:r>
              <a:rPr lang="en-US" dirty="0">
                <a:solidFill>
                  <a:srgbClr val="FF0000"/>
                </a:solidFill>
              </a:rPr>
              <a:t>= 43.6 mm</a:t>
            </a:r>
          </a:p>
          <a:p>
            <a:r>
              <a:rPr lang="en-US" dirty="0" err="1"/>
              <a:t>Rcoil</a:t>
            </a:r>
            <a:r>
              <a:rPr lang="en-US" dirty="0"/>
              <a:t> 2 inner = Outer former inner radius + 1.75 mm </a:t>
            </a:r>
            <a:r>
              <a:rPr lang="en-US" dirty="0">
                <a:solidFill>
                  <a:srgbClr val="FF0000"/>
                </a:solidFill>
              </a:rPr>
              <a:t>= 45.35 mm</a:t>
            </a:r>
          </a:p>
          <a:p>
            <a:r>
              <a:rPr lang="en-US" dirty="0" err="1"/>
              <a:t>Rcoil</a:t>
            </a:r>
            <a:r>
              <a:rPr lang="en-US" dirty="0"/>
              <a:t> 2 outer = </a:t>
            </a:r>
            <a:r>
              <a:rPr lang="en-US" dirty="0" err="1"/>
              <a:t>Rcoil</a:t>
            </a:r>
            <a:r>
              <a:rPr lang="en-US" dirty="0"/>
              <a:t> 2 inner + </a:t>
            </a:r>
            <a:r>
              <a:rPr lang="en-US" dirty="0" err="1"/>
              <a:t>Tcoil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(= 6.15)= 51.5 mm </a:t>
            </a:r>
          </a:p>
          <a:p>
            <a:r>
              <a:rPr lang="en-US" dirty="0" err="1"/>
              <a:t>Rsupport</a:t>
            </a:r>
            <a:r>
              <a:rPr lang="en-US" dirty="0"/>
              <a:t> inner = </a:t>
            </a:r>
            <a:r>
              <a:rPr lang="en-US" dirty="0" err="1"/>
              <a:t>Rcoil</a:t>
            </a:r>
            <a:r>
              <a:rPr lang="en-US" dirty="0"/>
              <a:t> 2 outer + T former gap (= 0.7) </a:t>
            </a:r>
            <a:r>
              <a:rPr lang="en-US" dirty="0">
                <a:solidFill>
                  <a:srgbClr val="FF0000"/>
                </a:solidFill>
              </a:rPr>
              <a:t>= 52.2 mm</a:t>
            </a:r>
          </a:p>
          <a:p>
            <a:r>
              <a:rPr lang="en-US" dirty="0" err="1"/>
              <a:t>Rsupport</a:t>
            </a:r>
            <a:r>
              <a:rPr lang="en-US" dirty="0"/>
              <a:t> outer = </a:t>
            </a:r>
            <a:r>
              <a:rPr lang="en-US" dirty="0" err="1"/>
              <a:t>Rsupport</a:t>
            </a:r>
            <a:r>
              <a:rPr lang="en-US" dirty="0"/>
              <a:t> inner + </a:t>
            </a:r>
            <a:r>
              <a:rPr lang="en-US" dirty="0" err="1"/>
              <a:t>Tsupport</a:t>
            </a:r>
            <a:r>
              <a:rPr lang="en-US" dirty="0"/>
              <a:t> (= 19.15 mm) </a:t>
            </a:r>
            <a:r>
              <a:rPr lang="en-US" dirty="0">
                <a:solidFill>
                  <a:srgbClr val="FF0000"/>
                </a:solidFill>
              </a:rPr>
              <a:t>= 71.35 mm</a:t>
            </a:r>
          </a:p>
          <a:p>
            <a:r>
              <a:rPr lang="en-US" dirty="0" err="1"/>
              <a:t>Ryoke</a:t>
            </a:r>
            <a:r>
              <a:rPr lang="en-US" dirty="0"/>
              <a:t> inner = </a:t>
            </a:r>
            <a:r>
              <a:rPr lang="en-US" dirty="0" err="1"/>
              <a:t>Rsupport</a:t>
            </a:r>
            <a:r>
              <a:rPr lang="en-US" dirty="0"/>
              <a:t> outer + </a:t>
            </a:r>
            <a:r>
              <a:rPr lang="en-US" dirty="0" err="1"/>
              <a:t>Tyoke</a:t>
            </a:r>
            <a:r>
              <a:rPr lang="en-US" dirty="0"/>
              <a:t> gap (= 1.6 mm) </a:t>
            </a:r>
            <a:r>
              <a:rPr lang="en-US" dirty="0">
                <a:solidFill>
                  <a:srgbClr val="FF0000"/>
                </a:solidFill>
              </a:rPr>
              <a:t>= 72.95 mm</a:t>
            </a:r>
          </a:p>
          <a:p>
            <a:r>
              <a:rPr lang="en-US" dirty="0" err="1"/>
              <a:t>Ryoke</a:t>
            </a:r>
            <a:r>
              <a:rPr lang="en-US" dirty="0"/>
              <a:t> outer = 240 mm  </a:t>
            </a:r>
          </a:p>
          <a:p>
            <a:endParaRPr lang="en-US" dirty="0"/>
          </a:p>
          <a:p>
            <a:r>
              <a:rPr lang="en-US" dirty="0"/>
              <a:t>Tilt = 30 deg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7A771-DEBB-4DCB-AA02-9A76FEB1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17A6D1B0-1F1F-4550-855B-E31291C1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84" y="1845734"/>
            <a:ext cx="4983952" cy="42532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969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3224576B-7EFE-4107-BE32-D96A35FC4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64" y="2117535"/>
            <a:ext cx="5338210" cy="347049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9CD786-1A3A-4335-BF70-FB1BDE69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pitch and </a:t>
            </a:r>
            <a:r>
              <a:rPr lang="en-US" dirty="0" err="1"/>
              <a:t>Bfield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EAB6D-BBB2-42D7-9941-C696673E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136043" cy="4023360"/>
          </a:xfrm>
        </p:spPr>
        <p:txBody>
          <a:bodyPr/>
          <a:lstStyle/>
          <a:p>
            <a:r>
              <a:rPr lang="en-US" dirty="0"/>
              <a:t>With a pitch of </a:t>
            </a:r>
            <a:r>
              <a:rPr lang="en-US" dirty="0">
                <a:solidFill>
                  <a:srgbClr val="FF0000"/>
                </a:solidFill>
              </a:rPr>
              <a:t>5.3 mm </a:t>
            </a:r>
            <a:r>
              <a:rPr lang="en-US" dirty="0"/>
              <a:t>I have a gap of </a:t>
            </a:r>
            <a:r>
              <a:rPr lang="en-US" dirty="0">
                <a:solidFill>
                  <a:srgbClr val="FF0000"/>
                </a:solidFill>
              </a:rPr>
              <a:t>0.363 mm </a:t>
            </a:r>
            <a:r>
              <a:rPr lang="en-US" dirty="0"/>
              <a:t>in the mid plane inner coil</a:t>
            </a:r>
          </a:p>
          <a:p>
            <a:r>
              <a:rPr lang="en-US" dirty="0">
                <a:solidFill>
                  <a:srgbClr val="FF0000"/>
                </a:solidFill>
              </a:rPr>
              <a:t>0.363 * cos (30 deg) = 0.314 mm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Based on this </a:t>
            </a:r>
            <a:r>
              <a:rPr lang="en-US" dirty="0">
                <a:solidFill>
                  <a:srgbClr val="FF0000"/>
                </a:solidFill>
              </a:rPr>
              <a:t>172</a:t>
            </a:r>
            <a:r>
              <a:rPr lang="en-US" dirty="0"/>
              <a:t> turns corresponds to magnetic length of </a:t>
            </a:r>
            <a:r>
              <a:rPr lang="en-US" dirty="0">
                <a:solidFill>
                  <a:srgbClr val="FF0000"/>
                </a:solidFill>
              </a:rPr>
              <a:t>911.6 mm </a:t>
            </a:r>
            <a:r>
              <a:rPr lang="en-US" dirty="0"/>
              <a:t>and a total coil length of 1064 mm</a:t>
            </a:r>
          </a:p>
          <a:p>
            <a:r>
              <a:rPr lang="en-US" dirty="0"/>
              <a:t>-&gt; </a:t>
            </a:r>
            <a:r>
              <a:rPr lang="en-US" dirty="0" err="1"/>
              <a:t>Bfield</a:t>
            </a:r>
            <a:r>
              <a:rPr lang="en-US" dirty="0"/>
              <a:t> = 2.8 </a:t>
            </a:r>
            <a:r>
              <a:rPr lang="en-US" dirty="0" err="1"/>
              <a:t>T.m</a:t>
            </a:r>
            <a:r>
              <a:rPr lang="en-US" dirty="0"/>
              <a:t> ; Magnetic length = </a:t>
            </a:r>
            <a:r>
              <a:rPr lang="en-US" dirty="0">
                <a:solidFill>
                  <a:srgbClr val="FF0000"/>
                </a:solidFill>
              </a:rPr>
              <a:t>911.6 mm</a:t>
            </a:r>
          </a:p>
          <a:p>
            <a:r>
              <a:rPr lang="en-US" dirty="0"/>
              <a:t>We need a Max field of </a:t>
            </a:r>
            <a:r>
              <a:rPr lang="en-US" dirty="0">
                <a:solidFill>
                  <a:srgbClr val="FF0000"/>
                </a:solidFill>
              </a:rPr>
              <a:t>3.071 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DBED9-937D-43D5-B9DF-1E1A9E19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20585E-6BC9-47AE-8DE0-6D3FCB1C18E8}"/>
              </a:ext>
            </a:extLst>
          </p:cNvPr>
          <p:cNvSpPr/>
          <p:nvPr/>
        </p:nvSpPr>
        <p:spPr>
          <a:xfrm>
            <a:off x="11121992" y="2916729"/>
            <a:ext cx="536713" cy="572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A7C6FF-0F35-4136-9506-A27D80A1993C}"/>
              </a:ext>
            </a:extLst>
          </p:cNvPr>
          <p:cNvSpPr/>
          <p:nvPr/>
        </p:nvSpPr>
        <p:spPr>
          <a:xfrm>
            <a:off x="6428674" y="3852781"/>
            <a:ext cx="1171420" cy="572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A275-F494-43FE-A971-2855E964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COMSOL with 7 </a:t>
            </a:r>
            <a:r>
              <a:rPr lang="en-US" dirty="0">
                <a:solidFill>
                  <a:srgbClr val="FF0000"/>
                </a:solidFill>
              </a:rPr>
              <a:t>x 74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27C7-7D79-49C7-A9DF-A186D9432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some iterations…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58E91-A5FD-4C54-806C-F5F0AE37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D54A1DB-EF78-476E-A1EE-FA9628F5D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8"/>
          <a:stretch/>
        </p:blipFill>
        <p:spPr>
          <a:xfrm>
            <a:off x="601558" y="2116822"/>
            <a:ext cx="5285198" cy="3752272"/>
          </a:xfrm>
          <a:prstGeom prst="rect">
            <a:avLst/>
          </a:prstGeom>
        </p:spPr>
      </p:pic>
      <p:pic>
        <p:nvPicPr>
          <p:cNvPr id="8" name="Picture 7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E5771CD2-ECD7-4ED3-AE72-B2CB31E66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/>
        </p:blipFill>
        <p:spPr>
          <a:xfrm>
            <a:off x="6126480" y="1845735"/>
            <a:ext cx="5463962" cy="388831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EEB5D1-7D2A-45F6-B579-6F3CF522C065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709588" y="3876676"/>
            <a:ext cx="481287" cy="2156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7A33AC-A8BB-4F6D-8F00-9AD8F38A8E7F}"/>
              </a:ext>
            </a:extLst>
          </p:cNvPr>
          <p:cNvSpPr txBox="1"/>
          <p:nvPr/>
        </p:nvSpPr>
        <p:spPr>
          <a:xfrm>
            <a:off x="2330317" y="603303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3.08 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79C342-59C7-4A4C-8E7B-52EDD4AC169B}"/>
              </a:ext>
            </a:extLst>
          </p:cNvPr>
          <p:cNvSpPr txBox="1"/>
          <p:nvPr/>
        </p:nvSpPr>
        <p:spPr>
          <a:xfrm>
            <a:off x="6096000" y="5905240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dirty="0"/>
              <a:t>The COMSOL CCT model has been developed by Martin Istvan </a:t>
            </a:r>
            <a:r>
              <a:rPr lang="en-US" sz="1200" i="1" dirty="0" err="1"/>
              <a:t>Noval</a:t>
            </a:r>
            <a:r>
              <a:rPr lang="en-US" sz="1200" i="1" dirty="0"/>
              <a:t> (CERN TE-ABT-SE) </a:t>
            </a:r>
            <a:r>
              <a:rPr lang="en-US" sz="1200" i="1" dirty="0">
                <a:hlinkClick r:id="rId4"/>
              </a:rPr>
              <a:t>https://indico.cern.ch/event/727555/contributions/3436414/</a:t>
            </a:r>
            <a:endParaRPr lang="en-US" sz="1200" i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ACAABA-9EF8-40BA-9890-2E7E10876C99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709588" y="3667126"/>
            <a:ext cx="5920062" cy="23659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3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F6C15-6767-4D7C-8CF2-D3ECC025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1DDD71-2DF2-4CB7-9E44-6E0D18ED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Quench studies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5ACF9E-F716-44C0-B527-59BCDE73969B}"/>
              </a:ext>
            </a:extLst>
          </p:cNvPr>
          <p:cNvGrpSpPr/>
          <p:nvPr/>
        </p:nvGrpSpPr>
        <p:grpSpPr>
          <a:xfrm>
            <a:off x="555485" y="1855870"/>
            <a:ext cx="2139325" cy="4485404"/>
            <a:chOff x="1546860" y="1814460"/>
            <a:chExt cx="2139325" cy="44854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272DE1-1581-4597-B068-0FC8B7E98F92}"/>
                </a:ext>
              </a:extLst>
            </p:cNvPr>
            <p:cNvSpPr/>
            <p:nvPr/>
          </p:nvSpPr>
          <p:spPr>
            <a:xfrm>
              <a:off x="1800000" y="1821180"/>
              <a:ext cx="1735620" cy="44786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B859A20-89E8-4775-8CB3-84FC4E4ECF9A}"/>
                </a:ext>
              </a:extLst>
            </p:cNvPr>
            <p:cNvGrpSpPr/>
            <p:nvPr/>
          </p:nvGrpSpPr>
          <p:grpSpPr>
            <a:xfrm>
              <a:off x="1800000" y="1944000"/>
              <a:ext cx="864000" cy="4355864"/>
              <a:chOff x="1800000" y="1940899"/>
              <a:chExt cx="864000" cy="4355864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36BBC95A-2BB0-413E-8C8A-F6921A2B6FE9}"/>
                  </a:ext>
                </a:extLst>
              </p:cNvPr>
              <p:cNvGrpSpPr/>
              <p:nvPr/>
            </p:nvGrpSpPr>
            <p:grpSpPr>
              <a:xfrm>
                <a:off x="1800000" y="1940899"/>
                <a:ext cx="864000" cy="864000"/>
                <a:chOff x="1684920" y="3144570"/>
                <a:chExt cx="864000" cy="864000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3DACE432-1F70-4C22-A1C7-EFE1E8F8D680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9BA9A658-E8F4-4FDA-ACB0-0A1D1F5697E7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2B7C62C-901C-4EB1-A8BC-9410187F12AB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88E342C5-4C78-40E3-9513-E5A28F691FFC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5B47E604-307E-40FF-B29F-BABEAA2B33CD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45A1916-3A13-4151-88B3-3E2B142087E5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A220D317-6A2C-41E3-9491-586AA4A056A9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FBF5BD60-FCDF-47D0-A793-A561E00064A7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9A4E81F-384B-401C-BC40-0B9B0DE69F86}"/>
                  </a:ext>
                </a:extLst>
              </p:cNvPr>
              <p:cNvGrpSpPr/>
              <p:nvPr/>
            </p:nvGrpSpPr>
            <p:grpSpPr>
              <a:xfrm>
                <a:off x="1800000" y="2822370"/>
                <a:ext cx="864000" cy="864000"/>
                <a:chOff x="1684920" y="3144570"/>
                <a:chExt cx="864000" cy="864000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E1CC48EA-571B-4217-A5EC-705169F56F37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D107B697-BE0B-445E-A9A9-81766BE3AC57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C2D5E2FE-DD59-4EFC-8B51-C958B3EF39AB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43E10477-951A-4CD7-8650-B69E1642E432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7E92ADD5-0550-4EEC-83A5-BA16A68DB64F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CA1E461E-CEAF-42FE-A073-809C96C1A9DF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E664D7D-5B2D-4221-B28E-59D21717A269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73913108-74D8-4933-B26E-B7755C75B14D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88447C6-2DDD-4641-9C8F-202FB51210D4}"/>
                  </a:ext>
                </a:extLst>
              </p:cNvPr>
              <p:cNvGrpSpPr/>
              <p:nvPr/>
            </p:nvGrpSpPr>
            <p:grpSpPr>
              <a:xfrm>
                <a:off x="1800000" y="5432763"/>
                <a:ext cx="864000" cy="864000"/>
                <a:chOff x="1684920" y="3144570"/>
                <a:chExt cx="864000" cy="864000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F323D43-6AE9-410F-9D0D-1AEB1EA50C3E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9E8B4749-465C-4C1F-A375-574D7FECE431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A704A5C-1740-492D-8C93-EEE9BAA1CD1F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47B038B8-7C22-40C4-80C4-E5B6998E18FF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5E099D6-E144-4360-AE2C-1B078405F383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26D74E2-97D2-4BED-988F-38C417A73F2A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E4425F7-37DC-4002-945E-728FC0856910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01616251-AA88-4F38-94D0-F7DC3644FA2F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F62A4F97-D8FE-4C14-A017-86ADA44BDC1E}"/>
                  </a:ext>
                </a:extLst>
              </p:cNvPr>
              <p:cNvGrpSpPr/>
              <p:nvPr/>
            </p:nvGrpSpPr>
            <p:grpSpPr>
              <a:xfrm>
                <a:off x="1800000" y="4562629"/>
                <a:ext cx="864000" cy="864000"/>
                <a:chOff x="1684920" y="3144570"/>
                <a:chExt cx="864000" cy="864000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DA3DA2C-F30C-4C24-B984-AF16B9E8BC4D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AA89C513-D695-4027-A91A-C722038ABEBB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CB99D84D-FB25-461B-808C-B5C2AEB1D243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F64D62B-5C09-4088-A079-949C5F1ECA0E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A9C823EE-5098-4C7E-A1A7-45AB2E215E5E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A03EAB88-5E44-4A11-AC77-741D3458C4CD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22588124-4476-46B7-8D97-C787688DDAB4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D4B3769-98A6-4D5C-9435-0153D3EE4EC4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E58B62B-6BF3-41C2-ABFE-9A3F92656CD4}"/>
                  </a:ext>
                </a:extLst>
              </p:cNvPr>
              <p:cNvGrpSpPr/>
              <p:nvPr/>
            </p:nvGrpSpPr>
            <p:grpSpPr>
              <a:xfrm>
                <a:off x="1800000" y="3692457"/>
                <a:ext cx="864000" cy="864000"/>
                <a:chOff x="1684920" y="3144570"/>
                <a:chExt cx="864000" cy="864000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C368203B-E44C-43CD-9BCC-EBFAA55C3D6E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B46CB8BF-AD95-4330-9070-ACCA990DDA82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1DADD1C-D57D-4F46-AC57-5613FFC049B2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CFE47415-4B50-4FD1-BA1B-8957875CB0C3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CC560A74-0E36-4447-A64A-FC7210D8F0CE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D7F044E9-1492-4CD0-AE7F-FDBC37204834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77CF3C02-28AD-43B9-8150-E4B1BEB675FA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EC049CC-E57A-4F1D-BB55-5D0B56CA0626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5100AE-289F-450D-8018-6DCF07221271}"/>
                </a:ext>
              </a:extLst>
            </p:cNvPr>
            <p:cNvGrpSpPr/>
            <p:nvPr/>
          </p:nvGrpSpPr>
          <p:grpSpPr>
            <a:xfrm>
              <a:off x="2671620" y="1944000"/>
              <a:ext cx="864000" cy="4355864"/>
              <a:chOff x="1800000" y="1940899"/>
              <a:chExt cx="864000" cy="435586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A9F7CDD-5575-4444-A0D0-AC9E41EBBF2D}"/>
                  </a:ext>
                </a:extLst>
              </p:cNvPr>
              <p:cNvGrpSpPr/>
              <p:nvPr/>
            </p:nvGrpSpPr>
            <p:grpSpPr>
              <a:xfrm>
                <a:off x="1800000" y="1940899"/>
                <a:ext cx="864000" cy="864000"/>
                <a:chOff x="1684920" y="3144570"/>
                <a:chExt cx="864000" cy="864000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E869B324-6BF7-4833-B765-22949133E1EB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974FBBF-D438-4489-B6EE-6CD7D5885261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9F368F9B-D9F4-4ECD-A25B-A50A7C93B64E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78E8A0A-D7FF-4324-B5E1-875C3495252B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45FF853-F3F6-4FF9-B6B9-C949A2598D97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606EA0F9-2203-462C-9FD8-6522A58044DD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A8283EB5-D836-48B3-B945-9B837AB1882D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36BE80A7-8EAA-4310-82A6-4E74A094D1DA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F0D3BD6-8AE7-4513-BC15-B0D1368C5430}"/>
                  </a:ext>
                </a:extLst>
              </p:cNvPr>
              <p:cNvGrpSpPr/>
              <p:nvPr/>
            </p:nvGrpSpPr>
            <p:grpSpPr>
              <a:xfrm>
                <a:off x="1800000" y="2822370"/>
                <a:ext cx="864000" cy="864000"/>
                <a:chOff x="1684920" y="3144570"/>
                <a:chExt cx="864000" cy="864000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5C103E0-F055-45B5-9514-A32E7841B586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38AC881-BA02-4D23-954B-5679561600A3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5B512699-5C27-463A-90A7-5881C1463C2D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7BCFE85-51FE-49AC-9FE9-0CE26A12C2F8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BFDF9A11-F595-4313-A075-2702AAD09446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250AAE46-CF4A-481A-8CA5-816D0DAC27CF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3BD8AC4-087E-477A-A4C9-8F48238D65FA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B67E5B3-5863-490D-82B2-6B442F8AD766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69A2EC9-DCF0-44F0-8859-36FD876D0866}"/>
                  </a:ext>
                </a:extLst>
              </p:cNvPr>
              <p:cNvGrpSpPr/>
              <p:nvPr/>
            </p:nvGrpSpPr>
            <p:grpSpPr>
              <a:xfrm>
                <a:off x="1800000" y="5432763"/>
                <a:ext cx="864000" cy="864000"/>
                <a:chOff x="1684920" y="3144570"/>
                <a:chExt cx="864000" cy="864000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7CA04A5-2E57-459C-B317-4D34DA6FAE1A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23DC829-97A0-458A-A71F-D7DBF2A0D82D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A22DCB6-E088-46D5-ACB2-71818D434509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3797532-001C-448B-9A95-8A5DC4334076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86EC498-F7B2-49BC-8A84-BE4DDAF21173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4E0A5CC-271E-447F-83E1-0A892FB16DCD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63C849D-2FFA-44CA-B4C8-683FBD8D8DFB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A5DF48F-56FD-4CB8-8821-7F5B48BB4369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FB88715-C178-4777-A810-B8D17EB38CDA}"/>
                  </a:ext>
                </a:extLst>
              </p:cNvPr>
              <p:cNvGrpSpPr/>
              <p:nvPr/>
            </p:nvGrpSpPr>
            <p:grpSpPr>
              <a:xfrm>
                <a:off x="1800000" y="4562629"/>
                <a:ext cx="864000" cy="864000"/>
                <a:chOff x="1684920" y="3144570"/>
                <a:chExt cx="864000" cy="864000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786793B-A09E-4E90-8E8F-C562B24D2F8F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D2A66B75-CDE7-4AB7-BC71-6A9C69361BE1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C4EE2D2-FDB8-4668-88CD-BC43524064A5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33CC5004-9E90-419C-A2A3-550674670798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0F6593C-72FC-4CC7-9E32-369FE581E0C0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FB859C8-DA6C-44E1-BCFF-80C71CE98806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CA1ACE8-71A7-43CE-92C0-C28D36FB3415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4BCEE0C6-01A4-43DB-84E2-3C566AC3ED8B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3DF170A-BCD0-4261-95D7-986EAB786AEC}"/>
                  </a:ext>
                </a:extLst>
              </p:cNvPr>
              <p:cNvGrpSpPr/>
              <p:nvPr/>
            </p:nvGrpSpPr>
            <p:grpSpPr>
              <a:xfrm>
                <a:off x="1800000" y="3692457"/>
                <a:ext cx="864000" cy="864000"/>
                <a:chOff x="1684920" y="3144570"/>
                <a:chExt cx="864000" cy="86400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F1C28E5E-4D38-49E9-AFD0-9E72400CBB8D}"/>
                    </a:ext>
                  </a:extLst>
                </p:cNvPr>
                <p:cNvSpPr/>
                <p:nvPr/>
              </p:nvSpPr>
              <p:spPr>
                <a:xfrm>
                  <a:off x="1684920" y="31445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28187CA-AC1D-4FCC-967C-0273D70F4820}"/>
                    </a:ext>
                  </a:extLst>
                </p:cNvPr>
                <p:cNvSpPr/>
                <p:nvPr/>
              </p:nvSpPr>
              <p:spPr>
                <a:xfrm>
                  <a:off x="1998120" y="3457770"/>
                  <a:ext cx="237600" cy="2376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C0DC3B2-8D3F-481F-BED9-9B88709854FA}"/>
                    </a:ext>
                  </a:extLst>
                </p:cNvPr>
                <p:cNvSpPr/>
                <p:nvPr/>
              </p:nvSpPr>
              <p:spPr>
                <a:xfrm>
                  <a:off x="1998120" y="3183740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895E5E0-06FD-4B4D-8361-3FC0091D5595}"/>
                    </a:ext>
                  </a:extLst>
                </p:cNvPr>
                <p:cNvSpPr/>
                <p:nvPr/>
              </p:nvSpPr>
              <p:spPr>
                <a:xfrm>
                  <a:off x="1756016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F4967456-5740-49E0-8BC8-A20AC60A3D03}"/>
                    </a:ext>
                  </a:extLst>
                </p:cNvPr>
                <p:cNvSpPr/>
                <p:nvPr/>
              </p:nvSpPr>
              <p:spPr>
                <a:xfrm>
                  <a:off x="1756016" y="3594411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4C76B85-A408-4F83-9700-C0DAC185366C}"/>
                    </a:ext>
                  </a:extLst>
                </p:cNvPr>
                <p:cNvSpPr/>
                <p:nvPr/>
              </p:nvSpPr>
              <p:spPr>
                <a:xfrm>
                  <a:off x="1998120" y="3728299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14504E39-9F5E-4BB0-8DC3-26F286D97665}"/>
                    </a:ext>
                  </a:extLst>
                </p:cNvPr>
                <p:cNvSpPr/>
                <p:nvPr/>
              </p:nvSpPr>
              <p:spPr>
                <a:xfrm>
                  <a:off x="2235720" y="3593516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9B81A8E-94B2-4E75-AB94-AB4247176DE9}"/>
                    </a:ext>
                  </a:extLst>
                </p:cNvPr>
                <p:cNvSpPr/>
                <p:nvPr/>
              </p:nvSpPr>
              <p:spPr>
                <a:xfrm>
                  <a:off x="2235720" y="3329228"/>
                  <a:ext cx="237600" cy="237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E14195-0ACC-449C-9CA8-DDF1FE6EDC0F}"/>
                </a:ext>
              </a:extLst>
            </p:cNvPr>
            <p:cNvSpPr/>
            <p:nvPr/>
          </p:nvSpPr>
          <p:spPr>
            <a:xfrm>
              <a:off x="1546860" y="1814460"/>
              <a:ext cx="213932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C57850A9-00BF-41A9-9F1F-F8872ED56C04}"/>
              </a:ext>
            </a:extLst>
          </p:cNvPr>
          <p:cNvSpPr txBox="1"/>
          <p:nvPr/>
        </p:nvSpPr>
        <p:spPr>
          <a:xfrm>
            <a:off x="2781301" y="2024580"/>
            <a:ext cx="8374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7 strands are powered, the central one doesn’t see the same heat transfer during a quench. Solution power 6 strands.</a:t>
            </a:r>
          </a:p>
          <a:p>
            <a:r>
              <a:rPr lang="en-US" dirty="0"/>
              <a:t>Total current is either 7 x 74 (= 518 A) or 6 x 86 (= 516 A)</a:t>
            </a:r>
          </a:p>
          <a:p>
            <a:endParaRPr lang="en-US" dirty="0"/>
          </a:p>
          <a:p>
            <a:r>
              <a:rPr lang="en-US" dirty="0"/>
              <a:t>For the quench simulation I can to 2 x 30 cables in the channel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189ACFD-C145-4053-84B9-D9DA2131B118}"/>
              </a:ext>
            </a:extLst>
          </p:cNvPr>
          <p:cNvSpPr/>
          <p:nvPr/>
        </p:nvSpPr>
        <p:spPr>
          <a:xfrm>
            <a:off x="9088676" y="3174864"/>
            <a:ext cx="1146491" cy="3015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4B41560-A8D1-4C80-81DB-146F66A983C2}"/>
              </a:ext>
            </a:extLst>
          </p:cNvPr>
          <p:cNvGrpSpPr/>
          <p:nvPr/>
        </p:nvGrpSpPr>
        <p:grpSpPr>
          <a:xfrm>
            <a:off x="9088676" y="3257557"/>
            <a:ext cx="570729" cy="581722"/>
            <a:chOff x="1684920" y="3144570"/>
            <a:chExt cx="864000" cy="864000"/>
          </a:xfrm>
          <a:solidFill>
            <a:schemeClr val="tx1"/>
          </a:solidFill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54977C60-86C3-469E-AADD-89F58CCBE6A5}"/>
                </a:ext>
              </a:extLst>
            </p:cNvPr>
            <p:cNvSpPr/>
            <p:nvPr/>
          </p:nvSpPr>
          <p:spPr>
            <a:xfrm>
              <a:off x="1684920" y="3144570"/>
              <a:ext cx="864000" cy="864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FDA46439-7335-47D1-8173-BA37C1C17520}"/>
                </a:ext>
              </a:extLst>
            </p:cNvPr>
            <p:cNvSpPr/>
            <p:nvPr/>
          </p:nvSpPr>
          <p:spPr>
            <a:xfrm>
              <a:off x="1998120" y="345777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7394E714-D534-4F76-BE41-7137244FF969}"/>
                </a:ext>
              </a:extLst>
            </p:cNvPr>
            <p:cNvSpPr/>
            <p:nvPr/>
          </p:nvSpPr>
          <p:spPr>
            <a:xfrm>
              <a:off x="1998120" y="318374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F8F050E-E662-4D4F-BFD7-7BF848F82775}"/>
                </a:ext>
              </a:extLst>
            </p:cNvPr>
            <p:cNvSpPr/>
            <p:nvPr/>
          </p:nvSpPr>
          <p:spPr>
            <a:xfrm>
              <a:off x="1756016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97656BD7-7EDF-44EB-8A2C-8BA920BFF159}"/>
                </a:ext>
              </a:extLst>
            </p:cNvPr>
            <p:cNvSpPr/>
            <p:nvPr/>
          </p:nvSpPr>
          <p:spPr>
            <a:xfrm>
              <a:off x="1756016" y="3594411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2C32EC09-A9FB-4EF6-95D5-FB914F29E24A}"/>
                </a:ext>
              </a:extLst>
            </p:cNvPr>
            <p:cNvSpPr/>
            <p:nvPr/>
          </p:nvSpPr>
          <p:spPr>
            <a:xfrm>
              <a:off x="1998120" y="3728299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D283C47-C6E6-47E1-982B-E80BF81F48F4}"/>
                </a:ext>
              </a:extLst>
            </p:cNvPr>
            <p:cNvSpPr/>
            <p:nvPr/>
          </p:nvSpPr>
          <p:spPr>
            <a:xfrm>
              <a:off x="2235720" y="3593516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560A1A41-F367-4416-A4CD-671DF3092C37}"/>
                </a:ext>
              </a:extLst>
            </p:cNvPr>
            <p:cNvSpPr/>
            <p:nvPr/>
          </p:nvSpPr>
          <p:spPr>
            <a:xfrm>
              <a:off x="2235720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165D947-5224-4D0E-AEA7-FCEA58C83337}"/>
              </a:ext>
            </a:extLst>
          </p:cNvPr>
          <p:cNvGrpSpPr/>
          <p:nvPr/>
        </p:nvGrpSpPr>
        <p:grpSpPr>
          <a:xfrm>
            <a:off x="9088676" y="3851042"/>
            <a:ext cx="570729" cy="581722"/>
            <a:chOff x="1684920" y="3144570"/>
            <a:chExt cx="864000" cy="864000"/>
          </a:xfrm>
          <a:solidFill>
            <a:schemeClr val="tx1"/>
          </a:solidFill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4E793801-3283-4D29-A89B-B08CA2DFE6C5}"/>
                </a:ext>
              </a:extLst>
            </p:cNvPr>
            <p:cNvSpPr/>
            <p:nvPr/>
          </p:nvSpPr>
          <p:spPr>
            <a:xfrm>
              <a:off x="1684920" y="3144570"/>
              <a:ext cx="864000" cy="864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F9A50DF-8E16-4891-9C7B-C46C829CE050}"/>
                </a:ext>
              </a:extLst>
            </p:cNvPr>
            <p:cNvSpPr/>
            <p:nvPr/>
          </p:nvSpPr>
          <p:spPr>
            <a:xfrm>
              <a:off x="1998120" y="345777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4A9F567-4D43-47F7-B2E8-3DAA1259AB35}"/>
                </a:ext>
              </a:extLst>
            </p:cNvPr>
            <p:cNvSpPr/>
            <p:nvPr/>
          </p:nvSpPr>
          <p:spPr>
            <a:xfrm>
              <a:off x="1998120" y="318374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2D5D31C6-4275-43E9-AD2C-5610231111F3}"/>
                </a:ext>
              </a:extLst>
            </p:cNvPr>
            <p:cNvSpPr/>
            <p:nvPr/>
          </p:nvSpPr>
          <p:spPr>
            <a:xfrm>
              <a:off x="1756016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2A5E169-71AA-4AA5-B558-8B2B8F5491A5}"/>
                </a:ext>
              </a:extLst>
            </p:cNvPr>
            <p:cNvSpPr/>
            <p:nvPr/>
          </p:nvSpPr>
          <p:spPr>
            <a:xfrm>
              <a:off x="1756016" y="3594411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569D44F-A5D4-43E4-AB54-B09590EE491E}"/>
                </a:ext>
              </a:extLst>
            </p:cNvPr>
            <p:cNvSpPr/>
            <p:nvPr/>
          </p:nvSpPr>
          <p:spPr>
            <a:xfrm>
              <a:off x="1998120" y="3728299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C6C2C44D-5358-4CB6-BA7E-2A6FEE86BEFE}"/>
                </a:ext>
              </a:extLst>
            </p:cNvPr>
            <p:cNvSpPr/>
            <p:nvPr/>
          </p:nvSpPr>
          <p:spPr>
            <a:xfrm>
              <a:off x="2235720" y="3593516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8559234-84FC-4B1D-AE6F-5FAB49F44CDE}"/>
                </a:ext>
              </a:extLst>
            </p:cNvPr>
            <p:cNvSpPr/>
            <p:nvPr/>
          </p:nvSpPr>
          <p:spPr>
            <a:xfrm>
              <a:off x="2235720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1CD7C15-9724-4DE9-B2D8-69BBC1D060D3}"/>
              </a:ext>
            </a:extLst>
          </p:cNvPr>
          <p:cNvGrpSpPr/>
          <p:nvPr/>
        </p:nvGrpSpPr>
        <p:grpSpPr>
          <a:xfrm>
            <a:off x="9088676" y="5608590"/>
            <a:ext cx="570729" cy="581722"/>
            <a:chOff x="1684920" y="3144570"/>
            <a:chExt cx="864000" cy="864000"/>
          </a:xfrm>
          <a:solidFill>
            <a:schemeClr val="tx1"/>
          </a:solidFill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5C8F3A2-FFF7-44F7-B004-BE229EBD5CF6}"/>
                </a:ext>
              </a:extLst>
            </p:cNvPr>
            <p:cNvSpPr/>
            <p:nvPr/>
          </p:nvSpPr>
          <p:spPr>
            <a:xfrm>
              <a:off x="1684920" y="3144570"/>
              <a:ext cx="864000" cy="864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BF9DB7C0-A8DB-4867-A6C2-F47262FB663C}"/>
                </a:ext>
              </a:extLst>
            </p:cNvPr>
            <p:cNvSpPr/>
            <p:nvPr/>
          </p:nvSpPr>
          <p:spPr>
            <a:xfrm>
              <a:off x="1998120" y="345777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6983DAA-0C19-47DC-8080-394B5C4295CA}"/>
                </a:ext>
              </a:extLst>
            </p:cNvPr>
            <p:cNvSpPr/>
            <p:nvPr/>
          </p:nvSpPr>
          <p:spPr>
            <a:xfrm>
              <a:off x="1998120" y="318374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FB489C27-CA0C-4B5F-97E8-D5191E093220}"/>
                </a:ext>
              </a:extLst>
            </p:cNvPr>
            <p:cNvSpPr/>
            <p:nvPr/>
          </p:nvSpPr>
          <p:spPr>
            <a:xfrm>
              <a:off x="1756016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371A46A-47CF-47B5-B5C8-81EDAD28C95B}"/>
                </a:ext>
              </a:extLst>
            </p:cNvPr>
            <p:cNvSpPr/>
            <p:nvPr/>
          </p:nvSpPr>
          <p:spPr>
            <a:xfrm>
              <a:off x="1756016" y="3594411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D42EF599-BDC4-483A-99D0-B1D6CAC81520}"/>
                </a:ext>
              </a:extLst>
            </p:cNvPr>
            <p:cNvSpPr/>
            <p:nvPr/>
          </p:nvSpPr>
          <p:spPr>
            <a:xfrm>
              <a:off x="1998120" y="3728299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1B802596-98B3-4B9F-9965-FFBB969D8805}"/>
                </a:ext>
              </a:extLst>
            </p:cNvPr>
            <p:cNvSpPr/>
            <p:nvPr/>
          </p:nvSpPr>
          <p:spPr>
            <a:xfrm>
              <a:off x="2235720" y="3593516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535AB5E-BBFE-4E15-9D0D-2A116072990D}"/>
                </a:ext>
              </a:extLst>
            </p:cNvPr>
            <p:cNvSpPr/>
            <p:nvPr/>
          </p:nvSpPr>
          <p:spPr>
            <a:xfrm>
              <a:off x="2235720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E155E-4F1B-4121-A41C-4088DCED800E}"/>
              </a:ext>
            </a:extLst>
          </p:cNvPr>
          <p:cNvGrpSpPr/>
          <p:nvPr/>
        </p:nvGrpSpPr>
        <p:grpSpPr>
          <a:xfrm>
            <a:off x="9088676" y="5022739"/>
            <a:ext cx="570729" cy="581722"/>
            <a:chOff x="1684920" y="3144570"/>
            <a:chExt cx="864000" cy="864000"/>
          </a:xfrm>
          <a:solidFill>
            <a:schemeClr val="tx1"/>
          </a:solidFill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F79512B-7C20-48B7-A09E-D6522F39E297}"/>
                </a:ext>
              </a:extLst>
            </p:cNvPr>
            <p:cNvSpPr/>
            <p:nvPr/>
          </p:nvSpPr>
          <p:spPr>
            <a:xfrm>
              <a:off x="1684920" y="3144570"/>
              <a:ext cx="864000" cy="864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1F50615F-D5CC-4FC0-98C4-997DAFE35D6D}"/>
                </a:ext>
              </a:extLst>
            </p:cNvPr>
            <p:cNvSpPr/>
            <p:nvPr/>
          </p:nvSpPr>
          <p:spPr>
            <a:xfrm>
              <a:off x="1998120" y="345777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3690D9C2-969A-4A7C-988B-C936653A72BD}"/>
                </a:ext>
              </a:extLst>
            </p:cNvPr>
            <p:cNvSpPr/>
            <p:nvPr/>
          </p:nvSpPr>
          <p:spPr>
            <a:xfrm>
              <a:off x="1998120" y="318374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B173A60E-4240-4304-98A7-8C9490982E82}"/>
                </a:ext>
              </a:extLst>
            </p:cNvPr>
            <p:cNvSpPr/>
            <p:nvPr/>
          </p:nvSpPr>
          <p:spPr>
            <a:xfrm>
              <a:off x="1756016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AF8A4E2-ECCD-434F-A4C0-A2B3EAE01CD3}"/>
                </a:ext>
              </a:extLst>
            </p:cNvPr>
            <p:cNvSpPr/>
            <p:nvPr/>
          </p:nvSpPr>
          <p:spPr>
            <a:xfrm>
              <a:off x="1756016" y="3594411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65BCA38-E19C-4B5B-B4E6-F7D04916EB2E}"/>
                </a:ext>
              </a:extLst>
            </p:cNvPr>
            <p:cNvSpPr/>
            <p:nvPr/>
          </p:nvSpPr>
          <p:spPr>
            <a:xfrm>
              <a:off x="1998120" y="3728299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99DFC11-5199-4C3F-9E4D-6B41228623C5}"/>
                </a:ext>
              </a:extLst>
            </p:cNvPr>
            <p:cNvSpPr/>
            <p:nvPr/>
          </p:nvSpPr>
          <p:spPr>
            <a:xfrm>
              <a:off x="2235720" y="3593516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C7A7C7D-8ADB-46E0-8D3C-1BC8B328D252}"/>
                </a:ext>
              </a:extLst>
            </p:cNvPr>
            <p:cNvSpPr/>
            <p:nvPr/>
          </p:nvSpPr>
          <p:spPr>
            <a:xfrm>
              <a:off x="2235720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D96E329-7F80-4AE6-8E76-78DD20B1D8B7}"/>
              </a:ext>
            </a:extLst>
          </p:cNvPr>
          <p:cNvGrpSpPr/>
          <p:nvPr/>
        </p:nvGrpSpPr>
        <p:grpSpPr>
          <a:xfrm>
            <a:off x="9664438" y="3257557"/>
            <a:ext cx="570729" cy="581722"/>
            <a:chOff x="1684920" y="3144570"/>
            <a:chExt cx="864000" cy="864000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EF32890-2246-41DA-92DA-1670C0EB5778}"/>
                </a:ext>
              </a:extLst>
            </p:cNvPr>
            <p:cNvSpPr/>
            <p:nvPr/>
          </p:nvSpPr>
          <p:spPr>
            <a:xfrm>
              <a:off x="1684920" y="3144570"/>
              <a:ext cx="864000" cy="86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78F1966-FD96-4197-976E-CA11E59632DA}"/>
                </a:ext>
              </a:extLst>
            </p:cNvPr>
            <p:cNvSpPr/>
            <p:nvPr/>
          </p:nvSpPr>
          <p:spPr>
            <a:xfrm>
              <a:off x="1998120" y="3457770"/>
              <a:ext cx="237600" cy="237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A76C319-C7D7-417E-80EA-77C5ED70CC6B}"/>
                </a:ext>
              </a:extLst>
            </p:cNvPr>
            <p:cNvSpPr/>
            <p:nvPr/>
          </p:nvSpPr>
          <p:spPr>
            <a:xfrm>
              <a:off x="1998120" y="3183740"/>
              <a:ext cx="237600" cy="237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07DD69D-6661-49CE-939C-B38A68A92A54}"/>
                </a:ext>
              </a:extLst>
            </p:cNvPr>
            <p:cNvSpPr/>
            <p:nvPr/>
          </p:nvSpPr>
          <p:spPr>
            <a:xfrm>
              <a:off x="1756016" y="3329228"/>
              <a:ext cx="237600" cy="237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243EC9E-B008-4645-86F2-C63A31F94FDC}"/>
                </a:ext>
              </a:extLst>
            </p:cNvPr>
            <p:cNvSpPr/>
            <p:nvPr/>
          </p:nvSpPr>
          <p:spPr>
            <a:xfrm>
              <a:off x="1756016" y="3594411"/>
              <a:ext cx="237600" cy="237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08954349-B590-42C9-8CC9-686A90185880}"/>
                </a:ext>
              </a:extLst>
            </p:cNvPr>
            <p:cNvSpPr/>
            <p:nvPr/>
          </p:nvSpPr>
          <p:spPr>
            <a:xfrm>
              <a:off x="1998120" y="3728299"/>
              <a:ext cx="237600" cy="237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0DC5983-F7CB-4357-9720-5D0EBE6C7559}"/>
                </a:ext>
              </a:extLst>
            </p:cNvPr>
            <p:cNvSpPr/>
            <p:nvPr/>
          </p:nvSpPr>
          <p:spPr>
            <a:xfrm>
              <a:off x="2235720" y="3593516"/>
              <a:ext cx="237600" cy="237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1A4D86E9-AB5F-4E1E-9E0C-776D50750188}"/>
                </a:ext>
              </a:extLst>
            </p:cNvPr>
            <p:cNvSpPr/>
            <p:nvPr/>
          </p:nvSpPr>
          <p:spPr>
            <a:xfrm>
              <a:off x="2235720" y="3329228"/>
              <a:ext cx="237600" cy="237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540000D-FC1E-4A56-B9EA-45AAA02BAFEB}"/>
              </a:ext>
            </a:extLst>
          </p:cNvPr>
          <p:cNvGrpSpPr/>
          <p:nvPr/>
        </p:nvGrpSpPr>
        <p:grpSpPr>
          <a:xfrm>
            <a:off x="9664438" y="3851042"/>
            <a:ext cx="570729" cy="581722"/>
            <a:chOff x="1684920" y="3144570"/>
            <a:chExt cx="864000" cy="864000"/>
          </a:xfrm>
          <a:solidFill>
            <a:schemeClr val="tx1"/>
          </a:solidFill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88AE7B5-A482-4A92-967C-6E6622682E41}"/>
                </a:ext>
              </a:extLst>
            </p:cNvPr>
            <p:cNvSpPr/>
            <p:nvPr/>
          </p:nvSpPr>
          <p:spPr>
            <a:xfrm>
              <a:off x="1684920" y="3144570"/>
              <a:ext cx="864000" cy="864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7A8AAC6-EE41-4613-B444-D725F6D00D8F}"/>
                </a:ext>
              </a:extLst>
            </p:cNvPr>
            <p:cNvSpPr/>
            <p:nvPr/>
          </p:nvSpPr>
          <p:spPr>
            <a:xfrm>
              <a:off x="1998120" y="345777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007EA03-B0D2-447C-86D1-8D6E149A9FB0}"/>
                </a:ext>
              </a:extLst>
            </p:cNvPr>
            <p:cNvSpPr/>
            <p:nvPr/>
          </p:nvSpPr>
          <p:spPr>
            <a:xfrm>
              <a:off x="1998120" y="318374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7A69C7B-B9BD-45EE-8C52-00AD635B7295}"/>
                </a:ext>
              </a:extLst>
            </p:cNvPr>
            <p:cNvSpPr/>
            <p:nvPr/>
          </p:nvSpPr>
          <p:spPr>
            <a:xfrm>
              <a:off x="1756016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FE37A86-102B-4F70-8B6D-B0EE596781BF}"/>
                </a:ext>
              </a:extLst>
            </p:cNvPr>
            <p:cNvSpPr/>
            <p:nvPr/>
          </p:nvSpPr>
          <p:spPr>
            <a:xfrm>
              <a:off x="1756016" y="3594411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D15AACB-9CE3-4714-A014-E692F8F63146}"/>
                </a:ext>
              </a:extLst>
            </p:cNvPr>
            <p:cNvSpPr/>
            <p:nvPr/>
          </p:nvSpPr>
          <p:spPr>
            <a:xfrm>
              <a:off x="1998120" y="3728299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DE6E51E8-9BD3-4F32-A84F-7FC2F32C82FE}"/>
                </a:ext>
              </a:extLst>
            </p:cNvPr>
            <p:cNvSpPr/>
            <p:nvPr/>
          </p:nvSpPr>
          <p:spPr>
            <a:xfrm>
              <a:off x="2235720" y="3593516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6EC91D3-25B4-49D1-9DCF-82C1F86C8B13}"/>
                </a:ext>
              </a:extLst>
            </p:cNvPr>
            <p:cNvSpPr/>
            <p:nvPr/>
          </p:nvSpPr>
          <p:spPr>
            <a:xfrm>
              <a:off x="2235720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610E8A3-BA3E-4CF2-A14F-AE84F77EAB27}"/>
              </a:ext>
            </a:extLst>
          </p:cNvPr>
          <p:cNvGrpSpPr/>
          <p:nvPr/>
        </p:nvGrpSpPr>
        <p:grpSpPr>
          <a:xfrm>
            <a:off x="9664438" y="5608590"/>
            <a:ext cx="570729" cy="581722"/>
            <a:chOff x="1684920" y="3144570"/>
            <a:chExt cx="864000" cy="864000"/>
          </a:xfrm>
          <a:solidFill>
            <a:schemeClr val="tx1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F756C8F-5401-46CD-AD9F-E8997671A310}"/>
                </a:ext>
              </a:extLst>
            </p:cNvPr>
            <p:cNvSpPr/>
            <p:nvPr/>
          </p:nvSpPr>
          <p:spPr>
            <a:xfrm>
              <a:off x="1684920" y="3144570"/>
              <a:ext cx="864000" cy="864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60D70E3-B41D-444D-AEA6-D7A8B7E3A3CD}"/>
                </a:ext>
              </a:extLst>
            </p:cNvPr>
            <p:cNvSpPr/>
            <p:nvPr/>
          </p:nvSpPr>
          <p:spPr>
            <a:xfrm>
              <a:off x="1998120" y="345777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8574D9F-542C-41FB-AE7C-89CFC9A2EF31}"/>
                </a:ext>
              </a:extLst>
            </p:cNvPr>
            <p:cNvSpPr/>
            <p:nvPr/>
          </p:nvSpPr>
          <p:spPr>
            <a:xfrm>
              <a:off x="1998120" y="318374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88B2CE2-B34D-4787-881E-F8720C92730E}"/>
                </a:ext>
              </a:extLst>
            </p:cNvPr>
            <p:cNvSpPr/>
            <p:nvPr/>
          </p:nvSpPr>
          <p:spPr>
            <a:xfrm>
              <a:off x="1756016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107E226-EEF2-4859-A324-EB3C303DA908}"/>
                </a:ext>
              </a:extLst>
            </p:cNvPr>
            <p:cNvSpPr/>
            <p:nvPr/>
          </p:nvSpPr>
          <p:spPr>
            <a:xfrm>
              <a:off x="1756016" y="3594411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868BB80-6170-4067-BB97-C90AAEA5608F}"/>
                </a:ext>
              </a:extLst>
            </p:cNvPr>
            <p:cNvSpPr/>
            <p:nvPr/>
          </p:nvSpPr>
          <p:spPr>
            <a:xfrm>
              <a:off x="1998120" y="3728299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5944532-2763-418C-897F-D0616EF15901}"/>
                </a:ext>
              </a:extLst>
            </p:cNvPr>
            <p:cNvSpPr/>
            <p:nvPr/>
          </p:nvSpPr>
          <p:spPr>
            <a:xfrm>
              <a:off x="2235720" y="3593516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568DD3C-D7EC-429B-8B69-DE492B879CF1}"/>
                </a:ext>
              </a:extLst>
            </p:cNvPr>
            <p:cNvSpPr/>
            <p:nvPr/>
          </p:nvSpPr>
          <p:spPr>
            <a:xfrm>
              <a:off x="2235720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3743075-C375-4755-8D48-376D389DDDBF}"/>
              </a:ext>
            </a:extLst>
          </p:cNvPr>
          <p:cNvGrpSpPr/>
          <p:nvPr/>
        </p:nvGrpSpPr>
        <p:grpSpPr>
          <a:xfrm>
            <a:off x="9664438" y="5022739"/>
            <a:ext cx="570729" cy="581722"/>
            <a:chOff x="1684920" y="3144570"/>
            <a:chExt cx="864000" cy="864000"/>
          </a:xfrm>
          <a:solidFill>
            <a:schemeClr val="tx1"/>
          </a:solidFill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EF15106-21D2-4A9A-8F03-0EE8B313CF01}"/>
                </a:ext>
              </a:extLst>
            </p:cNvPr>
            <p:cNvSpPr/>
            <p:nvPr/>
          </p:nvSpPr>
          <p:spPr>
            <a:xfrm>
              <a:off x="1684920" y="3144570"/>
              <a:ext cx="864000" cy="864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403D88C-5109-4925-BF97-131B54456B21}"/>
                </a:ext>
              </a:extLst>
            </p:cNvPr>
            <p:cNvSpPr/>
            <p:nvPr/>
          </p:nvSpPr>
          <p:spPr>
            <a:xfrm>
              <a:off x="1998120" y="345777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F18E6DB-ABF5-4DA4-B73D-1F48AC6DA548}"/>
                </a:ext>
              </a:extLst>
            </p:cNvPr>
            <p:cNvSpPr/>
            <p:nvPr/>
          </p:nvSpPr>
          <p:spPr>
            <a:xfrm>
              <a:off x="1998120" y="3183740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2204787-A4F9-4FC0-97F0-895CFE068160}"/>
                </a:ext>
              </a:extLst>
            </p:cNvPr>
            <p:cNvSpPr/>
            <p:nvPr/>
          </p:nvSpPr>
          <p:spPr>
            <a:xfrm>
              <a:off x="1756016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A2AB3BF-9DC4-40E1-BF58-DFF90FADBCEF}"/>
                </a:ext>
              </a:extLst>
            </p:cNvPr>
            <p:cNvSpPr/>
            <p:nvPr/>
          </p:nvSpPr>
          <p:spPr>
            <a:xfrm>
              <a:off x="1756016" y="3594411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F6CD85B-8189-4B42-AA9F-F37962BF15A7}"/>
                </a:ext>
              </a:extLst>
            </p:cNvPr>
            <p:cNvSpPr/>
            <p:nvPr/>
          </p:nvSpPr>
          <p:spPr>
            <a:xfrm>
              <a:off x="1998120" y="3728299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34EF0BD-D7F1-4D8E-AADD-03AAE41CE57A}"/>
                </a:ext>
              </a:extLst>
            </p:cNvPr>
            <p:cNvSpPr/>
            <p:nvPr/>
          </p:nvSpPr>
          <p:spPr>
            <a:xfrm>
              <a:off x="2235720" y="3593516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52D7058-90DE-4688-80A1-B0173D948301}"/>
                </a:ext>
              </a:extLst>
            </p:cNvPr>
            <p:cNvSpPr/>
            <p:nvPr/>
          </p:nvSpPr>
          <p:spPr>
            <a:xfrm>
              <a:off x="2235720" y="3329228"/>
              <a:ext cx="237600" cy="237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2DD0630-6298-4778-A7E5-2F842E4436DF}"/>
              </a:ext>
            </a:extLst>
          </p:cNvPr>
          <p:cNvSpPr/>
          <p:nvPr/>
        </p:nvSpPr>
        <p:spPr>
          <a:xfrm>
            <a:off x="8921460" y="3170339"/>
            <a:ext cx="1413165" cy="30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A1968FB-5097-4F7D-AF9D-717B4693FDC8}"/>
              </a:ext>
            </a:extLst>
          </p:cNvPr>
          <p:cNvSpPr/>
          <p:nvPr/>
        </p:nvSpPr>
        <p:spPr>
          <a:xfrm>
            <a:off x="9001125" y="4470864"/>
            <a:ext cx="1333500" cy="95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30D5390-D126-45AF-A494-08385AAF4913}"/>
              </a:ext>
            </a:extLst>
          </p:cNvPr>
          <p:cNvSpPr/>
          <p:nvPr/>
        </p:nvSpPr>
        <p:spPr>
          <a:xfrm>
            <a:off x="8992655" y="4680026"/>
            <a:ext cx="1333500" cy="95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C63702D-618A-46AC-A52B-4B9A090809E4}"/>
              </a:ext>
            </a:extLst>
          </p:cNvPr>
          <p:cNvSpPr/>
          <p:nvPr/>
        </p:nvSpPr>
        <p:spPr>
          <a:xfrm>
            <a:off x="8921460" y="4890922"/>
            <a:ext cx="1333500" cy="95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83899BAE-0AFA-4E12-A980-2BEAF8273EB0}"/>
              </a:ext>
            </a:extLst>
          </p:cNvPr>
          <p:cNvSpPr txBox="1"/>
          <p:nvPr/>
        </p:nvSpPr>
        <p:spPr>
          <a:xfrm>
            <a:off x="10292489" y="3333949"/>
            <a:ext cx="4187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  <a:p>
            <a:endParaRPr lang="en-US" dirty="0"/>
          </a:p>
          <a:p>
            <a:r>
              <a:rPr lang="en-US" dirty="0"/>
              <a:t>29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</a:t>
            </a:r>
          </a:p>
          <a:p>
            <a:endParaRPr lang="en-US" dirty="0"/>
          </a:p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055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1088-632D-42EB-9700-E1F7122E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COMSOL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4F1E6-47F3-4EA6-A58B-B40E4C6C7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2D simulations </a:t>
            </a:r>
            <a:r>
              <a:rPr lang="en-US" dirty="0">
                <a:solidFill>
                  <a:srgbClr val="FF0000"/>
                </a:solidFill>
              </a:rPr>
              <a:t>updated</a:t>
            </a:r>
          </a:p>
          <a:p>
            <a:r>
              <a:rPr lang="en-US" dirty="0"/>
              <a:t>Max field </a:t>
            </a:r>
            <a:r>
              <a:rPr lang="en-US" dirty="0">
                <a:solidFill>
                  <a:srgbClr val="FF0000"/>
                </a:solidFill>
              </a:rPr>
              <a:t>3.08 T</a:t>
            </a:r>
            <a:r>
              <a:rPr lang="en-US" dirty="0"/>
              <a:t> obtained for </a:t>
            </a:r>
            <a:r>
              <a:rPr lang="en-US" dirty="0">
                <a:solidFill>
                  <a:srgbClr val="FF0000"/>
                </a:solidFill>
              </a:rPr>
              <a:t>I = 7 x 74 A (54.0% of the short sample at 4.2 K)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               I = 6 x 86 A (62.7% of the short sample at 4.2 K)</a:t>
            </a:r>
          </a:p>
          <a:p>
            <a:r>
              <a:rPr lang="en-US" dirty="0" err="1"/>
              <a:t>Bfield</a:t>
            </a:r>
            <a:r>
              <a:rPr lang="en-US" dirty="0"/>
              <a:t> is 2.8 </a:t>
            </a:r>
            <a:r>
              <a:rPr lang="en-US" dirty="0" err="1"/>
              <a:t>T.m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Design ok, but ready for </a:t>
            </a:r>
            <a:r>
              <a:rPr lang="en-US" dirty="0">
                <a:solidFill>
                  <a:srgbClr val="FF0000"/>
                </a:solidFill>
              </a:rPr>
              <a:t>MORE</a:t>
            </a:r>
            <a:r>
              <a:rPr lang="en-US" dirty="0"/>
              <a:t> improvements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E98B0-B48C-4B61-A917-435588C6F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- 23 June 2021</a:t>
            </a:r>
          </a:p>
        </p:txBody>
      </p:sp>
    </p:spTree>
    <p:extLst>
      <p:ext uri="{BB962C8B-B14F-4D97-AF65-F5344CB8AC3E}">
        <p14:creationId xmlns:p14="http://schemas.microsoft.com/office/powerpoint/2010/main" val="38374783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924</TotalTime>
  <Words>507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CCT Superconducting Magnets </vt:lpstr>
      <vt:lpstr>Channels explanation</vt:lpstr>
      <vt:lpstr>Jungle of numbers </vt:lpstr>
      <vt:lpstr>Definition of pitch and Bfield</vt:lpstr>
      <vt:lpstr>Results with COMSOL with 7 x 74 A</vt:lpstr>
      <vt:lpstr>Quench studies</vt:lpstr>
      <vt:lpstr>Conclusions COMSOL simulations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CCT Superconducting Magnets</dc:title>
  <dc:creator>Kevin Pepitone</dc:creator>
  <cp:lastModifiedBy>Kevin Pepitone</cp:lastModifiedBy>
  <cp:revision>57</cp:revision>
  <dcterms:created xsi:type="dcterms:W3CDTF">2021-02-03T15:09:42Z</dcterms:created>
  <dcterms:modified xsi:type="dcterms:W3CDTF">2021-06-23T13:43:59Z</dcterms:modified>
</cp:coreProperties>
</file>