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handoutMasterIdLst>
    <p:handoutMasterId r:id="rId30"/>
  </p:handoutMasterIdLst>
  <p:sldIdLst>
    <p:sldId id="257" r:id="rId2"/>
    <p:sldId id="429" r:id="rId3"/>
    <p:sldId id="276" r:id="rId4"/>
    <p:sldId id="430" r:id="rId5"/>
    <p:sldId id="434" r:id="rId6"/>
    <p:sldId id="435" r:id="rId7"/>
    <p:sldId id="442" r:id="rId8"/>
    <p:sldId id="431" r:id="rId9"/>
    <p:sldId id="443" r:id="rId10"/>
    <p:sldId id="444" r:id="rId11"/>
    <p:sldId id="439" r:id="rId12"/>
    <p:sldId id="441" r:id="rId13"/>
    <p:sldId id="436" r:id="rId14"/>
    <p:sldId id="437" r:id="rId15"/>
    <p:sldId id="423" r:id="rId16"/>
    <p:sldId id="440" r:id="rId17"/>
    <p:sldId id="432" r:id="rId18"/>
    <p:sldId id="433" r:id="rId19"/>
    <p:sldId id="438" r:id="rId20"/>
    <p:sldId id="424" r:id="rId21"/>
    <p:sldId id="410" r:id="rId22"/>
    <p:sldId id="425" r:id="rId23"/>
    <p:sldId id="274" r:id="rId24"/>
    <p:sldId id="428" r:id="rId25"/>
    <p:sldId id="277" r:id="rId26"/>
    <p:sldId id="418" r:id="rId27"/>
    <p:sldId id="427" r:id="rId28"/>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00"/>
    <a:srgbClr val="009999"/>
    <a:srgbClr val="EAEAEA"/>
    <a:srgbClr val="990000"/>
    <a:srgbClr val="808080"/>
    <a:srgbClr val="CC6600"/>
    <a:srgbClr val="66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7" autoAdjust="0"/>
    <p:restoredTop sz="90164" autoAdjust="0"/>
  </p:normalViewPr>
  <p:slideViewPr>
    <p:cSldViewPr snapToGrid="0">
      <p:cViewPr varScale="1">
        <p:scale>
          <a:sx n="100" d="100"/>
          <a:sy n="100" d="100"/>
        </p:scale>
        <p:origin x="73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4FAD7F5C-4608-4B95-8F16-836F9B7A61AA}" type="datetime3">
              <a:rPr lang="en-US" smtClean="0"/>
              <a:t>23 June 2021</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75E99266-9B95-4C62-ADAC-52F5B4DE2FF4}" type="datetime3">
              <a:rPr lang="en-US" smtClean="0"/>
              <a:t>23 June 2021</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p:spPr>
        <p:txBody>
          <a:bodyPr/>
          <a:lstStyle/>
          <a:p>
            <a:endParaRPr lang="en-GB" dirty="0">
              <a:latin typeface="Arial" pitchFamily="34" charset="0"/>
              <a:ea typeface="ＭＳ Ｐゴシック" pitchFamily="1" charset="-128"/>
            </a:endParaRPr>
          </a:p>
        </p:txBody>
      </p:sp>
      <p:sp>
        <p:nvSpPr>
          <p:cNvPr id="18436" name="Slide Number Placeholder 3"/>
          <p:cNvSpPr>
            <a:spLocks noGrp="1"/>
          </p:cNvSpPr>
          <p:nvPr>
            <p:ph type="sldNum" sz="quarter" idx="5"/>
          </p:nvPr>
        </p:nvSpPr>
        <p:spPr>
          <a:noFill/>
        </p:spPr>
        <p:txBody>
          <a:bodyPr/>
          <a:lstStyle/>
          <a:p>
            <a:fld id="{0250D1BB-5FC8-4BF5-99A4-8577D322604C}" type="slidenum">
              <a:rPr lang="sv-SE" smtClean="0">
                <a:latin typeface="Arial" pitchFamily="34" charset="0"/>
              </a:rPr>
              <a:pPr/>
              <a:t>1</a:t>
            </a:fld>
            <a:endParaRPr lang="sv-SE" dirty="0">
              <a:latin typeface="Arial" pitchFamily="34" charset="0"/>
            </a:endParaRPr>
          </a:p>
        </p:txBody>
      </p:sp>
      <p:sp>
        <p:nvSpPr>
          <p:cNvPr id="2" name="Date Placeholder 1"/>
          <p:cNvSpPr>
            <a:spLocks noGrp="1"/>
          </p:cNvSpPr>
          <p:nvPr>
            <p:ph type="dt" idx="10"/>
          </p:nvPr>
        </p:nvSpPr>
        <p:spPr/>
        <p:txBody>
          <a:bodyPr/>
          <a:lstStyle/>
          <a:p>
            <a:pPr>
              <a:defRPr/>
            </a:pPr>
            <a:fld id="{A23ECCC1-50F2-40ED-B239-ADC2CE13200E}" type="datetime3">
              <a:rPr lang="en-US" smtClean="0"/>
              <a:t>23 June 2021</a:t>
            </a:fld>
            <a:endParaRPr lang="en-US" dirty="0"/>
          </a:p>
        </p:txBody>
      </p:sp>
      <p:sp>
        <p:nvSpPr>
          <p:cNvPr id="3" name="Header Placeholder 2"/>
          <p:cNvSpPr>
            <a:spLocks noGrp="1"/>
          </p:cNvSpPr>
          <p:nvPr>
            <p:ph type="hdr" sz="quarter" idx="11"/>
          </p:nvPr>
        </p:nvSpPr>
        <p:spPr/>
        <p:txBody>
          <a:bodyPr/>
          <a:lstStyle/>
          <a:p>
            <a:pPr>
              <a:defRPr/>
            </a:pPr>
            <a:r>
              <a:rPr lang="en-GB" dirty="0"/>
              <a:t>Uppsala University - The FREIA Laboratory</a:t>
            </a:r>
            <a:endParaRPr lang="en-US" dirty="0"/>
          </a:p>
        </p:txBody>
      </p:sp>
    </p:spTree>
    <p:extLst>
      <p:ext uri="{BB962C8B-B14F-4D97-AF65-F5344CB8AC3E}">
        <p14:creationId xmlns:p14="http://schemas.microsoft.com/office/powerpoint/2010/main" val="133735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image" Target="../media/image13.gif"/><Relationship Id="rId12" Type="http://schemas.openxmlformats.org/officeDocument/2006/relationships/image" Target="../media/image5.gi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tiff"/><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0AB5F-BD70-4D41-82F1-4170A449052D}"/>
              </a:ext>
            </a:extLst>
          </p:cNvPr>
          <p:cNvPicPr>
            <a:picLocks noChangeAspect="1"/>
          </p:cNvPicPr>
          <p:nvPr userDrawn="1"/>
        </p:nvPicPr>
        <p:blipFill>
          <a:blip r:embed="rId2"/>
          <a:stretch>
            <a:fillRect/>
          </a:stretch>
        </p:blipFill>
        <p:spPr>
          <a:xfrm>
            <a:off x="7658888" y="134362"/>
            <a:ext cx="1249763" cy="1236080"/>
          </a:xfrm>
          <a:prstGeom prst="rect">
            <a:avLst/>
          </a:prstGeom>
        </p:spPr>
      </p:pic>
      <p:pic>
        <p:nvPicPr>
          <p:cNvPr id="19" name="Picture 18" descr="UU_sigill_NV.eps">
            <a:extLst>
              <a:ext uri="{FF2B5EF4-FFF2-40B4-BE49-F238E27FC236}">
                <a16:creationId xmlns:a16="http://schemas.microsoft.com/office/drawing/2014/main" id="{105689C0-A4C2-496B-A8E0-A2FC75E7C8D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5" name="Bildobjekt 4">
            <a:extLst>
              <a:ext uri="{FF2B5EF4-FFF2-40B4-BE49-F238E27FC236}">
                <a16:creationId xmlns:a16="http://schemas.microsoft.com/office/drawing/2014/main" id="{C17B1C5F-923F-430F-9832-BF694F62E4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46" y="3429000"/>
            <a:ext cx="5430929" cy="3429000"/>
          </a:xfrm>
          <a:prstGeom prst="rect">
            <a:avLst/>
          </a:prstGeom>
        </p:spPr>
      </p:pic>
      <p:pic>
        <p:nvPicPr>
          <p:cNvPr id="17" name="Picture 13" descr="FREIA_logo.png">
            <a:extLst>
              <a:ext uri="{FF2B5EF4-FFF2-40B4-BE49-F238E27FC236}">
                <a16:creationId xmlns:a16="http://schemas.microsoft.com/office/drawing/2014/main" id="{0D4E0FFA-6810-4FAA-9001-D487CAF90388}"/>
              </a:ext>
            </a:extLst>
          </p:cNvPr>
          <p:cNvPicPr>
            <a:picLocks noChangeAspect="1"/>
          </p:cNvPicPr>
          <p:nvPr userDrawn="1"/>
        </p:nvPicPr>
        <p:blipFill>
          <a:blip r:embed="rId5"/>
          <a:srcRect/>
          <a:stretch>
            <a:fillRect/>
          </a:stretch>
        </p:blipFill>
        <p:spPr bwMode="auto">
          <a:xfrm>
            <a:off x="253104" y="1427917"/>
            <a:ext cx="1734253" cy="847480"/>
          </a:xfrm>
          <a:prstGeom prst="rect">
            <a:avLst/>
          </a:prstGeom>
          <a:noFill/>
          <a:ln w="9525">
            <a:noFill/>
            <a:miter lim="800000"/>
            <a:headEnd/>
            <a:tailEnd/>
          </a:ln>
        </p:spPr>
      </p:pic>
      <p:pic>
        <p:nvPicPr>
          <p:cNvPr id="18" name="Picture 17">
            <a:extLst>
              <a:ext uri="{FF2B5EF4-FFF2-40B4-BE49-F238E27FC236}">
                <a16:creationId xmlns:a16="http://schemas.microsoft.com/office/drawing/2014/main" id="{FEE19C1C-F220-4AE6-82B2-BBD4DCA2F0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41660" y="5463153"/>
            <a:ext cx="2850340" cy="1394847"/>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sp>
        <p:nvSpPr>
          <p:cNvPr id="16387" name="Rectangle 2"/>
          <p:cNvSpPr>
            <a:spLocks noGrp="1" noChangeArrowheads="1"/>
          </p:cNvSpPr>
          <p:nvPr>
            <p:ph type="ctrTitle"/>
          </p:nvPr>
        </p:nvSpPr>
        <p:spPr>
          <a:xfrm>
            <a:off x="914400" y="1508126"/>
            <a:ext cx="10363200" cy="1092200"/>
          </a:xfrm>
        </p:spPr>
        <p:txBody>
          <a:bodyPr anchor="ctr" anchorCtr="1"/>
          <a:lstStyle>
            <a:lvl1pPr>
              <a:defRPr sz="4000" b="1" smtClean="0">
                <a:solidFill>
                  <a:srgbClr val="FF0000"/>
                </a:solidFill>
                <a:effectLst>
                  <a:outerShdw blurRad="38100" dist="38100" dir="2700000" algn="tl">
                    <a:srgbClr val="000000">
                      <a:alpha val="43137"/>
                    </a:srgbClr>
                  </a:outerShdw>
                </a:effectLst>
              </a:defRPr>
            </a:lvl1pPr>
          </a:lstStyle>
          <a:p>
            <a:r>
              <a:rPr lang="en-US" dirty="0"/>
              <a:t>Click to edit Master title style</a:t>
            </a:r>
          </a:p>
        </p:txBody>
      </p:sp>
      <p:sp>
        <p:nvSpPr>
          <p:cNvPr id="16388" name="Rectangle 3"/>
          <p:cNvSpPr>
            <a:spLocks noGrp="1" noChangeArrowheads="1"/>
          </p:cNvSpPr>
          <p:nvPr>
            <p:ph type="subTitle" idx="1"/>
          </p:nvPr>
        </p:nvSpPr>
        <p:spPr>
          <a:xfrm>
            <a:off x="1828800" y="2812942"/>
            <a:ext cx="8534400" cy="2836190"/>
          </a:xfrm>
        </p:spPr>
        <p:txBody>
          <a:bodyPr/>
          <a:lstStyle>
            <a:lvl1pPr marL="0" indent="0" algn="ctr">
              <a:buFontTx/>
              <a:buNone/>
              <a:defRPr sz="2800" smtClean="0">
                <a:solidFill>
                  <a:srgbClr val="0000FF"/>
                </a:solidFill>
              </a:defRPr>
            </a:lvl1pPr>
          </a:lstStyle>
          <a:p>
            <a:r>
              <a:rPr lang="en-US" dirty="0"/>
              <a:t>Click to edit Master subtitle style</a:t>
            </a:r>
          </a:p>
        </p:txBody>
      </p:sp>
      <p:sp>
        <p:nvSpPr>
          <p:cNvPr id="7" name="Rectangle 4"/>
          <p:cNvSpPr>
            <a:spLocks noGrp="1" noChangeArrowheads="1"/>
          </p:cNvSpPr>
          <p:nvPr>
            <p:ph type="dt" sz="half" idx="10"/>
          </p:nvPr>
        </p:nvSpPr>
        <p:spPr>
          <a:xfrm>
            <a:off x="334434" y="6453189"/>
            <a:ext cx="1494367" cy="268287"/>
          </a:xfrm>
        </p:spPr>
        <p:txBody>
          <a:bodyPr/>
          <a:lstStyle>
            <a:lvl1pPr>
              <a:defRPr>
                <a:ln w="3175">
                  <a:solidFill>
                    <a:schemeClr val="bg1"/>
                  </a:solidFill>
                </a:ln>
                <a:solidFill>
                  <a:schemeClr val="bg1">
                    <a:lumMod val="50000"/>
                  </a:schemeClr>
                </a:solidFill>
              </a:defRPr>
            </a:lvl1pPr>
          </a:lstStyle>
          <a:p>
            <a:pPr>
              <a:defRPr/>
            </a:pPr>
            <a:r>
              <a:rPr lang="en-US"/>
              <a:t>31-Mar-2021</a:t>
            </a:r>
            <a:endParaRPr lang="en-US" dirty="0"/>
          </a:p>
        </p:txBody>
      </p:sp>
      <p:sp>
        <p:nvSpPr>
          <p:cNvPr id="8" name="Rectangle 5"/>
          <p:cNvSpPr>
            <a:spLocks noGrp="1" noChangeArrowheads="1"/>
          </p:cNvSpPr>
          <p:nvPr>
            <p:ph type="ftr" sz="quarter" idx="11"/>
          </p:nvPr>
        </p:nvSpPr>
        <p:spPr>
          <a:xfrm>
            <a:off x="2035445" y="6453189"/>
            <a:ext cx="8713648" cy="268287"/>
          </a:xfrm>
        </p:spPr>
        <p:txBody>
          <a:bodyPr/>
          <a:lstStyle>
            <a:lvl1pPr algn="ctr">
              <a:defRPr>
                <a:ln w="3175">
                  <a:solidFill>
                    <a:schemeClr val="bg1"/>
                  </a:solidFill>
                </a:ln>
                <a:solidFill>
                  <a:schemeClr val="bg1">
                    <a:lumMod val="50000"/>
                  </a:schemeClr>
                </a:solidFill>
              </a:defRPr>
            </a:lvl1pPr>
          </a:lstStyle>
          <a:p>
            <a:pPr>
              <a:defRPr/>
            </a:pPr>
            <a:r>
              <a:rPr lang="en-US"/>
              <a:t>Roger Ruber - ERUF projekt kalla magneter</a:t>
            </a:r>
            <a:endParaRPr lang="en-US" dirty="0"/>
          </a:p>
        </p:txBody>
      </p:sp>
      <p:sp>
        <p:nvSpPr>
          <p:cNvPr id="9" name="Rectangle 6"/>
          <p:cNvSpPr>
            <a:spLocks noGrp="1" noChangeArrowheads="1"/>
          </p:cNvSpPr>
          <p:nvPr>
            <p:ph type="sldNum" sz="quarter" idx="12"/>
          </p:nvPr>
        </p:nvSpPr>
        <p:spPr>
          <a:xfrm>
            <a:off x="10896601" y="6453189"/>
            <a:ext cx="960967" cy="268287"/>
          </a:xfrm>
        </p:spPr>
        <p:txBody>
          <a:bodyPr/>
          <a:lstStyle>
            <a:lvl1pPr>
              <a:defRPr>
                <a:ln w="3175">
                  <a:solidFill>
                    <a:schemeClr val="bg1"/>
                  </a:solidFill>
                </a:ln>
                <a:solidFill>
                  <a:schemeClr val="bg1">
                    <a:lumMod val="50000"/>
                  </a:schemeClr>
                </a:solidFill>
              </a:defRPr>
            </a:lvl1pPr>
          </a:lstStyle>
          <a:p>
            <a:pPr>
              <a:defRPr/>
            </a:pPr>
            <a:fld id="{096B9800-FFB1-49BB-894A-B8FD25B1420B}" type="slidenum">
              <a:rPr lang="sv-SE" smtClean="0"/>
              <a:pPr>
                <a:defRPr/>
              </a:pPr>
              <a:t>‹#›</a:t>
            </a:fld>
            <a:endParaRPr lang="sv-SE" dirty="0"/>
          </a:p>
        </p:txBody>
      </p:sp>
      <p:pic>
        <p:nvPicPr>
          <p:cNvPr id="3" name="Picture 2">
            <a:extLst>
              <a:ext uri="{FF2B5EF4-FFF2-40B4-BE49-F238E27FC236}">
                <a16:creationId xmlns:a16="http://schemas.microsoft.com/office/drawing/2014/main" id="{D50F5E03-E780-4A7C-80C5-AFFD1F6EED12}"/>
              </a:ext>
            </a:extLst>
          </p:cNvPr>
          <p:cNvPicPr>
            <a:picLocks noChangeAspect="1"/>
          </p:cNvPicPr>
          <p:nvPr userDrawn="1"/>
        </p:nvPicPr>
        <p:blipFill>
          <a:blip r:embed="rId7"/>
          <a:stretch>
            <a:fillRect/>
          </a:stretch>
        </p:blipFill>
        <p:spPr>
          <a:xfrm>
            <a:off x="442263" y="165244"/>
            <a:ext cx="1266221" cy="1205198"/>
          </a:xfrm>
          <a:prstGeom prst="rect">
            <a:avLst/>
          </a:prstGeom>
        </p:spPr>
      </p:pic>
      <p:pic>
        <p:nvPicPr>
          <p:cNvPr id="4" name="Picture 3">
            <a:extLst>
              <a:ext uri="{FF2B5EF4-FFF2-40B4-BE49-F238E27FC236}">
                <a16:creationId xmlns:a16="http://schemas.microsoft.com/office/drawing/2014/main" id="{56E7AFEF-3BA6-49F7-98EB-7E70793FC418}"/>
              </a:ext>
            </a:extLst>
          </p:cNvPr>
          <p:cNvPicPr>
            <a:picLocks noChangeAspect="1"/>
          </p:cNvPicPr>
          <p:nvPr userDrawn="1"/>
        </p:nvPicPr>
        <p:blipFill>
          <a:blip r:embed="rId8"/>
          <a:stretch>
            <a:fillRect/>
          </a:stretch>
        </p:blipFill>
        <p:spPr>
          <a:xfrm>
            <a:off x="8975860" y="136524"/>
            <a:ext cx="2881708" cy="829933"/>
          </a:xfrm>
          <a:prstGeom prst="rect">
            <a:avLst/>
          </a:prstGeom>
        </p:spPr>
      </p:pic>
      <p:pic>
        <p:nvPicPr>
          <p:cNvPr id="10" name="Picture 9">
            <a:extLst>
              <a:ext uri="{FF2B5EF4-FFF2-40B4-BE49-F238E27FC236}">
                <a16:creationId xmlns:a16="http://schemas.microsoft.com/office/drawing/2014/main" id="{8AE5DDEB-8606-436B-8F9B-08F246CA490C}"/>
              </a:ext>
            </a:extLst>
          </p:cNvPr>
          <p:cNvPicPr>
            <a:picLocks noChangeAspect="1"/>
          </p:cNvPicPr>
          <p:nvPr userDrawn="1"/>
        </p:nvPicPr>
        <p:blipFill>
          <a:blip r:embed="rId9"/>
          <a:stretch>
            <a:fillRect/>
          </a:stretch>
        </p:blipFill>
        <p:spPr>
          <a:xfrm>
            <a:off x="1841030" y="119092"/>
            <a:ext cx="5697352" cy="847481"/>
          </a:xfrm>
          <a:prstGeom prst="rect">
            <a:avLst/>
          </a:prstGeom>
        </p:spPr>
      </p:pic>
      <p:pic>
        <p:nvPicPr>
          <p:cNvPr id="12" name="Graphic 11">
            <a:extLst>
              <a:ext uri="{FF2B5EF4-FFF2-40B4-BE49-F238E27FC236}">
                <a16:creationId xmlns:a16="http://schemas.microsoft.com/office/drawing/2014/main" id="{EF3B9EE9-10D8-4BE9-81CD-016FD8B7B8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8652" y="1159255"/>
            <a:ext cx="3382480" cy="544807"/>
          </a:xfrm>
          <a:prstGeom prst="rect">
            <a:avLst/>
          </a:prstGeom>
        </p:spPr>
      </p:pic>
      <p:pic>
        <p:nvPicPr>
          <p:cNvPr id="14" name="Picture 13">
            <a:extLst>
              <a:ext uri="{FF2B5EF4-FFF2-40B4-BE49-F238E27FC236}">
                <a16:creationId xmlns:a16="http://schemas.microsoft.com/office/drawing/2014/main" id="{306F3C73-24E2-4C79-86C3-763B1949FC38}"/>
              </a:ext>
            </a:extLst>
          </p:cNvPr>
          <p:cNvPicPr>
            <a:picLocks noChangeAspect="1"/>
          </p:cNvPicPr>
          <p:nvPr userDrawn="1"/>
        </p:nvPicPr>
        <p:blipFill>
          <a:blip r:embed="rId12"/>
          <a:stretch>
            <a:fillRect/>
          </a:stretch>
        </p:blipFill>
        <p:spPr>
          <a:xfrm>
            <a:off x="9879697" y="1725089"/>
            <a:ext cx="2059199" cy="381333"/>
          </a:xfrm>
          <a:prstGeom prst="rect">
            <a:avLst/>
          </a:prstGeom>
        </p:spPr>
      </p:pic>
      <p:pic>
        <p:nvPicPr>
          <p:cNvPr id="23" name="Picture 22">
            <a:extLst>
              <a:ext uri="{FF2B5EF4-FFF2-40B4-BE49-F238E27FC236}">
                <a16:creationId xmlns:a16="http://schemas.microsoft.com/office/drawing/2014/main" id="{92D2E2D0-BB00-44DC-8BBA-0037DB79EBF6}"/>
              </a:ext>
            </a:extLst>
          </p:cNvPr>
          <p:cNvPicPr>
            <a:picLocks noChangeAspect="1"/>
          </p:cNvPicPr>
          <p:nvPr userDrawn="1"/>
        </p:nvPicPr>
        <p:blipFill>
          <a:blip r:embed="rId13"/>
          <a:stretch>
            <a:fillRect/>
          </a:stretch>
        </p:blipFill>
        <p:spPr>
          <a:xfrm>
            <a:off x="9888826" y="2202378"/>
            <a:ext cx="2015549" cy="7621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671455" y="426824"/>
            <a:ext cx="1289829" cy="252412"/>
          </a:xfrm>
        </p:spPr>
        <p:txBody>
          <a:bodyPr/>
          <a:lstStyle/>
          <a:p>
            <a:pPr>
              <a:defRPr/>
            </a:pPr>
            <a:r>
              <a:rPr lang="en-US"/>
              <a:t>31-Mar-2021</a:t>
            </a:r>
            <a:endParaRPr lang="en-US" dirty="0"/>
          </a:p>
        </p:txBody>
      </p:sp>
      <p:sp>
        <p:nvSpPr>
          <p:cNvPr id="4" name="Footer Placeholder 3"/>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p:cNvSpPr>
            <a:spLocks noGrp="1"/>
          </p:cNvSpPr>
          <p:nvPr>
            <p:ph type="sldNum" sz="quarter" idx="12"/>
          </p:nvPr>
        </p:nvSpPr>
        <p:spPr/>
        <p:txBody>
          <a:bodyPr/>
          <a:lstStyle/>
          <a:p>
            <a:pPr>
              <a:defRPr/>
            </a:pPr>
            <a:fld id="{DB0895F4-1E1F-4DBB-AD3D-655666BD427B}" type="slidenum">
              <a:rPr lang="sv-SE" smtClean="0"/>
              <a:pPr>
                <a:defRPr/>
              </a:pPr>
              <a:t>‹#›</a:t>
            </a:fld>
            <a:endParaRPr lang="sv-SE" dirty="0"/>
          </a:p>
        </p:txBody>
      </p:sp>
      <p:sp>
        <p:nvSpPr>
          <p:cNvPr id="7"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2"/>
          <p:cNvSpPr>
            <a:spLocks noGrp="1"/>
          </p:cNvSpPr>
          <p:nvPr>
            <p:ph type="body" idx="13"/>
          </p:nvPr>
        </p:nvSpPr>
        <p:spPr>
          <a:xfrm>
            <a:off x="963084" y="4520522"/>
            <a:ext cx="10363200" cy="1500187"/>
          </a:xfrm>
        </p:spPr>
        <p:txBody>
          <a:bodyPr anchor="t"/>
          <a:lstStyle>
            <a:lvl1pPr marL="0" indent="0">
              <a:buNone/>
              <a:defRPr sz="3200" b="1" cap="all" baseline="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43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4434" y="188914"/>
            <a:ext cx="11523132" cy="504825"/>
          </a:xfr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4"/>
          <p:cNvSpPr>
            <a:spLocks noGrp="1" noChangeArrowheads="1"/>
          </p:cNvSpPr>
          <p:nvPr>
            <p:ph type="dt" sz="half" idx="10"/>
          </p:nvPr>
        </p:nvSpPr>
        <p:spPr>
          <a:xfrm>
            <a:off x="10614303" y="188914"/>
            <a:ext cx="1289829" cy="252412"/>
          </a:xfrm>
          <a:ln/>
        </p:spPr>
        <p:txBody>
          <a:bodyPr/>
          <a:lstStyle>
            <a:lvl1pPr>
              <a:defRPr>
                <a:solidFill>
                  <a:schemeClr val="bg1">
                    <a:lumMod val="50000"/>
                  </a:schemeClr>
                </a:solidFill>
              </a:defRPr>
            </a:lvl1pPr>
          </a:lstStyle>
          <a:p>
            <a:pPr>
              <a:defRPr/>
            </a:pPr>
            <a:r>
              <a:rPr lang="en-US"/>
              <a:t>31-Mar-2021</a:t>
            </a:r>
            <a:endParaRPr lang="en-US" dirty="0"/>
          </a:p>
        </p:txBody>
      </p:sp>
      <p:sp>
        <p:nvSpPr>
          <p:cNvPr id="5" name="Rectangle 5"/>
          <p:cNvSpPr>
            <a:spLocks noGrp="1" noChangeArrowheads="1"/>
          </p:cNvSpPr>
          <p:nvPr>
            <p:ph type="ftr" sz="quarter" idx="11"/>
          </p:nvPr>
        </p:nvSpPr>
        <p:spPr>
          <a:ln/>
        </p:spPr>
        <p:txBody>
          <a:bodyPr/>
          <a:lstStyle>
            <a:lvl1pPr>
              <a:defRPr>
                <a:solidFill>
                  <a:schemeClr val="bg1">
                    <a:lumMod val="50000"/>
                  </a:schemeClr>
                </a:solidFill>
              </a:defRPr>
            </a:lvl1pPr>
          </a:lstStyle>
          <a:p>
            <a:pPr>
              <a:defRPr/>
            </a:pPr>
            <a:r>
              <a:rPr lang="en-US"/>
              <a:t>Roger Ruber - ERUF projekt kalla magneter</a:t>
            </a:r>
            <a:endParaRPr lang="en-US" dirty="0"/>
          </a:p>
        </p:txBody>
      </p:sp>
      <p:sp>
        <p:nvSpPr>
          <p:cNvPr id="6" name="Rectangle 6"/>
          <p:cNvSpPr>
            <a:spLocks noGrp="1" noChangeArrowheads="1"/>
          </p:cNvSpPr>
          <p:nvPr>
            <p:ph type="sldNum" sz="quarter" idx="12"/>
          </p:nvPr>
        </p:nvSpPr>
        <p:spPr>
          <a:xfrm>
            <a:off x="334434" y="6453391"/>
            <a:ext cx="465666" cy="320723"/>
          </a:xfrm>
          <a:ln/>
        </p:spPr>
        <p:txBody>
          <a:bodyPr/>
          <a:lstStyle>
            <a:lvl1pPr>
              <a:defRPr>
                <a:solidFill>
                  <a:schemeClr val="bg1">
                    <a:lumMod val="50000"/>
                  </a:schemeClr>
                </a:solidFill>
              </a:defRPr>
            </a:lvl1pPr>
          </a:lstStyle>
          <a:p>
            <a:pPr>
              <a:defRPr/>
            </a:pPr>
            <a:fld id="{51DD9BFA-F87D-46B0-8E59-147BA53E6417}" type="slidenum">
              <a:rPr lang="sv-SE" smtClean="0"/>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1" y="1052736"/>
            <a:ext cx="5509789"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xfrm>
            <a:off x="10566811" y="188914"/>
            <a:ext cx="1289829" cy="252412"/>
          </a:xfrm>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933793"/>
            <a:ext cx="5498173"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38" y="1437850"/>
            <a:ext cx="5503663"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1" y="933793"/>
            <a:ext cx="5413779"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1" y="1437850"/>
            <a:ext cx="5413779"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0" y="1447800"/>
            <a:ext cx="9594851"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828800" y="5410200"/>
            <a:ext cx="959485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523132"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10584842" y="1793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a:defRPr/>
            </a:pPr>
            <a:r>
              <a:rPr lang="en-US"/>
              <a:t>31-Mar-2021</a:t>
            </a:r>
            <a:endParaRPr lang="en-US" dirty="0"/>
          </a:p>
        </p:txBody>
      </p:sp>
      <p:sp>
        <p:nvSpPr>
          <p:cNvPr id="3" name="Rectangle 5"/>
          <p:cNvSpPr>
            <a:spLocks noGrp="1" noChangeArrowheads="1"/>
          </p:cNvSpPr>
          <p:nvPr>
            <p:ph type="ftr" sz="quarter" idx="3"/>
          </p:nvPr>
        </p:nvSpPr>
        <p:spPr bwMode="auto">
          <a:xfrm>
            <a:off x="834061" y="6453391"/>
            <a:ext cx="11023505" cy="320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a:defRPr/>
            </a:pPr>
            <a:r>
              <a:rPr lang="en-US" dirty="0"/>
              <a:t>Roger Ruber - ERUF </a:t>
            </a:r>
            <a:r>
              <a:rPr lang="sv-SE" noProof="0" dirty="0"/>
              <a:t>projekt</a:t>
            </a:r>
            <a:r>
              <a:rPr lang="en-US" dirty="0"/>
              <a:t> </a:t>
            </a:r>
            <a:r>
              <a:rPr lang="en-US" dirty="0" err="1"/>
              <a:t>kalla</a:t>
            </a:r>
            <a:r>
              <a:rPr lang="en-US" dirty="0"/>
              <a:t> </a:t>
            </a:r>
            <a:r>
              <a:rPr lang="en-US" dirty="0" err="1"/>
              <a:t>magneter</a:t>
            </a:r>
            <a:endParaRPr lang="en-US" dirty="0"/>
          </a:p>
        </p:txBody>
      </p:sp>
      <p:sp>
        <p:nvSpPr>
          <p:cNvPr id="1030" name="Rectangle 6"/>
          <p:cNvSpPr>
            <a:spLocks noGrp="1" noChangeArrowheads="1"/>
          </p:cNvSpPr>
          <p:nvPr>
            <p:ph type="sldNum" sz="quarter" idx="4"/>
          </p:nvPr>
        </p:nvSpPr>
        <p:spPr bwMode="auto">
          <a:xfrm>
            <a:off x="344378" y="6464190"/>
            <a:ext cx="472620" cy="273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chemeClr val="bg1">
                    <a:lumMod val="50000"/>
                  </a:schemeClr>
                </a:solidFill>
                <a:latin typeface="Arial" charset="0"/>
              </a:defRPr>
            </a:lvl1pPr>
          </a:lstStyle>
          <a:p>
            <a:pPr>
              <a:defRPr/>
            </a:pPr>
            <a:fld id="{DB0895F4-1E1F-4DBB-AD3D-655666BD427B}" type="slidenum">
              <a:rPr lang="sv-SE" smtClean="0"/>
              <a:pPr>
                <a:defRPr/>
              </a:pPr>
              <a:t>‹#›</a:t>
            </a:fld>
            <a:endParaRPr lang="sv-SE" dirty="0"/>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grpSp>
        <p:nvGrpSpPr>
          <p:cNvPr id="19" name="Gruppera">
            <a:extLst>
              <a:ext uri="{FF2B5EF4-FFF2-40B4-BE49-F238E27FC236}">
                <a16:creationId xmlns:a16="http://schemas.microsoft.com/office/drawing/2014/main" id="{E306D2DE-F1B6-4B67-B4D2-B79543474AB4}"/>
              </a:ext>
            </a:extLst>
          </p:cNvPr>
          <p:cNvGrpSpPr/>
          <p:nvPr userDrawn="1"/>
        </p:nvGrpSpPr>
        <p:grpSpPr>
          <a:xfrm>
            <a:off x="4659086" y="6183355"/>
            <a:ext cx="7448282" cy="683832"/>
            <a:chOff x="0" y="0"/>
            <a:chExt cx="9406326" cy="863600"/>
          </a:xfrm>
        </p:grpSpPr>
        <p:pic>
          <p:nvPicPr>
            <p:cNvPr id="20" name="Bildobjekt 4" descr="Bildobjekt 4">
              <a:extLst>
                <a:ext uri="{FF2B5EF4-FFF2-40B4-BE49-F238E27FC236}">
                  <a16:creationId xmlns:a16="http://schemas.microsoft.com/office/drawing/2014/main" id="{164B0245-18A5-4170-8C2D-BB8B7BE6B92D}"/>
                </a:ext>
              </a:extLst>
            </p:cNvPr>
            <p:cNvPicPr>
              <a:picLocks noChangeAspect="1"/>
            </p:cNvPicPr>
            <p:nvPr/>
          </p:nvPicPr>
          <p:blipFill>
            <a:blip r:embed="rId10">
              <a:extLst/>
            </a:blip>
            <a:stretch>
              <a:fillRect/>
            </a:stretch>
          </p:blipFill>
          <p:spPr>
            <a:xfrm>
              <a:off x="8542726" y="0"/>
              <a:ext cx="863601" cy="863600"/>
            </a:xfrm>
            <a:prstGeom prst="rect">
              <a:avLst/>
            </a:prstGeom>
            <a:ln w="12700" cap="flat">
              <a:noFill/>
              <a:miter lim="400000"/>
            </a:ln>
            <a:effectLst/>
          </p:spPr>
        </p:pic>
        <p:pic>
          <p:nvPicPr>
            <p:cNvPr id="21" name="image1.jpeg" descr="image1.jpeg">
              <a:extLst>
                <a:ext uri="{FF2B5EF4-FFF2-40B4-BE49-F238E27FC236}">
                  <a16:creationId xmlns:a16="http://schemas.microsoft.com/office/drawing/2014/main" id="{932CCE90-F3DB-4DEC-BFB7-26FBA1B42075}"/>
                </a:ext>
              </a:extLst>
            </p:cNvPr>
            <p:cNvPicPr>
              <a:picLocks noChangeAspect="1"/>
            </p:cNvPicPr>
            <p:nvPr/>
          </p:nvPicPr>
          <p:blipFill>
            <a:blip r:embed="rId11">
              <a:extLst/>
            </a:blip>
            <a:stretch>
              <a:fillRect/>
            </a:stretch>
          </p:blipFill>
          <p:spPr>
            <a:xfrm>
              <a:off x="0" y="101600"/>
              <a:ext cx="1788294" cy="622300"/>
            </a:xfrm>
            <a:prstGeom prst="rect">
              <a:avLst/>
            </a:prstGeom>
            <a:ln w="12700" cap="flat">
              <a:noFill/>
              <a:miter lim="400000"/>
            </a:ln>
            <a:effectLst/>
          </p:spPr>
        </p:pic>
        <p:pic>
          <p:nvPicPr>
            <p:cNvPr id="22" name="image5.png" descr="image5.png">
              <a:extLst>
                <a:ext uri="{FF2B5EF4-FFF2-40B4-BE49-F238E27FC236}">
                  <a16:creationId xmlns:a16="http://schemas.microsoft.com/office/drawing/2014/main" id="{542CE3E5-A6C7-4B24-A14C-1AFDDA057DB7}"/>
                </a:ext>
              </a:extLst>
            </p:cNvPr>
            <p:cNvPicPr>
              <a:picLocks noChangeAspect="1"/>
            </p:cNvPicPr>
            <p:nvPr/>
          </p:nvPicPr>
          <p:blipFill>
            <a:blip r:embed="rId12">
              <a:extLst/>
            </a:blip>
            <a:stretch>
              <a:fillRect/>
            </a:stretch>
          </p:blipFill>
          <p:spPr>
            <a:xfrm>
              <a:off x="1889980" y="90759"/>
              <a:ext cx="635001" cy="635001"/>
            </a:xfrm>
            <a:prstGeom prst="rect">
              <a:avLst/>
            </a:prstGeom>
            <a:ln w="12700" cap="flat">
              <a:noFill/>
              <a:miter lim="400000"/>
            </a:ln>
            <a:effectLst/>
          </p:spPr>
        </p:pic>
        <p:pic>
          <p:nvPicPr>
            <p:cNvPr id="23" name="image6.png" descr="image6.png">
              <a:extLst>
                <a:ext uri="{FF2B5EF4-FFF2-40B4-BE49-F238E27FC236}">
                  <a16:creationId xmlns:a16="http://schemas.microsoft.com/office/drawing/2014/main" id="{27ED4832-C1D2-4FB9-AA32-42E77F86D92D}"/>
                </a:ext>
              </a:extLst>
            </p:cNvPr>
            <p:cNvPicPr>
              <a:picLocks noChangeAspect="1"/>
            </p:cNvPicPr>
            <p:nvPr/>
          </p:nvPicPr>
          <p:blipFill>
            <a:blip r:embed="rId13">
              <a:extLst/>
            </a:blip>
            <a:stretch>
              <a:fillRect/>
            </a:stretch>
          </p:blipFill>
          <p:spPr>
            <a:xfrm>
              <a:off x="4388355" y="471591"/>
              <a:ext cx="604521" cy="228601"/>
            </a:xfrm>
            <a:prstGeom prst="rect">
              <a:avLst/>
            </a:prstGeom>
            <a:ln w="12700" cap="flat">
              <a:noFill/>
              <a:miter lim="400000"/>
            </a:ln>
            <a:effectLst/>
          </p:spPr>
        </p:pic>
        <p:pic>
          <p:nvPicPr>
            <p:cNvPr id="24" name="image1.gif" descr="image1.gif">
              <a:extLst>
                <a:ext uri="{FF2B5EF4-FFF2-40B4-BE49-F238E27FC236}">
                  <a16:creationId xmlns:a16="http://schemas.microsoft.com/office/drawing/2014/main" id="{CBBD0449-1E67-42C1-865F-BEC588B9C7E9}"/>
                </a:ext>
              </a:extLst>
            </p:cNvPr>
            <p:cNvPicPr>
              <a:picLocks noChangeAspect="1"/>
            </p:cNvPicPr>
            <p:nvPr/>
          </p:nvPicPr>
          <p:blipFill>
            <a:blip r:embed="rId14">
              <a:extLst/>
            </a:blip>
            <a:stretch>
              <a:fillRect/>
            </a:stretch>
          </p:blipFill>
          <p:spPr>
            <a:xfrm>
              <a:off x="2634663" y="414441"/>
              <a:ext cx="1577341" cy="292101"/>
            </a:xfrm>
            <a:prstGeom prst="rect">
              <a:avLst/>
            </a:prstGeom>
            <a:ln w="12700" cap="flat">
              <a:noFill/>
              <a:miter lim="400000"/>
            </a:ln>
            <a:effectLst/>
          </p:spPr>
        </p:pic>
        <p:pic>
          <p:nvPicPr>
            <p:cNvPr id="25" name="Graphic 11" descr="Graphic 11">
              <a:extLst>
                <a:ext uri="{FF2B5EF4-FFF2-40B4-BE49-F238E27FC236}">
                  <a16:creationId xmlns:a16="http://schemas.microsoft.com/office/drawing/2014/main" id="{076C5D0F-EC27-4A3F-91C0-ECA34103A2D8}"/>
                </a:ext>
              </a:extLst>
            </p:cNvPr>
            <p:cNvPicPr>
              <a:picLocks noChangeAspect="1"/>
            </p:cNvPicPr>
            <p:nvPr/>
          </p:nvPicPr>
          <p:blipFill>
            <a:blip r:embed="rId15">
              <a:extLst/>
            </a:blip>
            <a:stretch>
              <a:fillRect/>
            </a:stretch>
          </p:blipFill>
          <p:spPr>
            <a:xfrm>
              <a:off x="4933568" y="389041"/>
              <a:ext cx="1971227" cy="317501"/>
            </a:xfrm>
            <a:prstGeom prst="rect">
              <a:avLst/>
            </a:prstGeom>
            <a:ln w="12700" cap="flat">
              <a:noFill/>
              <a:miter lim="400000"/>
            </a:ln>
            <a:effectLst/>
          </p:spPr>
        </p:pic>
        <p:pic>
          <p:nvPicPr>
            <p:cNvPr id="26" name="Lnu_Wordmark_Symbol_Kalmar_Vaxjo_rgb.png" descr="Lnu_Wordmark_Symbol_Kalmar_Vaxjo_rgb.png">
              <a:extLst>
                <a:ext uri="{FF2B5EF4-FFF2-40B4-BE49-F238E27FC236}">
                  <a16:creationId xmlns:a16="http://schemas.microsoft.com/office/drawing/2014/main" id="{44D37594-78A8-4119-B0DB-3991D52ED443}"/>
                </a:ext>
              </a:extLst>
            </p:cNvPr>
            <p:cNvPicPr>
              <a:picLocks noChangeAspect="1"/>
            </p:cNvPicPr>
            <p:nvPr/>
          </p:nvPicPr>
          <p:blipFill>
            <a:blip r:embed="rId16">
              <a:extLst/>
            </a:blip>
            <a:stretch>
              <a:fillRect/>
            </a:stretch>
          </p:blipFill>
          <p:spPr>
            <a:xfrm>
              <a:off x="6830851" y="414441"/>
              <a:ext cx="1690327" cy="317501"/>
            </a:xfrm>
            <a:prstGeom prst="rect">
              <a:avLst/>
            </a:prstGeom>
            <a:ln w="12700" cap="flat">
              <a:noFill/>
              <a:miter lim="400000"/>
            </a:ln>
            <a:effectLst/>
          </p:spPr>
        </p:pic>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73" r:id="rId3"/>
    <p:sldLayoutId id="2147483674" r:id="rId4"/>
    <p:sldLayoutId id="2147483675" r:id="rId5"/>
    <p:sldLayoutId id="2147483676" r:id="rId6"/>
    <p:sldLayoutId id="2147483677" r:id="rId7"/>
    <p:sldLayoutId id="2147483678" r:id="rId8"/>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8.tmp"/></Relationships>
</file>

<file path=ppt/slides/_rels/slide1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alliedmet.com/alliedpureiron/" TargetMode="External"/><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ruker.com/content/bruker/int/en/products-and-solutions/superconductors.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subTitle" idx="1"/>
          </p:nvPr>
        </p:nvSpPr>
        <p:spPr>
          <a:xfrm>
            <a:off x="1660078" y="2863313"/>
            <a:ext cx="8872695" cy="1739685"/>
          </a:xfrm>
        </p:spPr>
        <p:txBody>
          <a:bodyPr/>
          <a:lstStyle/>
          <a:p>
            <a:pPr>
              <a:lnSpc>
                <a:spcPct val="90000"/>
              </a:lnSpc>
            </a:pPr>
            <a:r>
              <a:rPr lang="sv-SE" sz="4000" b="1" dirty="0"/>
              <a:t>Tillverkningsteknik</a:t>
            </a:r>
          </a:p>
        </p:txBody>
      </p:sp>
      <p:sp>
        <p:nvSpPr>
          <p:cNvPr id="8" name="Rectangle 7"/>
          <p:cNvSpPr txBox="1">
            <a:spLocks noChangeArrowheads="1"/>
          </p:cNvSpPr>
          <p:nvPr/>
        </p:nvSpPr>
        <p:spPr bwMode="auto">
          <a:xfrm>
            <a:off x="1660077" y="5450304"/>
            <a:ext cx="8872695" cy="1034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5000"/>
              </a:spcBef>
              <a:spcAft>
                <a:spcPct val="0"/>
              </a:spcAft>
              <a:buFontTx/>
              <a:buNone/>
              <a:defRPr sz="2000" smtClean="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a:lnSpc>
                <a:spcPct val="90000"/>
              </a:lnSpc>
            </a:pPr>
            <a:r>
              <a:rPr lang="en-US" b="1" kern="0" dirty="0">
                <a:solidFill>
                  <a:srgbClr val="808080"/>
                </a:solidFill>
              </a:rPr>
              <a:t>Roger Ruber</a:t>
            </a:r>
            <a:br>
              <a:rPr lang="en-US" b="1" kern="0" dirty="0">
                <a:solidFill>
                  <a:srgbClr val="808080"/>
                </a:solidFill>
              </a:rPr>
            </a:br>
            <a:r>
              <a:rPr lang="sv-SE" b="1" kern="0" dirty="0">
                <a:solidFill>
                  <a:srgbClr val="808080"/>
                </a:solidFill>
              </a:rPr>
              <a:t>för projektgruppen</a:t>
            </a:r>
            <a:endParaRPr lang="en-US" b="1" kern="0" dirty="0">
              <a:solidFill>
                <a:srgbClr val="808080"/>
              </a:solidFill>
            </a:endParaRPr>
          </a:p>
          <a:p>
            <a:pPr>
              <a:lnSpc>
                <a:spcPct val="90000"/>
              </a:lnSpc>
            </a:pPr>
            <a:r>
              <a:rPr lang="en-US" i="1" kern="0" dirty="0">
                <a:solidFill>
                  <a:srgbClr val="990000"/>
                </a:solidFill>
              </a:rPr>
              <a:t>Uppsala, 31 May 2021</a:t>
            </a:r>
          </a:p>
        </p:txBody>
      </p:sp>
      <p:sp>
        <p:nvSpPr>
          <p:cNvPr id="7" name="Title 6">
            <a:extLst>
              <a:ext uri="{FF2B5EF4-FFF2-40B4-BE49-F238E27FC236}">
                <a16:creationId xmlns:a16="http://schemas.microsoft.com/office/drawing/2014/main" id="{F5BA4902-497A-4590-ABBD-F3505C944467}"/>
              </a:ext>
            </a:extLst>
          </p:cNvPr>
          <p:cNvSpPr>
            <a:spLocks noGrp="1"/>
          </p:cNvSpPr>
          <p:nvPr>
            <p:ph type="ctrTitle"/>
          </p:nvPr>
        </p:nvSpPr>
        <p:spPr/>
        <p:txBody>
          <a:bodyPr/>
          <a:lstStyle/>
          <a:p>
            <a:r>
              <a:rPr lang="sv-SE" dirty="0"/>
              <a:t>Projekt kalla magneter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856-4197-4309-AAE2-3A1689BA50B4}"/>
              </a:ext>
            </a:extLst>
          </p:cNvPr>
          <p:cNvSpPr>
            <a:spLocks noGrp="1"/>
          </p:cNvSpPr>
          <p:nvPr>
            <p:ph type="title"/>
          </p:nvPr>
        </p:nvSpPr>
        <p:spPr/>
        <p:txBody>
          <a:bodyPr/>
          <a:lstStyle/>
          <a:p>
            <a:r>
              <a:rPr lang="en-GB" dirty="0"/>
              <a:t>Superconductor – Cable Measurements</a:t>
            </a:r>
            <a:endParaRPr lang="en-US" dirty="0"/>
          </a:p>
        </p:txBody>
      </p:sp>
      <p:sp>
        <p:nvSpPr>
          <p:cNvPr id="5" name="Content Placeholder 4">
            <a:extLst>
              <a:ext uri="{FF2B5EF4-FFF2-40B4-BE49-F238E27FC236}">
                <a16:creationId xmlns:a16="http://schemas.microsoft.com/office/drawing/2014/main" id="{5F209DEF-44C3-41EC-A41A-6FC76DD39CC0}"/>
              </a:ext>
            </a:extLst>
          </p:cNvPr>
          <p:cNvSpPr>
            <a:spLocks noGrp="1"/>
          </p:cNvSpPr>
          <p:nvPr>
            <p:ph idx="1"/>
          </p:nvPr>
        </p:nvSpPr>
        <p:spPr/>
        <p:txBody>
          <a:bodyPr/>
          <a:lstStyle/>
          <a:p>
            <a:r>
              <a:rPr lang="en-US" dirty="0"/>
              <a:t>2 cables receives</a:t>
            </a:r>
          </a:p>
          <a:p>
            <a:pPr lvl="1"/>
            <a:r>
              <a:rPr lang="en-US" dirty="0"/>
              <a:t>2.12 m</a:t>
            </a:r>
          </a:p>
          <a:p>
            <a:pPr lvl="1"/>
            <a:r>
              <a:rPr lang="en-US" dirty="0"/>
              <a:t>2.00 m</a:t>
            </a:r>
          </a:p>
          <a:p>
            <a:r>
              <a:rPr lang="en-US" dirty="0"/>
              <a:t>Bending radius ~10 mm</a:t>
            </a:r>
          </a:p>
          <a:p>
            <a:r>
              <a:rPr lang="en-US" dirty="0"/>
              <a:t>Spring, untwisting effect important</a:t>
            </a:r>
          </a:p>
          <a:p>
            <a:endParaRPr lang="en-GB" dirty="0"/>
          </a:p>
          <a:p>
            <a:r>
              <a:rPr lang="en-GB" dirty="0"/>
              <a:t>Measurement voltage insulation</a:t>
            </a:r>
          </a:p>
          <a:p>
            <a:pPr lvl="1"/>
            <a:r>
              <a:rPr lang="en-US" dirty="0"/>
              <a:t>1 kV for 30 s between 2 strands</a:t>
            </a:r>
          </a:p>
          <a:p>
            <a:pPr lvl="1"/>
            <a:endParaRPr lang="en-US" dirty="0"/>
          </a:p>
          <a:p>
            <a:r>
              <a:rPr lang="en-US" dirty="0"/>
              <a:t>Breakdown voltage</a:t>
            </a:r>
          </a:p>
          <a:p>
            <a:pPr lvl="1"/>
            <a:r>
              <a:rPr lang="en-US" dirty="0"/>
              <a:t>4.5 kV on cable2, stand 1-2</a:t>
            </a:r>
          </a:p>
          <a:p>
            <a:pPr lvl="1"/>
            <a:endParaRPr lang="en-US" dirty="0"/>
          </a:p>
          <a:p>
            <a:endParaRPr lang="en-US" dirty="0"/>
          </a:p>
        </p:txBody>
      </p:sp>
      <p:sp>
        <p:nvSpPr>
          <p:cNvPr id="3" name="Footer Placeholder 2">
            <a:extLst>
              <a:ext uri="{FF2B5EF4-FFF2-40B4-BE49-F238E27FC236}">
                <a16:creationId xmlns:a16="http://schemas.microsoft.com/office/drawing/2014/main" id="{FD18EEDA-BAD7-42D8-9DD1-2FD7BDE9C8F6}"/>
              </a:ext>
            </a:extLst>
          </p:cNvPr>
          <p:cNvSpPr>
            <a:spLocks noGrp="1"/>
          </p:cNvSpPr>
          <p:nvPr>
            <p:ph type="ftr" sz="quarter" idx="11"/>
          </p:nvPr>
        </p:nvSpPr>
        <p:spPr/>
        <p:txBody>
          <a:bodyPr/>
          <a:lstStyle/>
          <a:p>
            <a:pPr>
              <a:defRPr/>
            </a:pPr>
            <a:r>
              <a:rPr lang="en-US"/>
              <a:t>Roger Ruber - ERUF projekt kalla magneter</a:t>
            </a:r>
          </a:p>
        </p:txBody>
      </p:sp>
      <p:sp>
        <p:nvSpPr>
          <p:cNvPr id="4" name="Slide Number Placeholder 3">
            <a:extLst>
              <a:ext uri="{FF2B5EF4-FFF2-40B4-BE49-F238E27FC236}">
                <a16:creationId xmlns:a16="http://schemas.microsoft.com/office/drawing/2014/main" id="{C96B236A-45EC-4B05-A3B5-D9EE7BA5E692}"/>
              </a:ext>
            </a:extLst>
          </p:cNvPr>
          <p:cNvSpPr>
            <a:spLocks noGrp="1"/>
          </p:cNvSpPr>
          <p:nvPr>
            <p:ph type="sldNum" sz="quarter" idx="12"/>
          </p:nvPr>
        </p:nvSpPr>
        <p:spPr/>
        <p:txBody>
          <a:bodyPr/>
          <a:lstStyle/>
          <a:p>
            <a:pPr>
              <a:defRPr/>
            </a:pPr>
            <a:fld id="{6EA94714-94E1-4128-9837-EF88BF262489}" type="slidenum">
              <a:rPr lang="sv-SE" smtClean="0"/>
              <a:pPr>
                <a:defRPr/>
              </a:pPr>
              <a:t>10</a:t>
            </a:fld>
            <a:endParaRPr lang="sv-SE"/>
          </a:p>
        </p:txBody>
      </p:sp>
      <p:pic>
        <p:nvPicPr>
          <p:cNvPr id="6" name="Picture 5">
            <a:extLst>
              <a:ext uri="{FF2B5EF4-FFF2-40B4-BE49-F238E27FC236}">
                <a16:creationId xmlns:a16="http://schemas.microsoft.com/office/drawing/2014/main" id="{6892B340-6D88-49DE-8DC9-14A77C29CD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5109774" y="734449"/>
            <a:ext cx="2735259" cy="3085644"/>
          </a:xfrm>
          <a:prstGeom prst="rect">
            <a:avLst/>
          </a:prstGeom>
        </p:spPr>
      </p:pic>
      <p:grpSp>
        <p:nvGrpSpPr>
          <p:cNvPr id="12" name="Group 11">
            <a:extLst>
              <a:ext uri="{FF2B5EF4-FFF2-40B4-BE49-F238E27FC236}">
                <a16:creationId xmlns:a16="http://schemas.microsoft.com/office/drawing/2014/main" id="{52CCFAC6-FB10-4DC7-91E8-6CEF49A23BA0}"/>
              </a:ext>
            </a:extLst>
          </p:cNvPr>
          <p:cNvGrpSpPr/>
          <p:nvPr/>
        </p:nvGrpSpPr>
        <p:grpSpPr>
          <a:xfrm>
            <a:off x="6035542" y="3223081"/>
            <a:ext cx="3433147" cy="2947156"/>
            <a:chOff x="5241930" y="3223081"/>
            <a:chExt cx="3433147" cy="2947156"/>
          </a:xfrm>
        </p:grpSpPr>
        <p:pic>
          <p:nvPicPr>
            <p:cNvPr id="8" name="Picture 7">
              <a:extLst>
                <a:ext uri="{FF2B5EF4-FFF2-40B4-BE49-F238E27FC236}">
                  <a16:creationId xmlns:a16="http://schemas.microsoft.com/office/drawing/2014/main" id="{AFC2DB0E-A2C1-4630-B91B-4175C6EF33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5194" y="3223081"/>
              <a:ext cx="3429883" cy="2947156"/>
            </a:xfrm>
            <a:prstGeom prst="rect">
              <a:avLst/>
            </a:prstGeom>
          </p:spPr>
        </p:pic>
        <p:sp>
          <p:nvSpPr>
            <p:cNvPr id="9" name="TextBox 8">
              <a:extLst>
                <a:ext uri="{FF2B5EF4-FFF2-40B4-BE49-F238E27FC236}">
                  <a16:creationId xmlns:a16="http://schemas.microsoft.com/office/drawing/2014/main" id="{D0878C43-BD05-45F9-99A2-1C99BF753830}"/>
                </a:ext>
              </a:extLst>
            </p:cNvPr>
            <p:cNvSpPr txBox="1"/>
            <p:nvPr/>
          </p:nvSpPr>
          <p:spPr>
            <a:xfrm>
              <a:off x="5241930" y="3223081"/>
              <a:ext cx="1162498" cy="461665"/>
            </a:xfrm>
            <a:prstGeom prst="rect">
              <a:avLst/>
            </a:prstGeom>
            <a:noFill/>
          </p:spPr>
          <p:txBody>
            <a:bodyPr wrap="none" rtlCol="0">
              <a:spAutoFit/>
            </a:bodyPr>
            <a:lstStyle/>
            <a:p>
              <a:r>
                <a:rPr lang="en-US" dirty="0">
                  <a:solidFill>
                    <a:schemeClr val="bg1"/>
                  </a:solidFill>
                </a:rPr>
                <a:t>Cable1</a:t>
              </a:r>
            </a:p>
          </p:txBody>
        </p:sp>
      </p:grpSp>
      <p:grpSp>
        <p:nvGrpSpPr>
          <p:cNvPr id="11" name="Group 10">
            <a:extLst>
              <a:ext uri="{FF2B5EF4-FFF2-40B4-BE49-F238E27FC236}">
                <a16:creationId xmlns:a16="http://schemas.microsoft.com/office/drawing/2014/main" id="{91B390A0-57FC-4509-B359-207BA9A84262}"/>
              </a:ext>
            </a:extLst>
          </p:cNvPr>
          <p:cNvGrpSpPr/>
          <p:nvPr/>
        </p:nvGrpSpPr>
        <p:grpSpPr>
          <a:xfrm>
            <a:off x="9613993" y="2288739"/>
            <a:ext cx="2388878" cy="3659620"/>
            <a:chOff x="9613993" y="2288739"/>
            <a:chExt cx="2388878" cy="3659620"/>
          </a:xfrm>
        </p:grpSpPr>
        <p:pic>
          <p:nvPicPr>
            <p:cNvPr id="7" name="Picture 6">
              <a:extLst>
                <a:ext uri="{FF2B5EF4-FFF2-40B4-BE49-F238E27FC236}">
                  <a16:creationId xmlns:a16="http://schemas.microsoft.com/office/drawing/2014/main" id="{85659591-9ED1-4A2D-A074-EB26A35791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78622" y="2924110"/>
              <a:ext cx="3659620" cy="2388878"/>
            </a:xfrm>
            <a:prstGeom prst="rect">
              <a:avLst/>
            </a:prstGeom>
          </p:spPr>
        </p:pic>
        <p:sp>
          <p:nvSpPr>
            <p:cNvPr id="10" name="TextBox 9">
              <a:extLst>
                <a:ext uri="{FF2B5EF4-FFF2-40B4-BE49-F238E27FC236}">
                  <a16:creationId xmlns:a16="http://schemas.microsoft.com/office/drawing/2014/main" id="{65C3DCA4-24C8-41E7-A5AA-97302C449742}"/>
                </a:ext>
              </a:extLst>
            </p:cNvPr>
            <p:cNvSpPr txBox="1"/>
            <p:nvPr/>
          </p:nvSpPr>
          <p:spPr>
            <a:xfrm>
              <a:off x="9645933" y="2300567"/>
              <a:ext cx="1162498" cy="461665"/>
            </a:xfrm>
            <a:prstGeom prst="rect">
              <a:avLst/>
            </a:prstGeom>
            <a:noFill/>
          </p:spPr>
          <p:txBody>
            <a:bodyPr wrap="none" rtlCol="0">
              <a:spAutoFit/>
            </a:bodyPr>
            <a:lstStyle/>
            <a:p>
              <a:r>
                <a:rPr lang="en-US" dirty="0">
                  <a:solidFill>
                    <a:schemeClr val="bg1"/>
                  </a:solidFill>
                </a:rPr>
                <a:t>Cable2</a:t>
              </a:r>
            </a:p>
          </p:txBody>
        </p:sp>
      </p:grpSp>
    </p:spTree>
    <p:extLst>
      <p:ext uri="{BB962C8B-B14F-4D97-AF65-F5344CB8AC3E}">
        <p14:creationId xmlns:p14="http://schemas.microsoft.com/office/powerpoint/2010/main" val="127429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7D0-122E-41A3-A9DE-71CC019C965B}"/>
              </a:ext>
            </a:extLst>
          </p:cNvPr>
          <p:cNvSpPr>
            <a:spLocks noGrp="1"/>
          </p:cNvSpPr>
          <p:nvPr>
            <p:ph type="title"/>
          </p:nvPr>
        </p:nvSpPr>
        <p:spPr/>
        <p:txBody>
          <a:bodyPr/>
          <a:lstStyle/>
          <a:p>
            <a:r>
              <a:rPr lang="en-GB" dirty="0"/>
              <a:t>Superconductor – Cable Length</a:t>
            </a:r>
            <a:endParaRPr lang="en-US" dirty="0"/>
          </a:p>
        </p:txBody>
      </p:sp>
      <p:sp>
        <p:nvSpPr>
          <p:cNvPr id="3" name="Content Placeholder 2">
            <a:extLst>
              <a:ext uri="{FF2B5EF4-FFF2-40B4-BE49-F238E27FC236}">
                <a16:creationId xmlns:a16="http://schemas.microsoft.com/office/drawing/2014/main" id="{63892728-9BD5-44AF-BBF0-BF3ABA569A94}"/>
              </a:ext>
            </a:extLst>
          </p:cNvPr>
          <p:cNvSpPr>
            <a:spLocks noGrp="1"/>
          </p:cNvSpPr>
          <p:nvPr>
            <p:ph idx="1"/>
          </p:nvPr>
        </p:nvSpPr>
        <p:spPr/>
        <p:txBody>
          <a:bodyPr/>
          <a:lstStyle/>
          <a:p>
            <a:pPr marL="0" indent="0">
              <a:buNone/>
            </a:pPr>
            <a:r>
              <a:rPr lang="en-GB" b="1" dirty="0">
                <a:solidFill>
                  <a:srgbClr val="0000FF"/>
                </a:solidFill>
              </a:rPr>
              <a:t>One coil</a:t>
            </a:r>
          </a:p>
          <a:p>
            <a:r>
              <a:rPr lang="en-GB" dirty="0"/>
              <a:t>total 1454 m cable</a:t>
            </a:r>
          </a:p>
          <a:p>
            <a:r>
              <a:rPr lang="en-GB" dirty="0"/>
              <a:t>min length 168 m</a:t>
            </a:r>
            <a:br>
              <a:rPr lang="en-GB" dirty="0"/>
            </a:br>
            <a:r>
              <a:rPr lang="en-GB" dirty="0"/>
              <a:t>or multiple thereof</a:t>
            </a:r>
          </a:p>
          <a:p>
            <a:r>
              <a:rPr lang="en-GB" dirty="0"/>
              <a:t>spare</a:t>
            </a:r>
          </a:p>
          <a:p>
            <a:pPr lvl="1"/>
            <a:r>
              <a:rPr lang="en-GB" dirty="0">
                <a:highlight>
                  <a:srgbClr val="FFFF00"/>
                </a:highlight>
              </a:rPr>
              <a:t>5</a:t>
            </a:r>
            <a:r>
              <a:rPr lang="en-GB" dirty="0"/>
              <a:t> m for winding operation</a:t>
            </a:r>
            <a:br>
              <a:rPr lang="en-GB" dirty="0"/>
            </a:br>
            <a:r>
              <a:rPr lang="en-GB" dirty="0"/>
              <a:t>per min length</a:t>
            </a:r>
          </a:p>
          <a:p>
            <a:pPr lvl="1"/>
            <a:r>
              <a:rPr lang="en-GB" dirty="0">
                <a:highlight>
                  <a:srgbClr val="FFFF00"/>
                </a:highlight>
              </a:rPr>
              <a:t>3+2</a:t>
            </a:r>
            <a:r>
              <a:rPr lang="en-GB" dirty="0"/>
              <a:t> winding lengths</a:t>
            </a:r>
          </a:p>
          <a:p>
            <a:r>
              <a:rPr lang="en-GB" dirty="0"/>
              <a:t>Total: 15x173m = 2595m</a:t>
            </a:r>
          </a:p>
          <a:p>
            <a:pPr marL="0" indent="0">
              <a:buNone/>
            </a:pPr>
            <a:endParaRPr lang="en-GB" dirty="0"/>
          </a:p>
          <a:p>
            <a:pPr marL="0" indent="0">
              <a:buNone/>
            </a:pPr>
            <a:r>
              <a:rPr lang="en-GB" b="1" dirty="0">
                <a:solidFill>
                  <a:srgbClr val="0000FF"/>
                </a:solidFill>
              </a:rPr>
              <a:t>Asked offer for</a:t>
            </a:r>
          </a:p>
          <a:p>
            <a:r>
              <a:rPr lang="en-GB" dirty="0"/>
              <a:t>total </a:t>
            </a:r>
            <a:r>
              <a:rPr lang="en-GB" dirty="0">
                <a:highlight>
                  <a:srgbClr val="FFFF00"/>
                </a:highlight>
              </a:rPr>
              <a:t>2600</a:t>
            </a:r>
            <a:r>
              <a:rPr lang="en-GB" dirty="0"/>
              <a:t> m cable</a:t>
            </a:r>
          </a:p>
          <a:p>
            <a:r>
              <a:rPr lang="en-GB" dirty="0"/>
              <a:t>min length </a:t>
            </a:r>
            <a:r>
              <a:rPr lang="en-GB" dirty="0">
                <a:highlight>
                  <a:srgbClr val="FFFF00"/>
                </a:highlight>
              </a:rPr>
              <a:t>173</a:t>
            </a:r>
            <a:r>
              <a:rPr lang="en-GB" dirty="0"/>
              <a:t> m</a:t>
            </a:r>
            <a:br>
              <a:rPr lang="en-GB" dirty="0"/>
            </a:br>
            <a:r>
              <a:rPr lang="en-GB" dirty="0"/>
              <a:t>or multiple thereof</a:t>
            </a:r>
          </a:p>
          <a:p>
            <a:pPr lvl="1"/>
            <a:endParaRPr lang="en-US" dirty="0"/>
          </a:p>
        </p:txBody>
      </p:sp>
      <p:sp>
        <p:nvSpPr>
          <p:cNvPr id="4" name="Footer Placeholder 3">
            <a:extLst>
              <a:ext uri="{FF2B5EF4-FFF2-40B4-BE49-F238E27FC236}">
                <a16:creationId xmlns:a16="http://schemas.microsoft.com/office/drawing/2014/main" id="{C87C8D40-F2A9-443E-B5AC-1365A2DAB2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F4AE0BF1-3086-4B46-A1A2-60DB412105D3}"/>
              </a:ext>
            </a:extLst>
          </p:cNvPr>
          <p:cNvSpPr>
            <a:spLocks noGrp="1"/>
          </p:cNvSpPr>
          <p:nvPr>
            <p:ph type="sldNum" sz="quarter" idx="12"/>
          </p:nvPr>
        </p:nvSpPr>
        <p:spPr/>
        <p:txBody>
          <a:bodyPr/>
          <a:lstStyle/>
          <a:p>
            <a:pPr>
              <a:defRPr/>
            </a:pPr>
            <a:fld id="{51DD9BFA-F87D-46B0-8E59-147BA53E6417}" type="slidenum">
              <a:rPr lang="sv-SE" smtClean="0"/>
              <a:pPr>
                <a:defRPr/>
              </a:pPr>
              <a:t>11</a:t>
            </a:fld>
            <a:endParaRPr lang="sv-SE" dirty="0"/>
          </a:p>
        </p:txBody>
      </p:sp>
      <p:pic>
        <p:nvPicPr>
          <p:cNvPr id="7" name="Picture 6">
            <a:extLst>
              <a:ext uri="{FF2B5EF4-FFF2-40B4-BE49-F238E27FC236}">
                <a16:creationId xmlns:a16="http://schemas.microsoft.com/office/drawing/2014/main" id="{5BAC97F0-96F1-4C20-ADC0-32B1A854D6FB}"/>
              </a:ext>
            </a:extLst>
          </p:cNvPr>
          <p:cNvPicPr>
            <a:picLocks noChangeAspect="1"/>
          </p:cNvPicPr>
          <p:nvPr/>
        </p:nvPicPr>
        <p:blipFill rotWithShape="1">
          <a:blip r:embed="rId2"/>
          <a:srcRect l="6059" t="11353" r="11761" b="13938"/>
          <a:stretch/>
        </p:blipFill>
        <p:spPr>
          <a:xfrm>
            <a:off x="4060472" y="981075"/>
            <a:ext cx="7615767" cy="4895850"/>
          </a:xfrm>
          <a:prstGeom prst="rect">
            <a:avLst/>
          </a:prstGeom>
        </p:spPr>
      </p:pic>
      <p:sp>
        <p:nvSpPr>
          <p:cNvPr id="8" name="TextBox 7">
            <a:extLst>
              <a:ext uri="{FF2B5EF4-FFF2-40B4-BE49-F238E27FC236}">
                <a16:creationId xmlns:a16="http://schemas.microsoft.com/office/drawing/2014/main" id="{A1454BF6-D9CB-4EDD-9D76-E38FCEA2ACF9}"/>
              </a:ext>
            </a:extLst>
          </p:cNvPr>
          <p:cNvSpPr txBox="1"/>
          <p:nvPr/>
        </p:nvSpPr>
        <p:spPr>
          <a:xfrm>
            <a:off x="7111999" y="5599926"/>
            <a:ext cx="1682045" cy="276999"/>
          </a:xfrm>
          <a:prstGeom prst="rect">
            <a:avLst/>
          </a:prstGeom>
          <a:noFill/>
        </p:spPr>
        <p:txBody>
          <a:bodyPr wrap="square" rtlCol="0">
            <a:spAutoFit/>
          </a:bodyPr>
          <a:lstStyle/>
          <a:p>
            <a:r>
              <a:rPr lang="en-GB" sz="1200" dirty="0"/>
              <a:t>Kevin, 10 May 2021</a:t>
            </a:r>
            <a:endParaRPr lang="en-US" sz="1200" dirty="0"/>
          </a:p>
        </p:txBody>
      </p:sp>
    </p:spTree>
    <p:extLst>
      <p:ext uri="{BB962C8B-B14F-4D97-AF65-F5344CB8AC3E}">
        <p14:creationId xmlns:p14="http://schemas.microsoft.com/office/powerpoint/2010/main" val="328980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C03-6B65-4F4B-A980-D697AC61917D}"/>
              </a:ext>
            </a:extLst>
          </p:cNvPr>
          <p:cNvSpPr>
            <a:spLocks noGrp="1"/>
          </p:cNvSpPr>
          <p:nvPr>
            <p:ph type="title"/>
          </p:nvPr>
        </p:nvSpPr>
        <p:spPr/>
        <p:txBody>
          <a:bodyPr/>
          <a:lstStyle/>
          <a:p>
            <a:r>
              <a:rPr lang="en-GB" dirty="0"/>
              <a:t>Superconductor – Option #2</a:t>
            </a:r>
            <a:endParaRPr lang="en-US" dirty="0"/>
          </a:p>
        </p:txBody>
      </p:sp>
      <p:sp>
        <p:nvSpPr>
          <p:cNvPr id="3" name="Content Placeholder 2">
            <a:extLst>
              <a:ext uri="{FF2B5EF4-FFF2-40B4-BE49-F238E27FC236}">
                <a16:creationId xmlns:a16="http://schemas.microsoft.com/office/drawing/2014/main" id="{06569842-9573-4D6F-A12C-B9C7FBA30404}"/>
              </a:ext>
            </a:extLst>
          </p:cNvPr>
          <p:cNvSpPr>
            <a:spLocks noGrp="1"/>
          </p:cNvSpPr>
          <p:nvPr>
            <p:ph idx="1"/>
          </p:nvPr>
        </p:nvSpPr>
        <p:spPr/>
        <p:txBody>
          <a:bodyPr/>
          <a:lstStyle/>
          <a:p>
            <a:pPr marL="0" indent="0">
              <a:buNone/>
            </a:pPr>
            <a:r>
              <a:rPr lang="en-GB" dirty="0"/>
              <a:t>Use a thicker wire with higher </a:t>
            </a:r>
            <a:r>
              <a:rPr lang="en-GB" dirty="0" err="1"/>
              <a:t>Sc:Cu</a:t>
            </a:r>
            <a:r>
              <a:rPr lang="en-GB" dirty="0"/>
              <a:t> ratio</a:t>
            </a:r>
          </a:p>
          <a:p>
            <a:r>
              <a:rPr lang="en-GB" dirty="0"/>
              <a:t>0.5 mm wire diameter</a:t>
            </a:r>
          </a:p>
          <a:p>
            <a:endParaRPr lang="en-GB" dirty="0"/>
          </a:p>
          <a:p>
            <a:r>
              <a:rPr lang="en-GB" dirty="0"/>
              <a:t>5 strand cable</a:t>
            </a:r>
          </a:p>
          <a:p>
            <a:pPr lvl="1"/>
            <a:r>
              <a:rPr lang="en-GB" dirty="0"/>
              <a:t>about 1.4 mm diameter</a:t>
            </a:r>
          </a:p>
          <a:p>
            <a:pPr lvl="1"/>
            <a:r>
              <a:rPr lang="en-GB" dirty="0"/>
              <a:t>calculate with 1.48 mm diameter</a:t>
            </a:r>
          </a:p>
          <a:p>
            <a:endParaRPr lang="en-GB" dirty="0"/>
          </a:p>
          <a:p>
            <a:r>
              <a:rPr lang="en-GB" dirty="0"/>
              <a:t>2 x 7 turns</a:t>
            </a:r>
          </a:p>
          <a:p>
            <a:r>
              <a:rPr lang="en-GB" dirty="0"/>
              <a:t>138 windings, same magnetic length</a:t>
            </a:r>
          </a:p>
          <a:p>
            <a:r>
              <a:rPr lang="en-GB" dirty="0"/>
              <a:t>102 A to reach 3.1 T B0</a:t>
            </a:r>
          </a:p>
          <a:p>
            <a:endParaRPr lang="en-GB" dirty="0"/>
          </a:p>
          <a:p>
            <a:r>
              <a:rPr lang="en-GB" dirty="0"/>
              <a:t>Response companies:</a:t>
            </a:r>
          </a:p>
          <a:p>
            <a:pPr lvl="1"/>
            <a:r>
              <a:rPr lang="en-GB" dirty="0">
                <a:highlight>
                  <a:srgbClr val="FFFF00"/>
                </a:highlight>
              </a:rPr>
              <a:t>too expensive to make special order</a:t>
            </a:r>
            <a:endParaRPr lang="en-US" dirty="0">
              <a:highlight>
                <a:srgbClr val="FFFF00"/>
              </a:highlight>
            </a:endParaRPr>
          </a:p>
        </p:txBody>
      </p:sp>
      <p:sp>
        <p:nvSpPr>
          <p:cNvPr id="4" name="Footer Placeholder 3">
            <a:extLst>
              <a:ext uri="{FF2B5EF4-FFF2-40B4-BE49-F238E27FC236}">
                <a16:creationId xmlns:a16="http://schemas.microsoft.com/office/drawing/2014/main" id="{80593A1E-54D7-42EF-9039-C90DA022F002}"/>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3B618BE9-FBD3-40E1-B653-7EDBE3B849A0}"/>
              </a:ext>
            </a:extLst>
          </p:cNvPr>
          <p:cNvSpPr>
            <a:spLocks noGrp="1"/>
          </p:cNvSpPr>
          <p:nvPr>
            <p:ph type="sldNum" sz="quarter" idx="12"/>
          </p:nvPr>
        </p:nvSpPr>
        <p:spPr/>
        <p:txBody>
          <a:bodyPr/>
          <a:lstStyle/>
          <a:p>
            <a:pPr>
              <a:defRPr/>
            </a:pPr>
            <a:fld id="{51DD9BFA-F87D-46B0-8E59-147BA53E6417}" type="slidenum">
              <a:rPr lang="sv-SE" smtClean="0"/>
              <a:pPr>
                <a:defRPr/>
              </a:pPr>
              <a:t>12</a:t>
            </a:fld>
            <a:endParaRPr lang="sv-SE" dirty="0"/>
          </a:p>
        </p:txBody>
      </p:sp>
      <p:grpSp>
        <p:nvGrpSpPr>
          <p:cNvPr id="53" name="Group 52">
            <a:extLst>
              <a:ext uri="{FF2B5EF4-FFF2-40B4-BE49-F238E27FC236}">
                <a16:creationId xmlns:a16="http://schemas.microsoft.com/office/drawing/2014/main" id="{ACE14BD4-2DC7-4071-BEA1-D1D108980B26}"/>
              </a:ext>
            </a:extLst>
          </p:cNvPr>
          <p:cNvGrpSpPr/>
          <p:nvPr/>
        </p:nvGrpSpPr>
        <p:grpSpPr>
          <a:xfrm>
            <a:off x="4664478" y="1524399"/>
            <a:ext cx="1833735" cy="2272805"/>
            <a:chOff x="9315072" y="981075"/>
            <a:chExt cx="1833735" cy="2272805"/>
          </a:xfrm>
        </p:grpSpPr>
        <p:grpSp>
          <p:nvGrpSpPr>
            <p:cNvPr id="39" name="Group 38">
              <a:extLst>
                <a:ext uri="{FF2B5EF4-FFF2-40B4-BE49-F238E27FC236}">
                  <a16:creationId xmlns:a16="http://schemas.microsoft.com/office/drawing/2014/main" id="{A132B2E0-C6A8-455B-A2AD-E7009523FFAF}"/>
                </a:ext>
              </a:extLst>
            </p:cNvPr>
            <p:cNvGrpSpPr/>
            <p:nvPr/>
          </p:nvGrpSpPr>
          <p:grpSpPr>
            <a:xfrm>
              <a:off x="9315072" y="981075"/>
              <a:ext cx="1833735" cy="1768536"/>
              <a:chOff x="9315072" y="981075"/>
              <a:chExt cx="1833735" cy="1768536"/>
            </a:xfrm>
          </p:grpSpPr>
          <p:sp>
            <p:nvSpPr>
              <p:cNvPr id="22" name="Oval 21">
                <a:extLst>
                  <a:ext uri="{FF2B5EF4-FFF2-40B4-BE49-F238E27FC236}">
                    <a16:creationId xmlns:a16="http://schemas.microsoft.com/office/drawing/2014/main" id="{1607B87B-81EA-4725-ACBF-4FE9EFC9529B}"/>
                  </a:ext>
                </a:extLst>
              </p:cNvPr>
              <p:cNvSpPr/>
              <p:nvPr/>
            </p:nvSpPr>
            <p:spPr bwMode="auto">
              <a:xfrm>
                <a:off x="9315072" y="981075"/>
                <a:ext cx="1833735" cy="1768536"/>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a:extLst>
                  <a:ext uri="{FF2B5EF4-FFF2-40B4-BE49-F238E27FC236}">
                    <a16:creationId xmlns:a16="http://schemas.microsoft.com/office/drawing/2014/main" id="{387DA701-D61F-4DF4-81C5-D622A17EA2E2}"/>
                  </a:ext>
                </a:extLst>
              </p:cNvPr>
              <p:cNvSpPr/>
              <p:nvPr/>
            </p:nvSpPr>
            <p:spPr bwMode="auto">
              <a:xfrm>
                <a:off x="9582860" y="1114613"/>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a:extLst>
                  <a:ext uri="{FF2B5EF4-FFF2-40B4-BE49-F238E27FC236}">
                    <a16:creationId xmlns:a16="http://schemas.microsoft.com/office/drawing/2014/main" id="{853281E7-5603-4DFF-BDC2-8D1DEADABDA0}"/>
                  </a:ext>
                </a:extLst>
              </p:cNvPr>
              <p:cNvSpPr/>
              <p:nvPr/>
            </p:nvSpPr>
            <p:spPr bwMode="auto">
              <a:xfrm>
                <a:off x="9370719" y="1718142"/>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a:extLst>
                  <a:ext uri="{FF2B5EF4-FFF2-40B4-BE49-F238E27FC236}">
                    <a16:creationId xmlns:a16="http://schemas.microsoft.com/office/drawing/2014/main" id="{A5BC5F97-5391-4959-984D-1FC9017BB47F}"/>
                  </a:ext>
                </a:extLst>
              </p:cNvPr>
              <p:cNvSpPr/>
              <p:nvPr/>
            </p:nvSpPr>
            <p:spPr bwMode="auto">
              <a:xfrm>
                <a:off x="9928321" y="2098430"/>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a:extLst>
                  <a:ext uri="{FF2B5EF4-FFF2-40B4-BE49-F238E27FC236}">
                    <a16:creationId xmlns:a16="http://schemas.microsoft.com/office/drawing/2014/main" id="{AF2122D2-3C64-4B7E-8411-521024F373A9}"/>
                  </a:ext>
                </a:extLst>
              </p:cNvPr>
              <p:cNvSpPr/>
              <p:nvPr/>
            </p:nvSpPr>
            <p:spPr bwMode="auto">
              <a:xfrm>
                <a:off x="10258578" y="1114343"/>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a:extLst>
                  <a:ext uri="{FF2B5EF4-FFF2-40B4-BE49-F238E27FC236}">
                    <a16:creationId xmlns:a16="http://schemas.microsoft.com/office/drawing/2014/main" id="{2DAB86C0-BCF9-4D41-B838-8A015EC7AB7C}"/>
                  </a:ext>
                </a:extLst>
              </p:cNvPr>
              <p:cNvSpPr/>
              <p:nvPr/>
            </p:nvSpPr>
            <p:spPr bwMode="auto">
              <a:xfrm>
                <a:off x="10462252" y="1732189"/>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42" name="Straight Arrow Connector 41">
              <a:extLst>
                <a:ext uri="{FF2B5EF4-FFF2-40B4-BE49-F238E27FC236}">
                  <a16:creationId xmlns:a16="http://schemas.microsoft.com/office/drawing/2014/main" id="{0C58CF41-98B2-49BD-B196-AE82E9495CAF}"/>
                </a:ext>
              </a:extLst>
            </p:cNvPr>
            <p:cNvCxnSpPr>
              <a:cxnSpLocks/>
            </p:cNvCxnSpPr>
            <p:nvPr/>
          </p:nvCxnSpPr>
          <p:spPr bwMode="auto">
            <a:xfrm flipV="1">
              <a:off x="9335550" y="2860417"/>
              <a:ext cx="1813257" cy="15751"/>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43" name="TextBox 42">
              <a:extLst>
                <a:ext uri="{FF2B5EF4-FFF2-40B4-BE49-F238E27FC236}">
                  <a16:creationId xmlns:a16="http://schemas.microsoft.com/office/drawing/2014/main" id="{EE42E0CE-490F-48D9-A1EE-790CEB48DDFE}"/>
                </a:ext>
              </a:extLst>
            </p:cNvPr>
            <p:cNvSpPr txBox="1"/>
            <p:nvPr/>
          </p:nvSpPr>
          <p:spPr>
            <a:xfrm>
              <a:off x="9419710" y="2884548"/>
              <a:ext cx="1722102" cy="369332"/>
            </a:xfrm>
            <a:prstGeom prst="rect">
              <a:avLst/>
            </a:prstGeom>
            <a:noFill/>
          </p:spPr>
          <p:txBody>
            <a:bodyPr wrap="square" rtlCol="0">
              <a:spAutoFit/>
            </a:bodyPr>
            <a:lstStyle/>
            <a:p>
              <a:pPr algn="ctr"/>
              <a:r>
                <a:rPr lang="en-GB" sz="1800" dirty="0"/>
                <a:t>1.36 mm</a:t>
              </a:r>
              <a:endParaRPr lang="en-US" sz="1800" dirty="0"/>
            </a:p>
          </p:txBody>
        </p:sp>
      </p:grpSp>
      <p:pic>
        <p:nvPicPr>
          <p:cNvPr id="2061" name="Picture 1" descr="image001">
            <a:extLst>
              <a:ext uri="{FF2B5EF4-FFF2-40B4-BE49-F238E27FC236}">
                <a16:creationId xmlns:a16="http://schemas.microsoft.com/office/drawing/2014/main" id="{07B829F8-EC12-49AB-8C89-EA6DE2C9E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200" y="421604"/>
            <a:ext cx="5119064" cy="561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4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(1/2)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0" indent="0">
              <a:buNone/>
            </a:pPr>
            <a:r>
              <a:rPr lang="en-GB" dirty="0"/>
              <a:t>From Glyn (12-Apr-2021):</a:t>
            </a:r>
            <a:endParaRPr lang="en-US" dirty="0"/>
          </a:p>
          <a:p>
            <a:pPr marL="457200" indent="-457200">
              <a:buFont typeface="+mj-lt"/>
              <a:buAutoNum type="arabicPeriod"/>
            </a:pPr>
            <a:r>
              <a:rPr lang="en-US" dirty="0"/>
              <a:t>there must be a formula for the twist pitch that is possible and the resulting </a:t>
            </a:r>
            <a:r>
              <a:rPr lang="en-US" dirty="0" err="1"/>
              <a:t>dia</a:t>
            </a:r>
            <a:r>
              <a:rPr lang="en-US" dirty="0"/>
              <a:t> of the rope.</a:t>
            </a:r>
          </a:p>
          <a:p>
            <a:pPr marL="457200" indent="-457200">
              <a:buFont typeface="+mj-lt"/>
              <a:buAutoNum type="arabicPeriod"/>
            </a:pPr>
            <a:r>
              <a:rPr lang="en-US" dirty="0"/>
              <a:t>should we twist CW or ACW?</a:t>
            </a:r>
          </a:p>
          <a:p>
            <a:pPr marL="457200" indent="-457200">
              <a:buFont typeface="+mj-lt"/>
              <a:buAutoNum type="arabicPeriod"/>
            </a:pPr>
            <a:r>
              <a:rPr lang="en-US" dirty="0"/>
              <a:t>what is the difference in length of the spiraling outer strands to the central strand. </a:t>
            </a:r>
          </a:p>
          <a:p>
            <a:pPr marL="444500" lvl="1" indent="-263525"/>
            <a:r>
              <a:rPr lang="en-GB" dirty="0"/>
              <a:t>Bruker </a:t>
            </a:r>
            <a:r>
              <a:rPr lang="en-US" dirty="0"/>
              <a:t>mentioned ~10% with their cable twist</a:t>
            </a:r>
          </a:p>
          <a:p>
            <a:pPr marL="457200" indent="-457200">
              <a:buFont typeface="+mj-lt"/>
              <a:buAutoNum type="arabicPeriod"/>
            </a:pPr>
            <a:r>
              <a:rPr lang="en-US" dirty="0"/>
              <a:t>what is the effect on inductance.  the strands in the rope must have a small increase in inductance! is this important or not.   we could measure when we have it may be?</a:t>
            </a:r>
          </a:p>
          <a:p>
            <a:pPr marL="457200" indent="-457200">
              <a:buFont typeface="+mj-lt"/>
              <a:buAutoNum type="arabicPeriod"/>
            </a:pPr>
            <a:r>
              <a:rPr lang="en-US" dirty="0"/>
              <a:t>stress in a twisted rope when the magnetic field / hoop stress is applied?  it must be a small effect but we should think about it. </a:t>
            </a:r>
          </a:p>
          <a:p>
            <a:pPr marL="457200" indent="-457200">
              <a:buFont typeface="+mj-lt"/>
              <a:buAutoNum type="arabicPeriod"/>
            </a:pPr>
            <a:r>
              <a:rPr lang="en-US" dirty="0"/>
              <a:t>as a thought experiment ,  imagine the twisted rope, wind it into the channel. the wires must slide relative to each other a little.  if an axial tension is applied to the rope the outer conductors must try to squeeze the central conductor.   we need to think about the insulation point stresses in the rope. there must be some papers on this? </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13</a:t>
            </a:fld>
            <a:endParaRPr lang="sv-SE" dirty="0"/>
          </a:p>
        </p:txBody>
      </p:sp>
    </p:spTree>
    <p:extLst>
      <p:ext uri="{BB962C8B-B14F-4D97-AF65-F5344CB8AC3E}">
        <p14:creationId xmlns:p14="http://schemas.microsoft.com/office/powerpoint/2010/main" val="67922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(2/2)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457200" indent="-457200">
              <a:buFont typeface="+mj-lt"/>
              <a:buAutoNum type="arabicPeriod" startAt="7"/>
            </a:pPr>
            <a:r>
              <a:rPr lang="en-US" dirty="0"/>
              <a:t>it a rather deep in consideration and we can probably ignore it but someone will ask. don't want the insulation to fail!</a:t>
            </a:r>
          </a:p>
          <a:p>
            <a:pPr marL="457200" indent="-457200">
              <a:buFont typeface="+mj-lt"/>
              <a:buAutoNum type="arabicPeriod" startAt="7"/>
            </a:pPr>
            <a:r>
              <a:rPr lang="en-US" dirty="0"/>
              <a:t>to keep rope from springing open, do we need to put an outer tape on it? may be? this will change the channel width.</a:t>
            </a:r>
          </a:p>
          <a:p>
            <a:pPr marL="457200" indent="-457200">
              <a:buFont typeface="+mj-lt"/>
              <a:buAutoNum type="arabicPeriod" startAt="7"/>
            </a:pPr>
            <a:r>
              <a:rPr lang="en-US" dirty="0"/>
              <a:t>i was thinking we should wind the rope, open the wires at the ends, and check the insulation between wires! so need to think about how to fix the ends without shorts. </a:t>
            </a:r>
          </a:p>
          <a:p>
            <a:pPr marL="457200" indent="-457200">
              <a:buFont typeface="+mj-lt"/>
              <a:buAutoNum type="arabicPeriod" startAt="7"/>
            </a:pPr>
            <a:r>
              <a:rPr lang="en-US" dirty="0"/>
              <a:t>we could put the ropes into the channel, impregnate with some resign or wax! press the ropes into the channel with a small bar at the pressure we expect to see in the magnet and check the insulation between wires.?</a:t>
            </a:r>
          </a:p>
          <a:p>
            <a:pPr marL="457200" indent="-457200">
              <a:buFont typeface="+mj-lt"/>
              <a:buAutoNum type="arabicPeriod" startAt="7"/>
            </a:pPr>
            <a:r>
              <a:rPr lang="en-US" dirty="0"/>
              <a:t>what is the effect of the twist on the current, it has some effect on the effective current due to the twist angle. </a:t>
            </a:r>
          </a:p>
          <a:p>
            <a:pPr marL="457200" indent="-457200">
              <a:buFont typeface="+mj-lt"/>
              <a:buAutoNum type="arabicPeriod" startAt="7"/>
            </a:pPr>
            <a:r>
              <a:rPr lang="en-US" dirty="0"/>
              <a:t>what is the field in the cable, just a variation of engineering current density?</a:t>
            </a:r>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14</a:t>
            </a:fld>
            <a:endParaRPr lang="sv-SE" dirty="0"/>
          </a:p>
        </p:txBody>
      </p:sp>
    </p:spTree>
    <p:extLst>
      <p:ext uri="{BB962C8B-B14F-4D97-AF65-F5344CB8AC3E}">
        <p14:creationId xmlns:p14="http://schemas.microsoft.com/office/powerpoint/2010/main" val="272536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31F-239F-43EB-A919-493D284F7A51}"/>
              </a:ext>
            </a:extLst>
          </p:cNvPr>
          <p:cNvSpPr>
            <a:spLocks noGrp="1"/>
          </p:cNvSpPr>
          <p:nvPr>
            <p:ph type="title"/>
          </p:nvPr>
        </p:nvSpPr>
        <p:spPr/>
        <p:txBody>
          <a:bodyPr/>
          <a:lstStyle/>
          <a:p>
            <a:r>
              <a:rPr lang="sv-SE" dirty="0"/>
              <a:t>Elektrisk diagram (anpassas för </a:t>
            </a:r>
            <a:r>
              <a:rPr lang="sv-SE" dirty="0" err="1"/>
              <a:t>repkabel</a:t>
            </a:r>
            <a:r>
              <a:rPr lang="sv-SE" dirty="0"/>
              <a:t>)</a:t>
            </a:r>
            <a:endParaRPr lang="en-US" dirty="0"/>
          </a:p>
        </p:txBody>
      </p:sp>
      <p:sp>
        <p:nvSpPr>
          <p:cNvPr id="4" name="Footer Placeholder 3">
            <a:extLst>
              <a:ext uri="{FF2B5EF4-FFF2-40B4-BE49-F238E27FC236}">
                <a16:creationId xmlns:a16="http://schemas.microsoft.com/office/drawing/2014/main" id="{ACB100C4-85F9-4E0E-BAD7-EF7E2B724D86}"/>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403CEF5-34D0-462B-A90E-DF57BCDC8109}"/>
              </a:ext>
            </a:extLst>
          </p:cNvPr>
          <p:cNvSpPr>
            <a:spLocks noGrp="1"/>
          </p:cNvSpPr>
          <p:nvPr>
            <p:ph type="sldNum" sz="quarter" idx="12"/>
          </p:nvPr>
        </p:nvSpPr>
        <p:spPr/>
        <p:txBody>
          <a:bodyPr/>
          <a:lstStyle/>
          <a:p>
            <a:pPr>
              <a:defRPr/>
            </a:pPr>
            <a:fld id="{6EA94714-94E1-4128-9837-EF88BF262489}" type="slidenum">
              <a:rPr lang="sv-SE" smtClean="0"/>
              <a:pPr>
                <a:defRPr/>
              </a:pPr>
              <a:t>15</a:t>
            </a:fld>
            <a:endParaRPr lang="sv-SE"/>
          </a:p>
        </p:txBody>
      </p:sp>
      <p:pic>
        <p:nvPicPr>
          <p:cNvPr id="6" name="Picture 5">
            <a:extLst>
              <a:ext uri="{FF2B5EF4-FFF2-40B4-BE49-F238E27FC236}">
                <a16:creationId xmlns:a16="http://schemas.microsoft.com/office/drawing/2014/main" id="{354842AB-8C39-4D19-9474-84D39638202D}"/>
              </a:ext>
            </a:extLst>
          </p:cNvPr>
          <p:cNvPicPr>
            <a:picLocks noChangeAspect="1"/>
          </p:cNvPicPr>
          <p:nvPr/>
        </p:nvPicPr>
        <p:blipFill>
          <a:blip r:embed="rId2"/>
          <a:stretch>
            <a:fillRect/>
          </a:stretch>
        </p:blipFill>
        <p:spPr>
          <a:xfrm>
            <a:off x="6096000" y="1308462"/>
            <a:ext cx="5757577" cy="4138259"/>
          </a:xfrm>
          <a:prstGeom prst="rect">
            <a:avLst/>
          </a:prstGeom>
        </p:spPr>
      </p:pic>
      <p:pic>
        <p:nvPicPr>
          <p:cNvPr id="7" name="Picture 6">
            <a:extLst>
              <a:ext uri="{FF2B5EF4-FFF2-40B4-BE49-F238E27FC236}">
                <a16:creationId xmlns:a16="http://schemas.microsoft.com/office/drawing/2014/main" id="{FE91948D-C068-4258-86BF-64E78221C9F5}"/>
              </a:ext>
            </a:extLst>
          </p:cNvPr>
          <p:cNvPicPr>
            <a:picLocks noChangeAspect="1"/>
          </p:cNvPicPr>
          <p:nvPr/>
        </p:nvPicPr>
        <p:blipFill>
          <a:blip r:embed="rId3"/>
          <a:stretch>
            <a:fillRect/>
          </a:stretch>
        </p:blipFill>
        <p:spPr>
          <a:xfrm>
            <a:off x="520905" y="3480408"/>
            <a:ext cx="5746044" cy="2972780"/>
          </a:xfrm>
          <a:prstGeom prst="rect">
            <a:avLst/>
          </a:prstGeom>
        </p:spPr>
      </p:pic>
      <p:pic>
        <p:nvPicPr>
          <p:cNvPr id="8" name="Picture 7">
            <a:extLst>
              <a:ext uri="{FF2B5EF4-FFF2-40B4-BE49-F238E27FC236}">
                <a16:creationId xmlns:a16="http://schemas.microsoft.com/office/drawing/2014/main" id="{B930A558-AAB9-4596-BAE4-259C6C33C2A3}"/>
              </a:ext>
            </a:extLst>
          </p:cNvPr>
          <p:cNvPicPr>
            <a:picLocks noChangeAspect="1"/>
          </p:cNvPicPr>
          <p:nvPr/>
        </p:nvPicPr>
        <p:blipFill>
          <a:blip r:embed="rId4"/>
          <a:stretch>
            <a:fillRect/>
          </a:stretch>
        </p:blipFill>
        <p:spPr>
          <a:xfrm>
            <a:off x="237773" y="888560"/>
            <a:ext cx="5256009" cy="2996847"/>
          </a:xfrm>
          <a:prstGeom prst="rect">
            <a:avLst/>
          </a:prstGeom>
        </p:spPr>
      </p:pic>
    </p:spTree>
    <p:extLst>
      <p:ext uri="{BB962C8B-B14F-4D97-AF65-F5344CB8AC3E}">
        <p14:creationId xmlns:p14="http://schemas.microsoft.com/office/powerpoint/2010/main" val="778369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531C-E36C-41B1-BF63-E4198527CC7D}"/>
              </a:ext>
            </a:extLst>
          </p:cNvPr>
          <p:cNvSpPr>
            <a:spLocks noGrp="1"/>
          </p:cNvSpPr>
          <p:nvPr>
            <p:ph type="title"/>
          </p:nvPr>
        </p:nvSpPr>
        <p:spPr/>
        <p:txBody>
          <a:bodyPr/>
          <a:lstStyle/>
          <a:p>
            <a:r>
              <a:rPr lang="en-GB" dirty="0"/>
              <a:t>Voltage Taps </a:t>
            </a:r>
            <a:endParaRPr lang="en-US" dirty="0"/>
          </a:p>
        </p:txBody>
      </p:sp>
      <p:sp>
        <p:nvSpPr>
          <p:cNvPr id="5" name="Content Placeholder 4">
            <a:extLst>
              <a:ext uri="{FF2B5EF4-FFF2-40B4-BE49-F238E27FC236}">
                <a16:creationId xmlns:a16="http://schemas.microsoft.com/office/drawing/2014/main" id="{D5EDC64E-C425-4E86-8DEF-ECBB42F2826A}"/>
              </a:ext>
            </a:extLst>
          </p:cNvPr>
          <p:cNvSpPr>
            <a:spLocks noGrp="1"/>
          </p:cNvSpPr>
          <p:nvPr>
            <p:ph idx="1"/>
          </p:nvPr>
        </p:nvSpPr>
        <p:spPr/>
        <p:txBody>
          <a:bodyPr/>
          <a:lstStyle/>
          <a:p>
            <a:pPr marL="0" indent="0">
              <a:buNone/>
            </a:pPr>
            <a:r>
              <a:rPr lang="en-GB" dirty="0"/>
              <a:t>Comment Glyn, 11-May-2021:</a:t>
            </a:r>
          </a:p>
          <a:p>
            <a:r>
              <a:rPr lang="en-US" dirty="0"/>
              <a:t>For the prototype or model it be nice to have some at the return end. </a:t>
            </a:r>
          </a:p>
          <a:p>
            <a:r>
              <a:rPr lang="en-US" dirty="0"/>
              <a:t>To be able to see if quenches are in the inner or outer layer. You don’t get this with the std.  you need the 5 </a:t>
            </a:r>
            <a:r>
              <a:rPr lang="en-US" dirty="0" err="1"/>
              <a:t>vtap</a:t>
            </a:r>
            <a:r>
              <a:rPr lang="en-US" dirty="0"/>
              <a:t> system and need to use the symmetric quench detection card. Most quenches are symmetrical and are missed by the std 3 tap system with start end and center!!!!</a:t>
            </a:r>
          </a:p>
          <a:p>
            <a:r>
              <a:rPr lang="en-US" dirty="0">
                <a:highlight>
                  <a:srgbClr val="FFFF00"/>
                </a:highlight>
              </a:rPr>
              <a:t>If we can open the rope and get to the center wire in the rope at the return end</a:t>
            </a:r>
            <a:r>
              <a:rPr lang="en-US" dirty="0"/>
              <a:t> we would only have 10 at that end. But you need to develop an idea, test it on a model. </a:t>
            </a:r>
          </a:p>
          <a:p>
            <a:endParaRPr lang="en-US" dirty="0"/>
          </a:p>
        </p:txBody>
      </p:sp>
      <p:sp>
        <p:nvSpPr>
          <p:cNvPr id="3" name="Footer Placeholder 2">
            <a:extLst>
              <a:ext uri="{FF2B5EF4-FFF2-40B4-BE49-F238E27FC236}">
                <a16:creationId xmlns:a16="http://schemas.microsoft.com/office/drawing/2014/main" id="{BCD7D6B1-AB51-4227-B5C0-57A8424E8706}"/>
              </a:ext>
            </a:extLst>
          </p:cNvPr>
          <p:cNvSpPr>
            <a:spLocks noGrp="1"/>
          </p:cNvSpPr>
          <p:nvPr>
            <p:ph type="ftr" sz="quarter" idx="11"/>
          </p:nvPr>
        </p:nvSpPr>
        <p:spPr/>
        <p:txBody>
          <a:bodyPr/>
          <a:lstStyle/>
          <a:p>
            <a:pPr>
              <a:defRPr/>
            </a:pPr>
            <a:r>
              <a:rPr lang="en-US"/>
              <a:t>Roger Ruber - ERUF projekt kalla magneter</a:t>
            </a:r>
          </a:p>
        </p:txBody>
      </p:sp>
      <p:sp>
        <p:nvSpPr>
          <p:cNvPr id="4" name="Slide Number Placeholder 3">
            <a:extLst>
              <a:ext uri="{FF2B5EF4-FFF2-40B4-BE49-F238E27FC236}">
                <a16:creationId xmlns:a16="http://schemas.microsoft.com/office/drawing/2014/main" id="{B131C264-89F1-41BB-A78D-0F075D4F8DC3}"/>
              </a:ext>
            </a:extLst>
          </p:cNvPr>
          <p:cNvSpPr>
            <a:spLocks noGrp="1"/>
          </p:cNvSpPr>
          <p:nvPr>
            <p:ph type="sldNum" sz="quarter" idx="12"/>
          </p:nvPr>
        </p:nvSpPr>
        <p:spPr/>
        <p:txBody>
          <a:bodyPr/>
          <a:lstStyle/>
          <a:p>
            <a:pPr>
              <a:defRPr/>
            </a:pPr>
            <a:fld id="{6EA94714-94E1-4128-9837-EF88BF262489}" type="slidenum">
              <a:rPr lang="sv-SE" smtClean="0"/>
              <a:pPr>
                <a:defRPr/>
              </a:pPr>
              <a:t>16</a:t>
            </a:fld>
            <a:endParaRPr lang="sv-SE"/>
          </a:p>
        </p:txBody>
      </p:sp>
      <p:pic>
        <p:nvPicPr>
          <p:cNvPr id="6" name="Picture 5">
            <a:extLst>
              <a:ext uri="{FF2B5EF4-FFF2-40B4-BE49-F238E27FC236}">
                <a16:creationId xmlns:a16="http://schemas.microsoft.com/office/drawing/2014/main" id="{085B9F0D-C69D-41FF-AFB3-3F6B441CFE4F}"/>
              </a:ext>
            </a:extLst>
          </p:cNvPr>
          <p:cNvPicPr>
            <a:picLocks noChangeAspect="1"/>
          </p:cNvPicPr>
          <p:nvPr/>
        </p:nvPicPr>
        <p:blipFill>
          <a:blip r:embed="rId2"/>
          <a:stretch>
            <a:fillRect/>
          </a:stretch>
        </p:blipFill>
        <p:spPr>
          <a:xfrm>
            <a:off x="6762044" y="3680104"/>
            <a:ext cx="4662311" cy="2628621"/>
          </a:xfrm>
          <a:prstGeom prst="rect">
            <a:avLst/>
          </a:prstGeom>
        </p:spPr>
      </p:pic>
    </p:spTree>
    <p:extLst>
      <p:ext uri="{BB962C8B-B14F-4D97-AF65-F5344CB8AC3E}">
        <p14:creationId xmlns:p14="http://schemas.microsoft.com/office/powerpoint/2010/main" val="115476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BA6-633E-4D40-94BA-46A28643064E}"/>
              </a:ext>
            </a:extLst>
          </p:cNvPr>
          <p:cNvSpPr>
            <a:spLocks noGrp="1"/>
          </p:cNvSpPr>
          <p:nvPr>
            <p:ph type="title"/>
          </p:nvPr>
        </p:nvSpPr>
        <p:spPr/>
        <p:txBody>
          <a:bodyPr/>
          <a:lstStyle/>
          <a:p>
            <a:r>
              <a:rPr lang="sv-SE" dirty="0"/>
              <a:t>Magnetisk design</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45DC7EE-CB3A-475A-AD50-01E75F076548}"/>
                  </a:ext>
                </a:extLst>
              </p:cNvPr>
              <p:cNvSpPr>
                <a:spLocks noGrp="1"/>
              </p:cNvSpPr>
              <p:nvPr>
                <p:ph idx="1"/>
              </p:nvPr>
            </p:nvSpPr>
            <p:spPr/>
            <p:txBody>
              <a:bodyPr/>
              <a:lstStyle/>
              <a:p>
                <a:r>
                  <a:rPr lang="en-GB" dirty="0"/>
                  <a:t>Winding pitch 5.5 mm</a:t>
                </a:r>
              </a:p>
              <a:p>
                <a:r>
                  <a:rPr lang="en-GB" dirty="0"/>
                  <a:t>Mid-plane gap inner coil = </a:t>
                </a:r>
                <a:r>
                  <a:rPr lang="en-US" dirty="0"/>
                  <a:t>0.35 * cos (30 deg) = 0.303 mm</a:t>
                </a:r>
              </a:p>
              <a:p>
                <a:pPr lvl="1"/>
                <a:r>
                  <a:rPr lang="en-US" dirty="0"/>
                  <a:t>166 turns corresponds to magnetic length of 913 mm and a total coil length of 1064 mm</a:t>
                </a:r>
              </a:p>
              <a:p>
                <a:endParaRPr lang="en-US" dirty="0"/>
              </a:p>
              <a:p>
                <a:r>
                  <a:rPr lang="en-US" dirty="0"/>
                  <a:t>I = 7*79A</a:t>
                </a:r>
              </a:p>
              <a:p>
                <a:pPr lvl="1"/>
                <a:r>
                  <a:rPr lang="en-US" dirty="0"/>
                  <a:t>57.7% of short sample</a:t>
                </a:r>
              </a:p>
              <a:p>
                <a:r>
                  <a:rPr lang="en-US" dirty="0"/>
                  <a:t>B</a:t>
                </a:r>
                <a:r>
                  <a:rPr lang="en-US" baseline="-25000" dirty="0"/>
                  <a:t>0</a:t>
                </a:r>
                <a:r>
                  <a:rPr lang="en-GB" dirty="0"/>
                  <a:t> =</a:t>
                </a:r>
                <a:r>
                  <a:rPr lang="en-US" dirty="0"/>
                  <a:t> 3.06 T</a:t>
                </a:r>
              </a:p>
              <a:p>
                <a14:m>
                  <m:oMath xmlns:m="http://schemas.openxmlformats.org/officeDocument/2006/math">
                    <m:nary>
                      <m:naryPr>
                        <m:limLoc m:val="undOvr"/>
                        <m:subHide m:val="on"/>
                        <m:supHide m:val="on"/>
                        <m:ctrlPr>
                          <a:rPr lang="en-US" i="1">
                            <a:latin typeface="Cambria Math" panose="02040503050406030204" pitchFamily="18" charset="0"/>
                          </a:rPr>
                        </m:ctrlPr>
                      </m:naryPr>
                      <m:sub/>
                      <m:sup/>
                      <m:e>
                        <m:r>
                          <a:rPr lang="en-GB" i="1">
                            <a:latin typeface="Cambria Math" panose="02040503050406030204" pitchFamily="18" charset="0"/>
                          </a:rPr>
                          <m:t>𝐵𝑑𝑙</m:t>
                        </m:r>
                      </m:e>
                    </m:nary>
                  </m:oMath>
                </a14:m>
                <a:r>
                  <a:rPr lang="en-US" dirty="0"/>
                  <a:t> = 2.8 Tm</a:t>
                </a:r>
              </a:p>
              <a:p>
                <a:endParaRPr lang="en-US" dirty="0"/>
              </a:p>
            </p:txBody>
          </p:sp>
        </mc:Choice>
        <mc:Fallback xmlns="">
          <p:sp>
            <p:nvSpPr>
              <p:cNvPr id="6" name="Content Placeholder 5">
                <a:extLst>
                  <a:ext uri="{FF2B5EF4-FFF2-40B4-BE49-F238E27FC236}">
                    <a16:creationId xmlns:a16="http://schemas.microsoft.com/office/drawing/2014/main" id="{C45DC7EE-CB3A-475A-AD50-01E75F076548}"/>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75428D3-F744-4D74-AB25-7C64961FCB11}"/>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3737054B-B0CE-4C4E-BCD3-48E1AAB9A9E2}"/>
              </a:ext>
            </a:extLst>
          </p:cNvPr>
          <p:cNvSpPr>
            <a:spLocks noGrp="1"/>
          </p:cNvSpPr>
          <p:nvPr>
            <p:ph type="sldNum" sz="quarter" idx="12"/>
          </p:nvPr>
        </p:nvSpPr>
        <p:spPr/>
        <p:txBody>
          <a:bodyPr/>
          <a:lstStyle/>
          <a:p>
            <a:pPr>
              <a:defRPr/>
            </a:pPr>
            <a:fld id="{6EA94714-94E1-4128-9837-EF88BF262489}" type="slidenum">
              <a:rPr lang="sv-SE" smtClean="0"/>
              <a:pPr>
                <a:defRPr/>
              </a:pPr>
              <a:t>17</a:t>
            </a:fld>
            <a:endParaRPr lang="sv-SE"/>
          </a:p>
        </p:txBody>
      </p:sp>
      <p:pic>
        <p:nvPicPr>
          <p:cNvPr id="7" name="Picture 6" descr="A picture containing white&#10;&#10;Description automatically generated">
            <a:extLst>
              <a:ext uri="{FF2B5EF4-FFF2-40B4-BE49-F238E27FC236}">
                <a16:creationId xmlns:a16="http://schemas.microsoft.com/office/drawing/2014/main" id="{7055CA3F-D5B9-4A18-9CFD-CEC2A0B6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956" y="419832"/>
            <a:ext cx="1933223" cy="5888893"/>
          </a:xfrm>
          <a:prstGeom prst="rect">
            <a:avLst/>
          </a:prstGeom>
        </p:spPr>
      </p:pic>
      <p:pic>
        <p:nvPicPr>
          <p:cNvPr id="8" name="Picture 7" descr="A picture containing text, electronics, display&#10;&#10;Description automatically generated">
            <a:extLst>
              <a:ext uri="{FF2B5EF4-FFF2-40B4-BE49-F238E27FC236}">
                <a16:creationId xmlns:a16="http://schemas.microsoft.com/office/drawing/2014/main" id="{85DEB67E-33A8-42BE-A789-AFB42094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968" y="2144487"/>
            <a:ext cx="6091696" cy="4561318"/>
          </a:xfrm>
          <a:prstGeom prst="rect">
            <a:avLst/>
          </a:prstGeom>
        </p:spPr>
      </p:pic>
    </p:spTree>
    <p:extLst>
      <p:ext uri="{BB962C8B-B14F-4D97-AF65-F5344CB8AC3E}">
        <p14:creationId xmlns:p14="http://schemas.microsoft.com/office/powerpoint/2010/main" val="223435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EA57-E05B-409C-8E9C-9770A4892C63}"/>
              </a:ext>
            </a:extLst>
          </p:cNvPr>
          <p:cNvSpPr>
            <a:spLocks noGrp="1"/>
          </p:cNvSpPr>
          <p:nvPr>
            <p:ph type="title"/>
          </p:nvPr>
        </p:nvSpPr>
        <p:spPr/>
        <p:txBody>
          <a:bodyPr/>
          <a:lstStyle/>
          <a:p>
            <a:r>
              <a:rPr lang="sv-SE" dirty="0"/>
              <a:t>Magnetisk</a:t>
            </a:r>
            <a:r>
              <a:rPr lang="en-GB" dirty="0"/>
              <a:t> </a:t>
            </a:r>
            <a:r>
              <a:rPr lang="sv-SE" dirty="0"/>
              <a:t>belastning</a:t>
            </a:r>
          </a:p>
        </p:txBody>
      </p:sp>
      <p:sp>
        <p:nvSpPr>
          <p:cNvPr id="3" name="Content Placeholder 2">
            <a:extLst>
              <a:ext uri="{FF2B5EF4-FFF2-40B4-BE49-F238E27FC236}">
                <a16:creationId xmlns:a16="http://schemas.microsoft.com/office/drawing/2014/main" id="{68E86A03-A19E-483E-919F-D2AECEA7C44D}"/>
              </a:ext>
            </a:extLst>
          </p:cNvPr>
          <p:cNvSpPr>
            <a:spLocks noGrp="1"/>
          </p:cNvSpPr>
          <p:nvPr>
            <p:ph idx="1"/>
          </p:nvPr>
        </p:nvSpPr>
        <p:spPr/>
        <p:txBody>
          <a:bodyPr/>
          <a:lstStyle/>
          <a:p>
            <a:r>
              <a:rPr lang="en-GB" dirty="0"/>
              <a:t>aluminium A6082-T6</a:t>
            </a:r>
          </a:p>
          <a:p>
            <a:pPr lvl="1"/>
            <a:r>
              <a:rPr lang="en-GB" dirty="0"/>
              <a:t>elasticity = 70 </a:t>
            </a:r>
            <a:r>
              <a:rPr lang="en-GB" dirty="0" err="1"/>
              <a:t>GPa</a:t>
            </a:r>
            <a:endParaRPr lang="en-GB" dirty="0"/>
          </a:p>
          <a:p>
            <a:pPr lvl="1"/>
            <a:r>
              <a:rPr lang="en-GB" dirty="0"/>
              <a:t>tensile strength 300 MPa</a:t>
            </a:r>
          </a:p>
          <a:p>
            <a:pPr lvl="1"/>
            <a:r>
              <a:rPr lang="en-GB" dirty="0"/>
              <a:t>yield strength 400 MPa = 4x10</a:t>
            </a:r>
            <a:r>
              <a:rPr lang="en-GB" baseline="30000" dirty="0"/>
              <a:t>8</a:t>
            </a:r>
            <a:r>
              <a:rPr lang="en-GB" dirty="0"/>
              <a:t> N/m</a:t>
            </a:r>
            <a:r>
              <a:rPr lang="en-GB" baseline="30000" dirty="0"/>
              <a:t>2</a:t>
            </a:r>
          </a:p>
          <a:p>
            <a:pPr lvl="1"/>
            <a:endParaRPr lang="en-US" dirty="0"/>
          </a:p>
        </p:txBody>
      </p:sp>
      <p:sp>
        <p:nvSpPr>
          <p:cNvPr id="4" name="Footer Placeholder 3">
            <a:extLst>
              <a:ext uri="{FF2B5EF4-FFF2-40B4-BE49-F238E27FC236}">
                <a16:creationId xmlns:a16="http://schemas.microsoft.com/office/drawing/2014/main" id="{751582F6-8C62-410B-A556-EACA0C1168C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7C05E59-75B0-4A2B-80E9-897D7010ED1C}"/>
              </a:ext>
            </a:extLst>
          </p:cNvPr>
          <p:cNvSpPr>
            <a:spLocks noGrp="1"/>
          </p:cNvSpPr>
          <p:nvPr>
            <p:ph type="sldNum" sz="quarter" idx="12"/>
          </p:nvPr>
        </p:nvSpPr>
        <p:spPr/>
        <p:txBody>
          <a:bodyPr/>
          <a:lstStyle/>
          <a:p>
            <a:pPr>
              <a:defRPr/>
            </a:pPr>
            <a:fld id="{51DD9BFA-F87D-46B0-8E59-147BA53E6417}" type="slidenum">
              <a:rPr lang="sv-SE" smtClean="0"/>
              <a:pPr>
                <a:defRPr/>
              </a:pPr>
              <a:t>18</a:t>
            </a:fld>
            <a:endParaRPr lang="sv-SE" dirty="0"/>
          </a:p>
        </p:txBody>
      </p:sp>
      <p:pic>
        <p:nvPicPr>
          <p:cNvPr id="8" name="Content Placeholder 5" descr="Chart, sunburst chart&#10;&#10;Description automatically generated">
            <a:extLst>
              <a:ext uri="{FF2B5EF4-FFF2-40B4-BE49-F238E27FC236}">
                <a16:creationId xmlns:a16="http://schemas.microsoft.com/office/drawing/2014/main" id="{F70A12E1-C7A0-4C25-A437-713C1C5EA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31229" y="2107384"/>
            <a:ext cx="7030056" cy="3769541"/>
          </a:xfrm>
          <a:prstGeom prst="rect">
            <a:avLst/>
          </a:prstGeom>
          <a:noFill/>
          <a:ln w="9525">
            <a:noFill/>
            <a:miter lim="800000"/>
            <a:headEnd/>
            <a:tailEnd/>
          </a:ln>
        </p:spPr>
      </p:pic>
    </p:spTree>
    <p:extLst>
      <p:ext uri="{BB962C8B-B14F-4D97-AF65-F5344CB8AC3E}">
        <p14:creationId xmlns:p14="http://schemas.microsoft.com/office/powerpoint/2010/main" val="145907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7D0D-8EA6-4041-AEB2-91566AB76712}"/>
              </a:ext>
            </a:extLst>
          </p:cNvPr>
          <p:cNvSpPr>
            <a:spLocks noGrp="1"/>
          </p:cNvSpPr>
          <p:nvPr>
            <p:ph type="title"/>
          </p:nvPr>
        </p:nvSpPr>
        <p:spPr/>
        <p:txBody>
          <a:bodyPr/>
          <a:lstStyle/>
          <a:p>
            <a:r>
              <a:rPr lang="en-GB" dirty="0"/>
              <a:t>Quench Protection (from Glyn 28-04-2021)</a:t>
            </a:r>
            <a:endParaRPr lang="en-US" dirty="0"/>
          </a:p>
        </p:txBody>
      </p:sp>
      <p:sp>
        <p:nvSpPr>
          <p:cNvPr id="3" name="Content Placeholder 2">
            <a:extLst>
              <a:ext uri="{FF2B5EF4-FFF2-40B4-BE49-F238E27FC236}">
                <a16:creationId xmlns:a16="http://schemas.microsoft.com/office/drawing/2014/main" id="{2FF2885D-28AA-44E9-AE6F-122DD4CEC9B5}"/>
              </a:ext>
            </a:extLst>
          </p:cNvPr>
          <p:cNvSpPr>
            <a:spLocks noGrp="1"/>
          </p:cNvSpPr>
          <p:nvPr>
            <p:ph idx="1"/>
          </p:nvPr>
        </p:nvSpPr>
        <p:spPr/>
        <p:txBody>
          <a:bodyPr/>
          <a:lstStyle/>
          <a:p>
            <a:r>
              <a:rPr lang="en-GB" dirty="0"/>
              <a:t>Example of a protection circuit</a:t>
            </a:r>
          </a:p>
          <a:p>
            <a:pPr lvl="1"/>
            <a:r>
              <a:rPr lang="en-GB" dirty="0"/>
              <a:t>this is for MRI magnet, think 4 circuits, no switch</a:t>
            </a:r>
          </a:p>
          <a:p>
            <a:r>
              <a:rPr lang="en-GB" dirty="0"/>
              <a:t>Simulation (Glyn)</a:t>
            </a:r>
          </a:p>
          <a:p>
            <a:pPr lvl="1"/>
            <a:r>
              <a:rPr lang="en-US" dirty="0"/>
              <a:t>80A, Bruker 0.33 wire, 5 km of wire</a:t>
            </a:r>
          </a:p>
          <a:p>
            <a:pPr lvl="1"/>
            <a:r>
              <a:rPr lang="en-US" dirty="0"/>
              <a:t>6.7 H coil inductance? </a:t>
            </a:r>
          </a:p>
          <a:p>
            <a:pPr lvl="1"/>
            <a:r>
              <a:rPr lang="en-US" strike="sngStrike" dirty="0"/>
              <a:t>10</a:t>
            </a:r>
            <a:r>
              <a:rPr lang="en-US" dirty="0"/>
              <a:t> 2 ohm EE dump resistor, 12 </a:t>
            </a:r>
            <a:r>
              <a:rPr lang="en-US" dirty="0" err="1"/>
              <a:t>ms</a:t>
            </a:r>
            <a:r>
              <a:rPr lang="en-US" dirty="0"/>
              <a:t> opening time</a:t>
            </a:r>
          </a:p>
          <a:p>
            <a:pPr lvl="1"/>
            <a:r>
              <a:rPr lang="en-US" dirty="0"/>
              <a:t>no quench back! in the former so expect ~ 20% may be. </a:t>
            </a:r>
          </a:p>
          <a:p>
            <a:pPr lvl="1"/>
            <a:endParaRPr lang="en-US" dirty="0"/>
          </a:p>
        </p:txBody>
      </p:sp>
      <p:sp>
        <p:nvSpPr>
          <p:cNvPr id="4" name="Footer Placeholder 3">
            <a:extLst>
              <a:ext uri="{FF2B5EF4-FFF2-40B4-BE49-F238E27FC236}">
                <a16:creationId xmlns:a16="http://schemas.microsoft.com/office/drawing/2014/main" id="{61328822-4FB5-47DE-A082-03D3BC65551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19C1E18-3A24-4436-8A15-11FAC262E2BC}"/>
              </a:ext>
            </a:extLst>
          </p:cNvPr>
          <p:cNvSpPr>
            <a:spLocks noGrp="1"/>
          </p:cNvSpPr>
          <p:nvPr>
            <p:ph type="sldNum" sz="quarter" idx="12"/>
          </p:nvPr>
        </p:nvSpPr>
        <p:spPr/>
        <p:txBody>
          <a:bodyPr/>
          <a:lstStyle/>
          <a:p>
            <a:pPr>
              <a:defRPr/>
            </a:pPr>
            <a:fld id="{51DD9BFA-F87D-46B0-8E59-147BA53E6417}" type="slidenum">
              <a:rPr lang="sv-SE" smtClean="0"/>
              <a:pPr>
                <a:defRPr/>
              </a:pPr>
              <a:t>19</a:t>
            </a:fld>
            <a:endParaRPr lang="sv-SE" dirty="0"/>
          </a:p>
        </p:txBody>
      </p:sp>
      <p:pic>
        <p:nvPicPr>
          <p:cNvPr id="1026" name="Picture 2" descr="8040fbfc-7cdd-46bc-a436-177e4773c4c0">
            <a:extLst>
              <a:ext uri="{FF2B5EF4-FFF2-40B4-BE49-F238E27FC236}">
                <a16:creationId xmlns:a16="http://schemas.microsoft.com/office/drawing/2014/main" id="{B13E53D0-9892-4A0E-AAF5-5FB5450E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813" y="836409"/>
            <a:ext cx="5358038" cy="232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5e89859-153b-4593-bfd4-e07c09cd2658">
            <a:extLst>
              <a:ext uri="{FF2B5EF4-FFF2-40B4-BE49-F238E27FC236}">
                <a16:creationId xmlns:a16="http://schemas.microsoft.com/office/drawing/2014/main" id="{17E1BC07-C920-47A2-80E9-44077A5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128" y="3651313"/>
            <a:ext cx="6411100" cy="306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8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41EC0-933C-4B8C-B1B7-D53983B06FFE}"/>
              </a:ext>
            </a:extLst>
          </p:cNvPr>
          <p:cNvSpPr>
            <a:spLocks noGrp="1"/>
          </p:cNvSpPr>
          <p:nvPr>
            <p:ph type="title"/>
          </p:nvPr>
        </p:nvSpPr>
        <p:spPr/>
        <p:txBody>
          <a:bodyPr/>
          <a:lstStyle/>
          <a:p>
            <a:r>
              <a:rPr lang="sv-SE" dirty="0"/>
              <a:t>Nuvarande</a:t>
            </a:r>
            <a:r>
              <a:rPr lang="en-GB" dirty="0"/>
              <a:t> MCBC/MCBY Orbit Corrector</a:t>
            </a:r>
            <a:endParaRPr lang="en-US"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65173D9-E57D-43D9-A33F-82A1833D49F0}"/>
                  </a:ext>
                </a:extLst>
              </p:cNvPr>
              <p:cNvSpPr>
                <a:spLocks noGrp="1"/>
              </p:cNvSpPr>
              <p:nvPr>
                <p:ph idx="1"/>
              </p:nvPr>
            </p:nvSpPr>
            <p:spPr/>
            <p:txBody>
              <a:bodyPr/>
              <a:lstStyle/>
              <a:p>
                <a:pPr marL="0" indent="0">
                  <a:buNone/>
                </a:pPr>
                <a:r>
                  <a:rPr lang="en-GB" b="1" dirty="0">
                    <a:solidFill>
                      <a:srgbClr val="0000FF"/>
                    </a:solidFill>
                  </a:rPr>
                  <a:t>Kombination</a:t>
                </a:r>
              </a:p>
              <a:p>
                <a:r>
                  <a:rPr lang="en-GB" dirty="0"/>
                  <a:t>B</a:t>
                </a:r>
                <a:r>
                  <a:rPr lang="en-GB" baseline="-25000" dirty="0"/>
                  <a:t>0</a:t>
                </a:r>
                <a:r>
                  <a:rPr lang="en-GB" dirty="0"/>
                  <a:t> = 3.11 T</a:t>
                </a:r>
              </a:p>
              <a:p>
                <a:r>
                  <a:rPr lang="en-GB" dirty="0" err="1"/>
                  <a:t>L</a:t>
                </a:r>
                <a:r>
                  <a:rPr lang="en-GB" baseline="-25000" dirty="0" err="1"/>
                  <a:t>magnetic</a:t>
                </a:r>
                <a:r>
                  <a:rPr lang="en-GB" dirty="0"/>
                  <a:t> = 0.904 m</a:t>
                </a:r>
              </a:p>
              <a:p>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GB" b="0" i="1" smtClean="0">
                            <a:latin typeface="Cambria Math" panose="02040503050406030204" pitchFamily="18" charset="0"/>
                          </a:rPr>
                          <m:t>𝐵𝑑𝑙</m:t>
                        </m:r>
                      </m:e>
                    </m:nary>
                  </m:oMath>
                </a14:m>
                <a:r>
                  <a:rPr lang="en-US" dirty="0"/>
                  <a:t> = 2.81 Tm</a:t>
                </a:r>
              </a:p>
              <a:p>
                <a:r>
                  <a:rPr lang="en-GB" dirty="0"/>
                  <a:t>aperture</a:t>
                </a:r>
                <a:r>
                  <a:rPr lang="en-US" dirty="0"/>
                  <a:t> = 35.2 mm</a:t>
                </a:r>
              </a:p>
              <a:p>
                <a:r>
                  <a:rPr lang="en-GB" dirty="0"/>
                  <a:t>I</a:t>
                </a:r>
                <a:r>
                  <a:rPr lang="en-US" baseline="-25000" dirty="0"/>
                  <a:t>max</a:t>
                </a:r>
                <a:r>
                  <a:rPr lang="en-US" dirty="0"/>
                  <a:t> = 100 A</a:t>
                </a:r>
              </a:p>
            </p:txBody>
          </p:sp>
        </mc:Choice>
        <mc:Fallback xmlns="">
          <p:sp>
            <p:nvSpPr>
              <p:cNvPr id="8" name="Content Placeholder 7">
                <a:extLst>
                  <a:ext uri="{FF2B5EF4-FFF2-40B4-BE49-F238E27FC236}">
                    <a16:creationId xmlns:a16="http://schemas.microsoft.com/office/drawing/2014/main" id="{365173D9-E57D-43D9-A33F-82A1833D49F0}"/>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E498CCAD-3945-4685-BBF6-A37EFE827F3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4" name="Slide Number Placeholder 3">
            <a:extLst>
              <a:ext uri="{FF2B5EF4-FFF2-40B4-BE49-F238E27FC236}">
                <a16:creationId xmlns:a16="http://schemas.microsoft.com/office/drawing/2014/main" id="{2683530F-2802-4DB6-8AA8-29820DF9BE20}"/>
              </a:ext>
            </a:extLst>
          </p:cNvPr>
          <p:cNvSpPr>
            <a:spLocks noGrp="1"/>
          </p:cNvSpPr>
          <p:nvPr>
            <p:ph type="sldNum" sz="quarter" idx="12"/>
          </p:nvPr>
        </p:nvSpPr>
        <p:spPr/>
        <p:txBody>
          <a:bodyPr/>
          <a:lstStyle/>
          <a:p>
            <a:pPr>
              <a:defRPr/>
            </a:pPr>
            <a:fld id="{DB0895F4-1E1F-4DBB-AD3D-655666BD427B}" type="slidenum">
              <a:rPr lang="sv-SE" smtClean="0"/>
              <a:pPr>
                <a:defRPr/>
              </a:pPr>
              <a:t>2</a:t>
            </a:fld>
            <a:endParaRPr lang="sv-SE" dirty="0"/>
          </a:p>
        </p:txBody>
      </p:sp>
      <p:graphicFrame>
        <p:nvGraphicFramePr>
          <p:cNvPr id="11" name="Table 10">
            <a:extLst>
              <a:ext uri="{FF2B5EF4-FFF2-40B4-BE49-F238E27FC236}">
                <a16:creationId xmlns:a16="http://schemas.microsoft.com/office/drawing/2014/main" id="{B2450543-7D06-4C64-86D8-0204B91BDE11}"/>
              </a:ext>
            </a:extLst>
          </p:cNvPr>
          <p:cNvGraphicFramePr>
            <a:graphicFrameLocks noGrp="1"/>
          </p:cNvGraphicFramePr>
          <p:nvPr>
            <p:extLst>
              <p:ext uri="{D42A27DB-BD31-4B8C-83A1-F6EECF244321}">
                <p14:modId xmlns:p14="http://schemas.microsoft.com/office/powerpoint/2010/main" val="149495566"/>
              </p:ext>
            </p:extLst>
          </p:nvPr>
        </p:nvGraphicFramePr>
        <p:xfrm>
          <a:off x="4472477" y="836408"/>
          <a:ext cx="6763596" cy="4920789"/>
        </p:xfrm>
        <a:graphic>
          <a:graphicData uri="http://schemas.openxmlformats.org/drawingml/2006/table">
            <a:tbl>
              <a:tblPr firstRow="1" firstCol="1" bandRow="1"/>
              <a:tblGrid>
                <a:gridCol w="3286619">
                  <a:extLst>
                    <a:ext uri="{9D8B030D-6E8A-4147-A177-3AD203B41FA5}">
                      <a16:colId xmlns:a16="http://schemas.microsoft.com/office/drawing/2014/main" val="3686131306"/>
                    </a:ext>
                  </a:extLst>
                </a:gridCol>
                <a:gridCol w="1772355">
                  <a:extLst>
                    <a:ext uri="{9D8B030D-6E8A-4147-A177-3AD203B41FA5}">
                      <a16:colId xmlns:a16="http://schemas.microsoft.com/office/drawing/2014/main" val="233879600"/>
                    </a:ext>
                  </a:extLst>
                </a:gridCol>
                <a:gridCol w="1704622">
                  <a:extLst>
                    <a:ext uri="{9D8B030D-6E8A-4147-A177-3AD203B41FA5}">
                      <a16:colId xmlns:a16="http://schemas.microsoft.com/office/drawing/2014/main" val="2905020716"/>
                    </a:ext>
                  </a:extLst>
                </a:gridCol>
              </a:tblGrid>
              <a:tr h="339047">
                <a:tc>
                  <a:txBody>
                    <a:bodyPr/>
                    <a:lstStyle/>
                    <a:p>
                      <a:pPr marL="228600" indent="-228600" algn="ctr">
                        <a:lnSpc>
                          <a:spcPct val="110000"/>
                        </a:lnSpc>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Parameters</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a:effectLst/>
                          <a:latin typeface="Times New Roman" panose="02020603050405020304" pitchFamily="18" charset="0"/>
                          <a:ea typeface="Times New Roman" panose="02020603050405020304" pitchFamily="18" charset="0"/>
                        </a:rPr>
                        <a:t>MCBC</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MCBY</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132133473"/>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Coil inner diameter</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56.4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70.4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02371"/>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Magnetic length</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0.904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0.899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1290967"/>
                  </a:ext>
                </a:extLst>
              </a:tr>
              <a:tr h="248849">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Operating temperature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2522550"/>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field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3.11/2.33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3.00/2.5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830965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current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100/74 A</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88/72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855233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Peak field in coil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3.65/2.68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3.60/2.96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149486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Short sample current (at 1.9/4.2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172/127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162/120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87483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Stored energy (at 1.9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14.2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13.6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2218079"/>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Self-inductance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2.84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5.27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99102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DC resistance (RT) </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375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501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7889562"/>
                  </a:ext>
                </a:extLst>
              </a:tr>
              <a:tr h="245791">
                <a:tc>
                  <a:txBody>
                    <a:bodyPr/>
                    <a:lstStyle/>
                    <a:p>
                      <a:pPr algn="just">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Overall length</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722847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Outer diameter of assembly</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452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475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152070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Magnet module mass</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203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193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693254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Total mass including the support structure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1234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1247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9487629"/>
                  </a:ext>
                </a:extLst>
              </a:tr>
              <a:tr h="246327">
                <a:tc>
                  <a:txBody>
                    <a:bodyPr/>
                    <a:lstStyle/>
                    <a:p>
                      <a:pPr algn="l">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Superconductor type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8056221"/>
                  </a:ext>
                </a:extLst>
              </a:tr>
              <a:tr h="645492">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SC wire dimension</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9416289"/>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Ribbon construction</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 wire (glued)</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15 wire (glued)</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5082077"/>
                  </a:ext>
                </a:extLst>
              </a:tr>
            </a:tbl>
          </a:graphicData>
        </a:graphic>
      </p:graphicFrame>
    </p:spTree>
    <p:extLst>
      <p:ext uri="{BB962C8B-B14F-4D97-AF65-F5344CB8AC3E}">
        <p14:creationId xmlns:p14="http://schemas.microsoft.com/office/powerpoint/2010/main" val="94263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50-1A8A-4442-99A4-51D341712C6F}"/>
              </a:ext>
            </a:extLst>
          </p:cNvPr>
          <p:cNvSpPr>
            <a:spLocks noGrp="1"/>
          </p:cNvSpPr>
          <p:nvPr>
            <p:ph type="title"/>
          </p:nvPr>
        </p:nvSpPr>
        <p:spPr/>
        <p:txBody>
          <a:bodyPr/>
          <a:lstStyle/>
          <a:p>
            <a:r>
              <a:rPr lang="sv-SE" dirty="0"/>
              <a:t>Mekanisk design</a:t>
            </a:r>
            <a:endParaRPr lang="en-US" dirty="0"/>
          </a:p>
        </p:txBody>
      </p:sp>
      <p:sp>
        <p:nvSpPr>
          <p:cNvPr id="3" name="Content Placeholder 2">
            <a:extLst>
              <a:ext uri="{FF2B5EF4-FFF2-40B4-BE49-F238E27FC236}">
                <a16:creationId xmlns:a16="http://schemas.microsoft.com/office/drawing/2014/main" id="{F474FDA3-CD0B-4A7E-A577-C9E97C8EC9F7}"/>
              </a:ext>
            </a:extLst>
          </p:cNvPr>
          <p:cNvSpPr>
            <a:spLocks noGrp="1"/>
          </p:cNvSpPr>
          <p:nvPr>
            <p:ph idx="1"/>
          </p:nvPr>
        </p:nvSpPr>
        <p:spPr/>
        <p:txBody>
          <a:bodyPr/>
          <a:lstStyle/>
          <a:p>
            <a:r>
              <a:rPr lang="sv-SE" dirty="0"/>
              <a:t>plats för elektriska skarv (joint-</a:t>
            </a:r>
            <a:r>
              <a:rPr lang="sv-SE" dirty="0" err="1"/>
              <a:t>boxes</a:t>
            </a:r>
            <a:r>
              <a:rPr lang="sv-SE" dirty="0"/>
              <a:t>)</a:t>
            </a:r>
          </a:p>
          <a:p>
            <a:pPr lvl="1"/>
            <a:r>
              <a:rPr lang="sv-SE" dirty="0"/>
              <a:t>50cm modell: joint-box vid varje end</a:t>
            </a:r>
          </a:p>
          <a:p>
            <a:pPr lvl="1"/>
            <a:r>
              <a:rPr lang="sv-SE" dirty="0"/>
              <a:t>alternativ ide: fram/baksida av järn ok</a:t>
            </a:r>
            <a:endParaRPr lang="en-US" dirty="0"/>
          </a:p>
        </p:txBody>
      </p:sp>
      <p:sp>
        <p:nvSpPr>
          <p:cNvPr id="5" name="Footer Placeholder 4">
            <a:extLst>
              <a:ext uri="{FF2B5EF4-FFF2-40B4-BE49-F238E27FC236}">
                <a16:creationId xmlns:a16="http://schemas.microsoft.com/office/drawing/2014/main" id="{AB35253D-52BF-480A-95D6-D349710CD9F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F35BA2F-AFEE-4CF2-A94D-F5A0B520E52B}"/>
              </a:ext>
            </a:extLst>
          </p:cNvPr>
          <p:cNvSpPr>
            <a:spLocks noGrp="1"/>
          </p:cNvSpPr>
          <p:nvPr>
            <p:ph type="sldNum" sz="quarter" idx="12"/>
          </p:nvPr>
        </p:nvSpPr>
        <p:spPr/>
        <p:txBody>
          <a:bodyPr/>
          <a:lstStyle/>
          <a:p>
            <a:pPr>
              <a:defRPr/>
            </a:pPr>
            <a:fld id="{51DD9BFA-F87D-46B0-8E59-147BA53E6417}" type="slidenum">
              <a:rPr lang="sv-SE" smtClean="0"/>
              <a:pPr>
                <a:defRPr/>
              </a:pPr>
              <a:t>20</a:t>
            </a:fld>
            <a:endParaRPr lang="sv-SE" dirty="0"/>
          </a:p>
        </p:txBody>
      </p:sp>
      <p:grpSp>
        <p:nvGrpSpPr>
          <p:cNvPr id="18" name="Group 17">
            <a:extLst>
              <a:ext uri="{FF2B5EF4-FFF2-40B4-BE49-F238E27FC236}">
                <a16:creationId xmlns:a16="http://schemas.microsoft.com/office/drawing/2014/main" id="{A9BD8333-DD16-42FE-9FC9-745DF552313F}"/>
              </a:ext>
            </a:extLst>
          </p:cNvPr>
          <p:cNvGrpSpPr/>
          <p:nvPr/>
        </p:nvGrpSpPr>
        <p:grpSpPr>
          <a:xfrm>
            <a:off x="7571851" y="2393189"/>
            <a:ext cx="3420000" cy="3420000"/>
            <a:chOff x="6588000" y="2268000"/>
            <a:chExt cx="3420000" cy="3420000"/>
          </a:xfrm>
        </p:grpSpPr>
        <p:pic>
          <p:nvPicPr>
            <p:cNvPr id="7" name="Picture 6">
              <a:extLst>
                <a:ext uri="{FF2B5EF4-FFF2-40B4-BE49-F238E27FC236}">
                  <a16:creationId xmlns:a16="http://schemas.microsoft.com/office/drawing/2014/main" id="{0EC07884-3B55-4650-816A-40A6B37A7A65}"/>
                </a:ext>
              </a:extLst>
            </p:cNvPr>
            <p:cNvPicPr>
              <a:picLocks noChangeAspect="1"/>
            </p:cNvPicPr>
            <p:nvPr/>
          </p:nvPicPr>
          <p:blipFill rotWithShape="1">
            <a:blip r:embed="rId2"/>
            <a:srcRect l="24803" t="786" r="22021" b="5192"/>
            <a:stretch/>
          </p:blipFill>
          <p:spPr>
            <a:xfrm>
              <a:off x="6588000" y="2268000"/>
              <a:ext cx="3420000" cy="3420000"/>
            </a:xfrm>
            <a:prstGeom prst="rect">
              <a:avLst/>
            </a:prstGeom>
          </p:spPr>
        </p:pic>
        <p:sp>
          <p:nvSpPr>
            <p:cNvPr id="8" name="Rectangle 7">
              <a:extLst>
                <a:ext uri="{FF2B5EF4-FFF2-40B4-BE49-F238E27FC236}">
                  <a16:creationId xmlns:a16="http://schemas.microsoft.com/office/drawing/2014/main" id="{AA44BB1E-9BAA-44C0-A879-A4AD2C01BF7D}"/>
                </a:ext>
              </a:extLst>
            </p:cNvPr>
            <p:cNvSpPr/>
            <p:nvPr/>
          </p:nvSpPr>
          <p:spPr bwMode="auto">
            <a:xfrm>
              <a:off x="8701844" y="326174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3C9CDD80-199E-4193-B136-4CC4740797C4}"/>
                </a:ext>
              </a:extLst>
            </p:cNvPr>
            <p:cNvSpPr/>
            <p:nvPr/>
          </p:nvSpPr>
          <p:spPr bwMode="auto">
            <a:xfrm>
              <a:off x="8701844" y="4520093"/>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DE9F6BEF-B50E-44EE-8028-48E635254E01}"/>
                </a:ext>
              </a:extLst>
            </p:cNvPr>
            <p:cNvSpPr/>
            <p:nvPr/>
          </p:nvSpPr>
          <p:spPr bwMode="auto">
            <a:xfrm>
              <a:off x="7471758" y="3246892"/>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605F704-18CD-4414-A45B-78B734AF0C6F}"/>
                </a:ext>
              </a:extLst>
            </p:cNvPr>
            <p:cNvSpPr/>
            <p:nvPr/>
          </p:nvSpPr>
          <p:spPr bwMode="auto">
            <a:xfrm>
              <a:off x="7471757" y="4505239"/>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1B84ECC0-F6A4-4550-912D-906EEB2419B7}"/>
                </a:ext>
              </a:extLst>
            </p:cNvPr>
            <p:cNvSpPr/>
            <p:nvPr/>
          </p:nvSpPr>
          <p:spPr bwMode="auto">
            <a:xfrm rot="5400000">
              <a:off x="9333216" y="3938430"/>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3B50857C-25D7-4D87-A4FC-99B79F3BE1EF}"/>
                </a:ext>
              </a:extLst>
            </p:cNvPr>
            <p:cNvSpPr/>
            <p:nvPr/>
          </p:nvSpPr>
          <p:spPr bwMode="auto">
            <a:xfrm rot="5400000">
              <a:off x="8084050" y="3491821"/>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1A913D28-72C9-474A-B00C-88FDB44744FE}"/>
                </a:ext>
              </a:extLst>
            </p:cNvPr>
            <p:cNvSpPr/>
            <p:nvPr/>
          </p:nvSpPr>
          <p:spPr bwMode="auto">
            <a:xfrm rot="5400000">
              <a:off x="6764064" y="389960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5B9AB950-2A8E-4FDB-B928-6A052CDF0DD4}"/>
                </a:ext>
              </a:extLst>
            </p:cNvPr>
            <p:cNvSpPr/>
            <p:nvPr/>
          </p:nvSpPr>
          <p:spPr bwMode="auto">
            <a:xfrm rot="5400000">
              <a:off x="8084049" y="4145287"/>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7" name="Picture 16">
            <a:extLst>
              <a:ext uri="{FF2B5EF4-FFF2-40B4-BE49-F238E27FC236}">
                <a16:creationId xmlns:a16="http://schemas.microsoft.com/office/drawing/2014/main" id="{0741154C-279A-4C31-9D07-AFFD292793D4}"/>
              </a:ext>
            </a:extLst>
          </p:cNvPr>
          <p:cNvPicPr>
            <a:picLocks noChangeAspect="1"/>
          </p:cNvPicPr>
          <p:nvPr/>
        </p:nvPicPr>
        <p:blipFill>
          <a:blip r:embed="rId3"/>
          <a:stretch>
            <a:fillRect/>
          </a:stretch>
        </p:blipFill>
        <p:spPr>
          <a:xfrm>
            <a:off x="832406" y="2634450"/>
            <a:ext cx="5434543" cy="3097823"/>
          </a:xfrm>
          <a:prstGeom prst="rect">
            <a:avLst/>
          </a:prstGeom>
        </p:spPr>
      </p:pic>
    </p:spTree>
    <p:extLst>
      <p:ext uri="{BB962C8B-B14F-4D97-AF65-F5344CB8AC3E}">
        <p14:creationId xmlns:p14="http://schemas.microsoft.com/office/powerpoint/2010/main" val="135139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2C9B7-FD95-400C-AD42-B07F78834EF4}"/>
              </a:ext>
            </a:extLst>
          </p:cNvPr>
          <p:cNvSpPr>
            <a:spLocks noGrp="1"/>
          </p:cNvSpPr>
          <p:nvPr>
            <p:ph type="title"/>
          </p:nvPr>
        </p:nvSpPr>
        <p:spPr/>
        <p:txBody>
          <a:bodyPr/>
          <a:lstStyle/>
          <a:p>
            <a:r>
              <a:rPr lang="sv-SE" dirty="0"/>
              <a:t>Magnetspindel</a:t>
            </a:r>
            <a:endParaRPr lang="en-US" dirty="0"/>
          </a:p>
        </p:txBody>
      </p:sp>
      <p:sp>
        <p:nvSpPr>
          <p:cNvPr id="8" name="Content Placeholder 7">
            <a:extLst>
              <a:ext uri="{FF2B5EF4-FFF2-40B4-BE49-F238E27FC236}">
                <a16:creationId xmlns:a16="http://schemas.microsoft.com/office/drawing/2014/main" id="{4246BC99-74C6-4743-A49A-AE59D56C179F}"/>
              </a:ext>
            </a:extLst>
          </p:cNvPr>
          <p:cNvSpPr>
            <a:spLocks noGrp="1"/>
          </p:cNvSpPr>
          <p:nvPr>
            <p:ph idx="1"/>
          </p:nvPr>
        </p:nvSpPr>
        <p:spPr/>
        <p:txBody>
          <a:bodyPr/>
          <a:lstStyle/>
          <a:p>
            <a:r>
              <a:rPr lang="sv-SE" b="1" dirty="0">
                <a:solidFill>
                  <a:srgbClr val="0000FF"/>
                </a:solidFill>
              </a:rPr>
              <a:t>A6082-T6</a:t>
            </a:r>
          </a:p>
          <a:p>
            <a:pPr lvl="1"/>
            <a:r>
              <a:rPr lang="sv-SE" dirty="0" err="1"/>
              <a:t>yield</a:t>
            </a:r>
            <a:r>
              <a:rPr lang="sv-SE" dirty="0"/>
              <a:t> </a:t>
            </a:r>
            <a:r>
              <a:rPr lang="sv-SE" dirty="0" err="1"/>
              <a:t>strength</a:t>
            </a:r>
            <a:r>
              <a:rPr lang="sv-SE" dirty="0"/>
              <a:t> 400 </a:t>
            </a:r>
            <a:r>
              <a:rPr lang="sv-SE" dirty="0" err="1"/>
              <a:t>MPa</a:t>
            </a:r>
            <a:endParaRPr lang="sv-SE" dirty="0"/>
          </a:p>
          <a:p>
            <a:pPr lvl="1"/>
            <a:r>
              <a:rPr lang="sv-SE" dirty="0" err="1"/>
              <a:t>notch-yield</a:t>
            </a:r>
            <a:r>
              <a:rPr lang="sv-SE" dirty="0"/>
              <a:t> </a:t>
            </a:r>
            <a:r>
              <a:rPr lang="sv-SE" dirty="0" err="1"/>
              <a:t>ratio</a:t>
            </a:r>
            <a:r>
              <a:rPr lang="sv-SE" dirty="0"/>
              <a:t> = </a:t>
            </a:r>
            <a:r>
              <a:rPr lang="sv-SE" dirty="0" err="1"/>
              <a:t>tear</a:t>
            </a:r>
            <a:r>
              <a:rPr lang="sv-SE" dirty="0"/>
              <a:t> </a:t>
            </a:r>
            <a:r>
              <a:rPr lang="sv-SE" dirty="0" err="1"/>
              <a:t>resistance</a:t>
            </a:r>
            <a:r>
              <a:rPr lang="sv-SE" dirty="0"/>
              <a:t> to </a:t>
            </a:r>
            <a:r>
              <a:rPr lang="sv-SE" dirty="0" err="1"/>
              <a:t>yield</a:t>
            </a:r>
            <a:r>
              <a:rPr lang="sv-SE" dirty="0"/>
              <a:t> </a:t>
            </a:r>
            <a:r>
              <a:rPr lang="sv-SE" dirty="0" err="1"/>
              <a:t>strength</a:t>
            </a:r>
            <a:endParaRPr lang="sv-SE" dirty="0"/>
          </a:p>
          <a:p>
            <a:pPr lvl="1"/>
            <a:r>
              <a:rPr lang="sv-SE" dirty="0" err="1"/>
              <a:t>operate</a:t>
            </a:r>
            <a:r>
              <a:rPr lang="sv-SE" dirty="0"/>
              <a:t> </a:t>
            </a:r>
            <a:r>
              <a:rPr lang="sv-SE" dirty="0" err="1"/>
              <a:t>below</a:t>
            </a:r>
            <a:r>
              <a:rPr lang="sv-SE" dirty="0"/>
              <a:t> 120 </a:t>
            </a:r>
            <a:r>
              <a:rPr lang="sv-SE" dirty="0" err="1"/>
              <a:t>MPa</a:t>
            </a:r>
            <a:endParaRPr lang="sv-SE" dirty="0"/>
          </a:p>
          <a:p>
            <a:pPr lvl="1"/>
            <a:r>
              <a:rPr lang="sv-SE" dirty="0" err="1"/>
              <a:t>high</a:t>
            </a:r>
            <a:r>
              <a:rPr lang="sv-SE" dirty="0"/>
              <a:t> RRR (</a:t>
            </a:r>
            <a:r>
              <a:rPr lang="sv-SE" dirty="0" err="1"/>
              <a:t>quench</a:t>
            </a:r>
            <a:r>
              <a:rPr lang="sv-SE" dirty="0"/>
              <a:t> skydd)</a:t>
            </a:r>
          </a:p>
          <a:p>
            <a:r>
              <a:rPr lang="sv-SE" b="1" dirty="0" err="1">
                <a:solidFill>
                  <a:srgbClr val="0000FF"/>
                </a:solidFill>
              </a:rPr>
              <a:t>anodisering</a:t>
            </a:r>
            <a:endParaRPr lang="sv-SE" b="1" dirty="0">
              <a:solidFill>
                <a:srgbClr val="0000FF"/>
              </a:solidFill>
            </a:endParaRPr>
          </a:p>
          <a:p>
            <a:pPr lvl="1"/>
            <a:r>
              <a:rPr lang="sv-SE" dirty="0"/>
              <a:t>ändrar elektrisk motstånd</a:t>
            </a:r>
          </a:p>
          <a:p>
            <a:pPr lvl="2"/>
            <a:r>
              <a:rPr lang="sv-SE" dirty="0"/>
              <a:t>ger extra isolation för kabeln</a:t>
            </a:r>
          </a:p>
          <a:p>
            <a:pPr lvl="1"/>
            <a:r>
              <a:rPr lang="sv-SE" dirty="0"/>
              <a:t>hjälper anknytning av </a:t>
            </a:r>
            <a:r>
              <a:rPr lang="sv-SE" dirty="0" err="1"/>
              <a:t>epoxy</a:t>
            </a:r>
            <a:r>
              <a:rPr lang="sv-SE" dirty="0"/>
              <a:t> </a:t>
            </a:r>
            <a:r>
              <a:rPr lang="sv-SE" dirty="0" err="1"/>
              <a:t>resin</a:t>
            </a:r>
            <a:endParaRPr lang="sv-SE" dirty="0"/>
          </a:p>
          <a:p>
            <a:pPr lvl="1"/>
            <a:r>
              <a:rPr lang="sv-SE" dirty="0"/>
              <a:t>för 50cm modell magnet</a:t>
            </a:r>
          </a:p>
          <a:p>
            <a:pPr lvl="2"/>
            <a:r>
              <a:rPr lang="sv-SE" dirty="0"/>
              <a:t>40 µm tjock</a:t>
            </a:r>
          </a:p>
          <a:p>
            <a:r>
              <a:rPr lang="sv-SE" b="1" dirty="0">
                <a:solidFill>
                  <a:srgbClr val="0000FF"/>
                </a:solidFill>
              </a:rPr>
              <a:t>3 olika spindel</a:t>
            </a:r>
          </a:p>
          <a:p>
            <a:pPr lvl="1"/>
            <a:r>
              <a:rPr lang="sv-SE" dirty="0"/>
              <a:t>2 med spår och 1 yttre stöd-spindel</a:t>
            </a:r>
          </a:p>
          <a:p>
            <a:pPr lvl="1"/>
            <a:r>
              <a:rPr lang="sv-SE" dirty="0"/>
              <a:t>3D step modell transfer från CAD till CNC</a:t>
            </a:r>
          </a:p>
          <a:p>
            <a:r>
              <a:rPr lang="sv-SE" b="1" dirty="0">
                <a:solidFill>
                  <a:srgbClr val="0000FF"/>
                </a:solidFill>
              </a:rPr>
              <a:t>viktig med dimension kontroll</a:t>
            </a:r>
          </a:p>
        </p:txBody>
      </p:sp>
      <p:sp>
        <p:nvSpPr>
          <p:cNvPr id="3" name="Footer Placeholder 2">
            <a:extLst>
              <a:ext uri="{FF2B5EF4-FFF2-40B4-BE49-F238E27FC236}">
                <a16:creationId xmlns:a16="http://schemas.microsoft.com/office/drawing/2014/main" id="{B0B2AC08-9B46-4311-8499-B0E614B1033B}"/>
              </a:ext>
            </a:extLst>
          </p:cNvPr>
          <p:cNvSpPr>
            <a:spLocks noGrp="1"/>
          </p:cNvSpPr>
          <p:nvPr>
            <p:ph type="ftr" sz="quarter" idx="11"/>
          </p:nvPr>
        </p:nvSpPr>
        <p:spPr/>
        <p:txBody>
          <a:bodyPr/>
          <a:lstStyle/>
          <a:p>
            <a:pPr>
              <a:defRPr/>
            </a:pPr>
            <a:r>
              <a:rPr lang="en-US" dirty="0"/>
              <a:t>Roger Ruber - ERUF </a:t>
            </a:r>
            <a:r>
              <a:rPr lang="en-US" dirty="0" err="1"/>
              <a:t>projekt</a:t>
            </a:r>
            <a:r>
              <a:rPr lang="en-US" dirty="0"/>
              <a:t> </a:t>
            </a:r>
            <a:r>
              <a:rPr lang="en-US" dirty="0" err="1"/>
              <a:t>kalla</a:t>
            </a:r>
            <a:r>
              <a:rPr lang="en-US" dirty="0"/>
              <a:t> </a:t>
            </a:r>
            <a:r>
              <a:rPr lang="en-US" dirty="0" err="1"/>
              <a:t>magneter</a:t>
            </a:r>
            <a:endParaRPr lang="en-US" dirty="0"/>
          </a:p>
        </p:txBody>
      </p:sp>
      <p:sp>
        <p:nvSpPr>
          <p:cNvPr id="4" name="Slide Number Placeholder 3">
            <a:extLst>
              <a:ext uri="{FF2B5EF4-FFF2-40B4-BE49-F238E27FC236}">
                <a16:creationId xmlns:a16="http://schemas.microsoft.com/office/drawing/2014/main" id="{980D6AD1-6837-4683-85A3-FC468E39D672}"/>
              </a:ext>
            </a:extLst>
          </p:cNvPr>
          <p:cNvSpPr>
            <a:spLocks noGrp="1"/>
          </p:cNvSpPr>
          <p:nvPr>
            <p:ph type="sldNum" sz="quarter" idx="12"/>
          </p:nvPr>
        </p:nvSpPr>
        <p:spPr/>
        <p:txBody>
          <a:bodyPr/>
          <a:lstStyle/>
          <a:p>
            <a:pPr>
              <a:defRPr/>
            </a:pPr>
            <a:fld id="{DB0895F4-1E1F-4DBB-AD3D-655666BD427B}" type="slidenum">
              <a:rPr lang="sv-SE" smtClean="0"/>
              <a:pPr>
                <a:defRPr/>
              </a:pPr>
              <a:t>21</a:t>
            </a:fld>
            <a:endParaRPr lang="sv-SE" dirty="0"/>
          </a:p>
        </p:txBody>
      </p:sp>
      <p:grpSp>
        <p:nvGrpSpPr>
          <p:cNvPr id="23" name="Group 22">
            <a:extLst>
              <a:ext uri="{FF2B5EF4-FFF2-40B4-BE49-F238E27FC236}">
                <a16:creationId xmlns:a16="http://schemas.microsoft.com/office/drawing/2014/main" id="{3BD83B79-1C34-4FA0-A979-C3E4B1CA69C9}"/>
              </a:ext>
            </a:extLst>
          </p:cNvPr>
          <p:cNvGrpSpPr/>
          <p:nvPr/>
        </p:nvGrpSpPr>
        <p:grpSpPr>
          <a:xfrm>
            <a:off x="7215555" y="898104"/>
            <a:ext cx="3585796" cy="2658688"/>
            <a:chOff x="319681" y="3697662"/>
            <a:chExt cx="3585796" cy="2658688"/>
          </a:xfrm>
        </p:grpSpPr>
        <p:pic>
          <p:nvPicPr>
            <p:cNvPr id="18" name="Picture 17">
              <a:extLst>
                <a:ext uri="{FF2B5EF4-FFF2-40B4-BE49-F238E27FC236}">
                  <a16:creationId xmlns:a16="http://schemas.microsoft.com/office/drawing/2014/main" id="{1A3FC29E-9310-47B8-B275-79DB59DF5F6E}"/>
                </a:ext>
              </a:extLst>
            </p:cNvPr>
            <p:cNvPicPr>
              <a:picLocks noChangeAspect="1"/>
            </p:cNvPicPr>
            <p:nvPr/>
          </p:nvPicPr>
          <p:blipFill>
            <a:blip r:embed="rId2"/>
            <a:stretch>
              <a:fillRect/>
            </a:stretch>
          </p:blipFill>
          <p:spPr>
            <a:xfrm>
              <a:off x="319681" y="3697662"/>
              <a:ext cx="3585796" cy="2658688"/>
            </a:xfrm>
            <a:prstGeom prst="rect">
              <a:avLst/>
            </a:prstGeom>
          </p:spPr>
        </p:pic>
        <p:sp>
          <p:nvSpPr>
            <p:cNvPr id="19" name="Rectangle 18">
              <a:extLst>
                <a:ext uri="{FF2B5EF4-FFF2-40B4-BE49-F238E27FC236}">
                  <a16:creationId xmlns:a16="http://schemas.microsoft.com/office/drawing/2014/main" id="{4903C2EF-1601-432D-BB7E-E8C3293B8768}"/>
                </a:ext>
              </a:extLst>
            </p:cNvPr>
            <p:cNvSpPr/>
            <p:nvPr/>
          </p:nvSpPr>
          <p:spPr>
            <a:xfrm>
              <a:off x="696818" y="3756898"/>
              <a:ext cx="3065421" cy="1417326"/>
            </a:xfrm>
            <a:prstGeom prst="rect">
              <a:avLst/>
            </a:prstGeom>
            <a:solidFill>
              <a:srgbClr val="00B05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C2FF3D4A-8E92-4DFE-B9EE-E5573DF65C22}"/>
                </a:ext>
              </a:extLst>
            </p:cNvPr>
            <p:cNvSpPr txBox="1"/>
            <p:nvPr/>
          </p:nvSpPr>
          <p:spPr>
            <a:xfrm>
              <a:off x="1977592" y="4193211"/>
              <a:ext cx="1371600" cy="369332"/>
            </a:xfrm>
            <a:prstGeom prst="rect">
              <a:avLst/>
            </a:prstGeom>
            <a:noFill/>
          </p:spPr>
          <p:txBody>
            <a:bodyPr wrap="square" rtlCol="0">
              <a:spAutoFit/>
            </a:bodyPr>
            <a:lstStyle/>
            <a:p>
              <a:r>
                <a:rPr lang="en-US" sz="1800" dirty="0"/>
                <a:t>Ratio &gt; 1.5</a:t>
              </a:r>
              <a:endParaRPr lang="en-GB" sz="1800" dirty="0"/>
            </a:p>
          </p:txBody>
        </p:sp>
        <p:sp>
          <p:nvSpPr>
            <p:cNvPr id="21" name="TextBox 20">
              <a:extLst>
                <a:ext uri="{FF2B5EF4-FFF2-40B4-BE49-F238E27FC236}">
                  <a16:creationId xmlns:a16="http://schemas.microsoft.com/office/drawing/2014/main" id="{B2819940-01C6-450A-9B2D-69E76B12219E}"/>
                </a:ext>
              </a:extLst>
            </p:cNvPr>
            <p:cNvSpPr txBox="1"/>
            <p:nvPr/>
          </p:nvSpPr>
          <p:spPr>
            <a:xfrm>
              <a:off x="823653" y="3902851"/>
              <a:ext cx="1473498" cy="369332"/>
            </a:xfrm>
            <a:prstGeom prst="rect">
              <a:avLst/>
            </a:prstGeom>
            <a:noFill/>
          </p:spPr>
          <p:txBody>
            <a:bodyPr wrap="square" rtlCol="0">
              <a:spAutoFit/>
            </a:bodyPr>
            <a:lstStyle/>
            <a:p>
              <a:r>
                <a:rPr lang="en-US" sz="1800" dirty="0"/>
                <a:t>AL 6082-T6</a:t>
              </a:r>
              <a:endParaRPr lang="en-GB" sz="1800" dirty="0"/>
            </a:p>
          </p:txBody>
        </p:sp>
        <p:cxnSp>
          <p:nvCxnSpPr>
            <p:cNvPr id="22" name="Straight Arrow Connector 21">
              <a:extLst>
                <a:ext uri="{FF2B5EF4-FFF2-40B4-BE49-F238E27FC236}">
                  <a16:creationId xmlns:a16="http://schemas.microsoft.com/office/drawing/2014/main" id="{168FCC3A-A60D-4C97-AA8B-97260D035E51}"/>
                </a:ext>
              </a:extLst>
            </p:cNvPr>
            <p:cNvCxnSpPr/>
            <p:nvPr/>
          </p:nvCxnSpPr>
          <p:spPr>
            <a:xfrm>
              <a:off x="1701361" y="4193211"/>
              <a:ext cx="186313" cy="885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7A631119-6C01-4FBE-BA64-0B83CBB72593}"/>
              </a:ext>
            </a:extLst>
          </p:cNvPr>
          <p:cNvPicPr>
            <a:picLocks noChangeAspect="1"/>
          </p:cNvPicPr>
          <p:nvPr/>
        </p:nvPicPr>
        <p:blipFill>
          <a:blip r:embed="rId3"/>
          <a:stretch>
            <a:fillRect/>
          </a:stretch>
        </p:blipFill>
        <p:spPr>
          <a:xfrm>
            <a:off x="7268243" y="3643606"/>
            <a:ext cx="3961280" cy="2970960"/>
          </a:xfrm>
          <a:prstGeom prst="rect">
            <a:avLst/>
          </a:prstGeom>
          <a:ln w="12700">
            <a:solidFill>
              <a:schemeClr val="bg1"/>
            </a:solidFill>
          </a:ln>
        </p:spPr>
      </p:pic>
      <p:sp>
        <p:nvSpPr>
          <p:cNvPr id="10" name="TextBox 9">
            <a:extLst>
              <a:ext uri="{FF2B5EF4-FFF2-40B4-BE49-F238E27FC236}">
                <a16:creationId xmlns:a16="http://schemas.microsoft.com/office/drawing/2014/main" id="{7E16677E-C2F1-4C1B-AC3E-639AF12833E5}"/>
              </a:ext>
            </a:extLst>
          </p:cNvPr>
          <p:cNvSpPr txBox="1"/>
          <p:nvPr/>
        </p:nvSpPr>
        <p:spPr>
          <a:xfrm>
            <a:off x="7288351" y="5959042"/>
            <a:ext cx="3961280" cy="646331"/>
          </a:xfrm>
          <a:prstGeom prst="rect">
            <a:avLst/>
          </a:prstGeom>
          <a:noFill/>
        </p:spPr>
        <p:txBody>
          <a:bodyPr wrap="square" rtlCol="0">
            <a:spAutoFit/>
          </a:bodyPr>
          <a:lstStyle/>
          <a:p>
            <a:pPr algn="ctr"/>
            <a:r>
              <a:rPr lang="sv-SE" sz="1800" b="1" dirty="0">
                <a:solidFill>
                  <a:srgbClr val="FF0000"/>
                </a:solidFill>
              </a:rPr>
              <a:t>50cm CCT modell</a:t>
            </a:r>
          </a:p>
          <a:p>
            <a:pPr algn="ctr"/>
            <a:r>
              <a:rPr lang="sv-SE" sz="1800" b="1" dirty="0">
                <a:solidFill>
                  <a:srgbClr val="FF0000"/>
                </a:solidFill>
              </a:rPr>
              <a:t>Oxford University 2018</a:t>
            </a:r>
          </a:p>
        </p:txBody>
      </p:sp>
    </p:spTree>
    <p:extLst>
      <p:ext uri="{BB962C8B-B14F-4D97-AF65-F5344CB8AC3E}">
        <p14:creationId xmlns:p14="http://schemas.microsoft.com/office/powerpoint/2010/main" val="1556584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6BC0-FF62-49F2-88E1-1D83320C6B3F}"/>
              </a:ext>
            </a:extLst>
          </p:cNvPr>
          <p:cNvSpPr>
            <a:spLocks noGrp="1"/>
          </p:cNvSpPr>
          <p:nvPr>
            <p:ph type="title"/>
          </p:nvPr>
        </p:nvSpPr>
        <p:spPr/>
        <p:txBody>
          <a:bodyPr/>
          <a:lstStyle/>
          <a:p>
            <a:r>
              <a:rPr lang="sv-SE" dirty="0"/>
              <a:t>Magnetspindel</a:t>
            </a:r>
            <a:endParaRPr lang="en-US" dirty="0"/>
          </a:p>
        </p:txBody>
      </p:sp>
      <p:sp>
        <p:nvSpPr>
          <p:cNvPr id="3" name="Content Placeholder 2">
            <a:extLst>
              <a:ext uri="{FF2B5EF4-FFF2-40B4-BE49-F238E27FC236}">
                <a16:creationId xmlns:a16="http://schemas.microsoft.com/office/drawing/2014/main" id="{EB2A74B8-B73B-4FEB-9FB1-64260295C9BC}"/>
              </a:ext>
            </a:extLst>
          </p:cNvPr>
          <p:cNvSpPr>
            <a:spLocks noGrp="1"/>
          </p:cNvSpPr>
          <p:nvPr>
            <p:ph idx="1"/>
          </p:nvPr>
        </p:nvSpPr>
        <p:spPr/>
        <p:txBody>
          <a:bodyPr/>
          <a:lstStyle/>
          <a:p>
            <a:r>
              <a:rPr lang="sv-SE" dirty="0"/>
              <a:t>Erfarenhet Glyn</a:t>
            </a:r>
          </a:p>
          <a:p>
            <a:pPr lvl="1"/>
            <a:r>
              <a:rPr lang="sv-SE" dirty="0"/>
              <a:t>spår max. 5 djup x 1 bred</a:t>
            </a:r>
          </a:p>
          <a:p>
            <a:endParaRPr lang="sv-SE" dirty="0"/>
          </a:p>
          <a:p>
            <a:r>
              <a:rPr lang="sv-SE" dirty="0"/>
              <a:t>Design</a:t>
            </a:r>
          </a:p>
          <a:p>
            <a:pPr lvl="1"/>
            <a:r>
              <a:rPr lang="sv-SE" dirty="0"/>
              <a:t>spår pitch 3.1 mm</a:t>
            </a:r>
          </a:p>
          <a:p>
            <a:pPr lvl="1"/>
            <a:r>
              <a:rPr lang="sv-SE" dirty="0"/>
              <a:t>bred 2 x 1.08 </a:t>
            </a:r>
            <a:r>
              <a:rPr lang="en-GB" dirty="0"/>
              <a:t>+ 0.1 = 2.3 mm</a:t>
            </a:r>
          </a:p>
          <a:p>
            <a:pPr lvl="1"/>
            <a:r>
              <a:rPr lang="en-GB" dirty="0" err="1"/>
              <a:t>djup</a:t>
            </a:r>
            <a:r>
              <a:rPr lang="en-GB" dirty="0"/>
              <a:t> 5 x 1.08 + 0.1 = 5.5 mm</a:t>
            </a:r>
            <a:endParaRPr lang="en-US" dirty="0"/>
          </a:p>
          <a:p>
            <a:endParaRPr lang="en-US" dirty="0"/>
          </a:p>
        </p:txBody>
      </p:sp>
      <p:sp>
        <p:nvSpPr>
          <p:cNvPr id="5" name="Footer Placeholder 4">
            <a:extLst>
              <a:ext uri="{FF2B5EF4-FFF2-40B4-BE49-F238E27FC236}">
                <a16:creationId xmlns:a16="http://schemas.microsoft.com/office/drawing/2014/main" id="{05CFD922-EABF-4FB7-A33E-FEA74BD8337B}"/>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3A79234-C7E0-4D92-AFFD-64E937745AAA}"/>
              </a:ext>
            </a:extLst>
          </p:cNvPr>
          <p:cNvSpPr>
            <a:spLocks noGrp="1"/>
          </p:cNvSpPr>
          <p:nvPr>
            <p:ph type="sldNum" sz="quarter" idx="12"/>
          </p:nvPr>
        </p:nvSpPr>
        <p:spPr/>
        <p:txBody>
          <a:bodyPr/>
          <a:lstStyle/>
          <a:p>
            <a:pPr>
              <a:defRPr/>
            </a:pPr>
            <a:fld id="{51DD9BFA-F87D-46B0-8E59-147BA53E6417}" type="slidenum">
              <a:rPr lang="sv-SE" smtClean="0"/>
              <a:pPr>
                <a:defRPr/>
              </a:pPr>
              <a:t>22</a:t>
            </a:fld>
            <a:endParaRPr lang="sv-SE" dirty="0"/>
          </a:p>
        </p:txBody>
      </p:sp>
      <p:pic>
        <p:nvPicPr>
          <p:cNvPr id="9" name="Picture 8">
            <a:extLst>
              <a:ext uri="{FF2B5EF4-FFF2-40B4-BE49-F238E27FC236}">
                <a16:creationId xmlns:a16="http://schemas.microsoft.com/office/drawing/2014/main" id="{ECAE5CD1-DEFE-4A17-9D93-2F2022C0C5B2}"/>
              </a:ext>
            </a:extLst>
          </p:cNvPr>
          <p:cNvPicPr>
            <a:picLocks noChangeAspect="1"/>
          </p:cNvPicPr>
          <p:nvPr/>
        </p:nvPicPr>
        <p:blipFill>
          <a:blip r:embed="rId2"/>
          <a:stretch>
            <a:fillRect/>
          </a:stretch>
        </p:blipFill>
        <p:spPr>
          <a:xfrm>
            <a:off x="1732547" y="3968457"/>
            <a:ext cx="4922773" cy="2328182"/>
          </a:xfrm>
          <a:prstGeom prst="rect">
            <a:avLst/>
          </a:prstGeom>
        </p:spPr>
      </p:pic>
      <p:grpSp>
        <p:nvGrpSpPr>
          <p:cNvPr id="12" name="Group 11">
            <a:extLst>
              <a:ext uri="{FF2B5EF4-FFF2-40B4-BE49-F238E27FC236}">
                <a16:creationId xmlns:a16="http://schemas.microsoft.com/office/drawing/2014/main" id="{C2BDFF53-3E55-4FF1-9133-518D63E451B8}"/>
              </a:ext>
            </a:extLst>
          </p:cNvPr>
          <p:cNvGrpSpPr/>
          <p:nvPr/>
        </p:nvGrpSpPr>
        <p:grpSpPr>
          <a:xfrm>
            <a:off x="4509975" y="561361"/>
            <a:ext cx="3560727" cy="2316096"/>
            <a:chOff x="5278473" y="4321758"/>
            <a:chExt cx="3560727" cy="2316096"/>
          </a:xfrm>
        </p:grpSpPr>
        <p:pic>
          <p:nvPicPr>
            <p:cNvPr id="10" name="Picture 9">
              <a:extLst>
                <a:ext uri="{FF2B5EF4-FFF2-40B4-BE49-F238E27FC236}">
                  <a16:creationId xmlns:a16="http://schemas.microsoft.com/office/drawing/2014/main" id="{7F1CED2F-C242-436B-B99A-6C1C9938D647}"/>
                </a:ext>
              </a:extLst>
            </p:cNvPr>
            <p:cNvPicPr>
              <a:picLocks noChangeAspect="1"/>
            </p:cNvPicPr>
            <p:nvPr/>
          </p:nvPicPr>
          <p:blipFill>
            <a:blip r:embed="rId3"/>
            <a:stretch>
              <a:fillRect/>
            </a:stretch>
          </p:blipFill>
          <p:spPr>
            <a:xfrm>
              <a:off x="5278473" y="4321758"/>
              <a:ext cx="3560727" cy="2209211"/>
            </a:xfrm>
            <a:prstGeom prst="rect">
              <a:avLst/>
            </a:prstGeom>
          </p:spPr>
        </p:pic>
        <p:sp>
          <p:nvSpPr>
            <p:cNvPr id="11" name="TextBox 10">
              <a:extLst>
                <a:ext uri="{FF2B5EF4-FFF2-40B4-BE49-F238E27FC236}">
                  <a16:creationId xmlns:a16="http://schemas.microsoft.com/office/drawing/2014/main" id="{BBA5DD09-0829-4308-B8F6-4186A557CB5E}"/>
                </a:ext>
              </a:extLst>
            </p:cNvPr>
            <p:cNvSpPr txBox="1"/>
            <p:nvPr/>
          </p:nvSpPr>
          <p:spPr>
            <a:xfrm>
              <a:off x="5551714" y="6268522"/>
              <a:ext cx="3004457" cy="369332"/>
            </a:xfrm>
            <a:prstGeom prst="rect">
              <a:avLst/>
            </a:prstGeom>
            <a:noFill/>
          </p:spPr>
          <p:txBody>
            <a:bodyPr wrap="square" rtlCol="0">
              <a:spAutoFit/>
            </a:bodyPr>
            <a:lstStyle/>
            <a:p>
              <a:pPr algn="ctr"/>
              <a:r>
                <a:rPr lang="sv-SE" sz="1800" b="1" dirty="0">
                  <a:solidFill>
                    <a:srgbClr val="FF0000"/>
                  </a:solidFill>
                </a:rPr>
                <a:t>50cm CCT modell</a:t>
              </a:r>
            </a:p>
          </p:txBody>
        </p:sp>
      </p:grpSp>
      <p:pic>
        <p:nvPicPr>
          <p:cNvPr id="7" name="Picture 6">
            <a:extLst>
              <a:ext uri="{FF2B5EF4-FFF2-40B4-BE49-F238E27FC236}">
                <a16:creationId xmlns:a16="http://schemas.microsoft.com/office/drawing/2014/main" id="{39B0F9CD-AE37-4394-A338-FA5B1E12EB00}"/>
              </a:ext>
            </a:extLst>
          </p:cNvPr>
          <p:cNvPicPr>
            <a:picLocks noChangeAspect="1"/>
          </p:cNvPicPr>
          <p:nvPr/>
        </p:nvPicPr>
        <p:blipFill>
          <a:blip r:embed="rId4"/>
          <a:stretch>
            <a:fillRect/>
          </a:stretch>
        </p:blipFill>
        <p:spPr>
          <a:xfrm>
            <a:off x="7545713" y="2629488"/>
            <a:ext cx="4437174" cy="3332164"/>
          </a:xfrm>
          <a:prstGeom prst="rect">
            <a:avLst/>
          </a:prstGeom>
        </p:spPr>
      </p:pic>
      <p:sp>
        <p:nvSpPr>
          <p:cNvPr id="8" name="TextBox 7">
            <a:extLst>
              <a:ext uri="{FF2B5EF4-FFF2-40B4-BE49-F238E27FC236}">
                <a16:creationId xmlns:a16="http://schemas.microsoft.com/office/drawing/2014/main" id="{22B04771-6E3B-44C1-BFE7-5C76EF02902E}"/>
              </a:ext>
            </a:extLst>
          </p:cNvPr>
          <p:cNvSpPr txBox="1"/>
          <p:nvPr/>
        </p:nvSpPr>
        <p:spPr>
          <a:xfrm>
            <a:off x="7545713" y="5970171"/>
            <a:ext cx="4427196" cy="338554"/>
          </a:xfrm>
          <a:prstGeom prst="rect">
            <a:avLst/>
          </a:prstGeom>
          <a:noFill/>
        </p:spPr>
        <p:txBody>
          <a:bodyPr wrap="square" rtlCol="0">
            <a:spAutoFit/>
          </a:bodyPr>
          <a:lstStyle/>
          <a:p>
            <a:r>
              <a:rPr lang="en-US" sz="1600" dirty="0"/>
              <a:t>Min wall 0.3mm  with 2mm wide channel </a:t>
            </a:r>
            <a:endParaRPr lang="en-GB" sz="1600" dirty="0"/>
          </a:p>
        </p:txBody>
      </p:sp>
    </p:spTree>
    <p:extLst>
      <p:ext uri="{BB962C8B-B14F-4D97-AF65-F5344CB8AC3E}">
        <p14:creationId xmlns:p14="http://schemas.microsoft.com/office/powerpoint/2010/main" val="231247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722-C410-470E-8BC5-E6288751F1F2}"/>
              </a:ext>
            </a:extLst>
          </p:cNvPr>
          <p:cNvSpPr>
            <a:spLocks noGrp="1"/>
          </p:cNvSpPr>
          <p:nvPr>
            <p:ph type="title"/>
          </p:nvPr>
        </p:nvSpPr>
        <p:spPr/>
        <p:txBody>
          <a:bodyPr/>
          <a:lstStyle/>
          <a:p>
            <a:r>
              <a:rPr lang="en-GB" dirty="0" err="1"/>
              <a:t>Magnetspindel</a:t>
            </a:r>
            <a:endParaRPr lang="en-US" dirty="0"/>
          </a:p>
        </p:txBody>
      </p:sp>
      <p:sp>
        <p:nvSpPr>
          <p:cNvPr id="3" name="Content Placeholder 2">
            <a:extLst>
              <a:ext uri="{FF2B5EF4-FFF2-40B4-BE49-F238E27FC236}">
                <a16:creationId xmlns:a16="http://schemas.microsoft.com/office/drawing/2014/main" id="{C0714BDC-689A-433E-84E2-9501303B770A}"/>
              </a:ext>
            </a:extLst>
          </p:cNvPr>
          <p:cNvSpPr>
            <a:spLocks noGrp="1"/>
          </p:cNvSpPr>
          <p:nvPr>
            <p:ph idx="1"/>
          </p:nvPr>
        </p:nvSpPr>
        <p:spPr/>
        <p:txBody>
          <a:bodyPr/>
          <a:lstStyle/>
          <a:p>
            <a:r>
              <a:rPr lang="en-GB" dirty="0" err="1"/>
              <a:t>Sp</a:t>
            </a:r>
            <a:r>
              <a:rPr lang="sv-SE" dirty="0"/>
              <a:t>år i magnetspindeln</a:t>
            </a:r>
          </a:p>
          <a:p>
            <a:pPr lvl="1"/>
            <a:r>
              <a:rPr lang="sv-SE" dirty="0"/>
              <a:t>7 wire per </a:t>
            </a:r>
            <a:r>
              <a:rPr lang="sv-SE" dirty="0" err="1"/>
              <a:t>assemblage</a:t>
            </a:r>
            <a:r>
              <a:rPr lang="sv-SE" dirty="0"/>
              <a:t>: ~1.1 mm</a:t>
            </a:r>
          </a:p>
          <a:p>
            <a:pPr lvl="2"/>
            <a:r>
              <a:rPr lang="sv-SE" dirty="0"/>
              <a:t>spår blir </a:t>
            </a:r>
            <a:r>
              <a:rPr lang="en-GB" dirty="0"/>
              <a:t>~2.3 mm x 6 mm</a:t>
            </a:r>
            <a:endParaRPr lang="sv-SE" dirty="0"/>
          </a:p>
          <a:p>
            <a:endParaRPr lang="en-GB" dirty="0"/>
          </a:p>
          <a:p>
            <a:endParaRPr lang="en-US" dirty="0"/>
          </a:p>
        </p:txBody>
      </p:sp>
      <p:sp>
        <p:nvSpPr>
          <p:cNvPr id="5" name="Footer Placeholder 4">
            <a:extLst>
              <a:ext uri="{FF2B5EF4-FFF2-40B4-BE49-F238E27FC236}">
                <a16:creationId xmlns:a16="http://schemas.microsoft.com/office/drawing/2014/main" id="{56F454EA-FC3C-41A3-B502-6CBFFF501D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BAD1CCEB-37CC-4CCF-81E7-210F4C88A564}"/>
              </a:ext>
            </a:extLst>
          </p:cNvPr>
          <p:cNvSpPr>
            <a:spLocks noGrp="1"/>
          </p:cNvSpPr>
          <p:nvPr>
            <p:ph type="sldNum" sz="quarter" idx="12"/>
          </p:nvPr>
        </p:nvSpPr>
        <p:spPr/>
        <p:txBody>
          <a:bodyPr/>
          <a:lstStyle/>
          <a:p>
            <a:pPr>
              <a:defRPr/>
            </a:pPr>
            <a:fld id="{51DD9BFA-F87D-46B0-8E59-147BA53E6417}" type="slidenum">
              <a:rPr lang="sv-SE" smtClean="0"/>
              <a:pPr>
                <a:defRPr/>
              </a:pPr>
              <a:t>23</a:t>
            </a:fld>
            <a:endParaRPr lang="sv-SE" dirty="0"/>
          </a:p>
        </p:txBody>
      </p:sp>
      <p:pic>
        <p:nvPicPr>
          <p:cNvPr id="37" name="Picture 36">
            <a:extLst>
              <a:ext uri="{FF2B5EF4-FFF2-40B4-BE49-F238E27FC236}">
                <a16:creationId xmlns:a16="http://schemas.microsoft.com/office/drawing/2014/main" id="{C4350BED-A273-4922-8EEC-854FBCFFB7AF}"/>
              </a:ext>
            </a:extLst>
          </p:cNvPr>
          <p:cNvPicPr>
            <a:picLocks noChangeAspect="1"/>
          </p:cNvPicPr>
          <p:nvPr/>
        </p:nvPicPr>
        <p:blipFill>
          <a:blip r:embed="rId2"/>
          <a:stretch>
            <a:fillRect/>
          </a:stretch>
        </p:blipFill>
        <p:spPr>
          <a:xfrm>
            <a:off x="5172113" y="3209806"/>
            <a:ext cx="3776318" cy="2832238"/>
          </a:xfrm>
          <a:prstGeom prst="rect">
            <a:avLst/>
          </a:prstGeom>
        </p:spPr>
      </p:pic>
      <p:pic>
        <p:nvPicPr>
          <p:cNvPr id="8" name="Picture 7">
            <a:extLst>
              <a:ext uri="{FF2B5EF4-FFF2-40B4-BE49-F238E27FC236}">
                <a16:creationId xmlns:a16="http://schemas.microsoft.com/office/drawing/2014/main" id="{37775099-6CDB-4DAF-B0AA-9D815B4DA84D}"/>
              </a:ext>
            </a:extLst>
          </p:cNvPr>
          <p:cNvPicPr>
            <a:picLocks noChangeAspect="1"/>
          </p:cNvPicPr>
          <p:nvPr/>
        </p:nvPicPr>
        <p:blipFill>
          <a:blip r:embed="rId3"/>
          <a:stretch>
            <a:fillRect/>
          </a:stretch>
        </p:blipFill>
        <p:spPr>
          <a:xfrm>
            <a:off x="486709" y="2150419"/>
            <a:ext cx="4833257" cy="3624943"/>
          </a:xfrm>
          <a:prstGeom prst="rect">
            <a:avLst/>
          </a:prstGeom>
        </p:spPr>
      </p:pic>
      <p:grpSp>
        <p:nvGrpSpPr>
          <p:cNvPr id="21" name="Group 20">
            <a:extLst>
              <a:ext uri="{FF2B5EF4-FFF2-40B4-BE49-F238E27FC236}">
                <a16:creationId xmlns:a16="http://schemas.microsoft.com/office/drawing/2014/main" id="{0E2A846C-1DE4-443F-A6C4-704B3AD28E8F}"/>
              </a:ext>
            </a:extLst>
          </p:cNvPr>
          <p:cNvGrpSpPr/>
          <p:nvPr/>
        </p:nvGrpSpPr>
        <p:grpSpPr>
          <a:xfrm>
            <a:off x="10496059" y="836408"/>
            <a:ext cx="1543925" cy="3237062"/>
            <a:chOff x="1546860" y="1814460"/>
            <a:chExt cx="2139325" cy="4485404"/>
          </a:xfrm>
        </p:grpSpPr>
        <p:sp>
          <p:nvSpPr>
            <p:cNvPr id="22" name="Rectangle 21">
              <a:extLst>
                <a:ext uri="{FF2B5EF4-FFF2-40B4-BE49-F238E27FC236}">
                  <a16:creationId xmlns:a16="http://schemas.microsoft.com/office/drawing/2014/main" id="{77492BF0-D9D2-4423-8058-F5A0AB8CE7D3}"/>
                </a:ext>
              </a:extLst>
            </p:cNvPr>
            <p:cNvSpPr/>
            <p:nvPr/>
          </p:nvSpPr>
          <p:spPr>
            <a:xfrm>
              <a:off x="1800000" y="1821180"/>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7FB4D6F-B401-4B33-8269-AB055CB516A6}"/>
                </a:ext>
              </a:extLst>
            </p:cNvPr>
            <p:cNvGrpSpPr/>
            <p:nvPr/>
          </p:nvGrpSpPr>
          <p:grpSpPr>
            <a:xfrm>
              <a:off x="1800000" y="1944000"/>
              <a:ext cx="864000" cy="4355864"/>
              <a:chOff x="1800000" y="1940899"/>
              <a:chExt cx="864000" cy="4355864"/>
            </a:xfrm>
          </p:grpSpPr>
          <p:grpSp>
            <p:nvGrpSpPr>
              <p:cNvPr id="73" name="Group 72">
                <a:extLst>
                  <a:ext uri="{FF2B5EF4-FFF2-40B4-BE49-F238E27FC236}">
                    <a16:creationId xmlns:a16="http://schemas.microsoft.com/office/drawing/2014/main" id="{B0E9FD88-0C80-4273-A8A2-66862FC29304}"/>
                  </a:ext>
                </a:extLst>
              </p:cNvPr>
              <p:cNvGrpSpPr/>
              <p:nvPr/>
            </p:nvGrpSpPr>
            <p:grpSpPr>
              <a:xfrm>
                <a:off x="1800000" y="1940899"/>
                <a:ext cx="864000" cy="864000"/>
                <a:chOff x="1684920" y="3144570"/>
                <a:chExt cx="864000" cy="864000"/>
              </a:xfrm>
            </p:grpSpPr>
            <p:sp>
              <p:nvSpPr>
                <p:cNvPr id="110" name="Oval 109">
                  <a:extLst>
                    <a:ext uri="{FF2B5EF4-FFF2-40B4-BE49-F238E27FC236}">
                      <a16:creationId xmlns:a16="http://schemas.microsoft.com/office/drawing/2014/main" id="{86A8F825-7CCE-40D0-BA39-18699B95714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BBE79D-4A18-431C-B105-7DFC95697987}"/>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AE44FFA-5175-4139-BFE7-D89983880E33}"/>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BE1A1E1-1573-4FCF-8EB7-9CE60C07A64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14B4DA7-668A-4F73-9C67-312FBF773F4F}"/>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6447413-561D-4682-9A93-8E37363020F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4D7DD46-2D95-4E59-8B3E-D0C7C03C76BA}"/>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B76397-52CE-4BA8-901B-8413212963DC}"/>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03DCD10-A873-488B-8C76-3E05E15F5E71}"/>
                  </a:ext>
                </a:extLst>
              </p:cNvPr>
              <p:cNvGrpSpPr/>
              <p:nvPr/>
            </p:nvGrpSpPr>
            <p:grpSpPr>
              <a:xfrm>
                <a:off x="1800000" y="2822370"/>
                <a:ext cx="864000" cy="864000"/>
                <a:chOff x="1684920" y="3144570"/>
                <a:chExt cx="864000" cy="864000"/>
              </a:xfrm>
            </p:grpSpPr>
            <p:sp>
              <p:nvSpPr>
                <p:cNvPr id="102" name="Oval 101">
                  <a:extLst>
                    <a:ext uri="{FF2B5EF4-FFF2-40B4-BE49-F238E27FC236}">
                      <a16:creationId xmlns:a16="http://schemas.microsoft.com/office/drawing/2014/main" id="{67C183E6-EDB9-48F4-B132-9CAED786475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8F5FAE7-E2B4-4D19-85F5-45159DC624B2}"/>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CBA50BC-FAA2-43C4-A998-CCAD79B1DB01}"/>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8E3997B-917C-4A9D-A9C8-D13EAD87B205}"/>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C9C8D1F-2C62-46A7-B67C-F78D556ADEB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DC66BB4-0E9D-44DD-ACF8-E6C6CFC9A6E1}"/>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4FA742E-9402-466D-A3B8-1DB0F20489E8}"/>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1E3C577-C88F-4F2E-B2B7-30EEE50A5B35}"/>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17ABB89-C0C3-4951-B26C-B05BDCD21970}"/>
                  </a:ext>
                </a:extLst>
              </p:cNvPr>
              <p:cNvGrpSpPr/>
              <p:nvPr/>
            </p:nvGrpSpPr>
            <p:grpSpPr>
              <a:xfrm>
                <a:off x="1800000" y="5432763"/>
                <a:ext cx="864000" cy="864000"/>
                <a:chOff x="1684920" y="3144570"/>
                <a:chExt cx="864000" cy="864000"/>
              </a:xfrm>
            </p:grpSpPr>
            <p:sp>
              <p:nvSpPr>
                <p:cNvPr id="94" name="Oval 93">
                  <a:extLst>
                    <a:ext uri="{FF2B5EF4-FFF2-40B4-BE49-F238E27FC236}">
                      <a16:creationId xmlns:a16="http://schemas.microsoft.com/office/drawing/2014/main" id="{B25B6E37-7C3B-4CCE-8302-FF6EFAEC628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95B2490-9981-4FA8-BDB9-A92EA5089E6A}"/>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FBA6B2B-443A-4A95-8A8E-D2F91968329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A223FAF-998A-49E3-A970-95AA1C318CD9}"/>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3F73C4-2DEB-465F-8F00-C51FEE6BAC06}"/>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8BD31EE-86B8-4FA5-A6B8-FCD2A21CF2FF}"/>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B7BB21-C240-403B-BD7A-DA01987C2F3C}"/>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9862D58-2D51-4FBE-B223-07079E9133A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2C0611B-0E37-4F0E-91A8-DCF994A6A29B}"/>
                  </a:ext>
                </a:extLst>
              </p:cNvPr>
              <p:cNvGrpSpPr/>
              <p:nvPr/>
            </p:nvGrpSpPr>
            <p:grpSpPr>
              <a:xfrm>
                <a:off x="1800000" y="4562629"/>
                <a:ext cx="864000" cy="864000"/>
                <a:chOff x="1684920" y="3144570"/>
                <a:chExt cx="864000" cy="864000"/>
              </a:xfrm>
            </p:grpSpPr>
            <p:sp>
              <p:nvSpPr>
                <p:cNvPr id="86" name="Oval 85">
                  <a:extLst>
                    <a:ext uri="{FF2B5EF4-FFF2-40B4-BE49-F238E27FC236}">
                      <a16:creationId xmlns:a16="http://schemas.microsoft.com/office/drawing/2014/main" id="{CDF1D3F4-08AA-492E-A5E9-0557C905E0C2}"/>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0421ED-B56F-438D-B877-7AE2F39F8F2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1F7036A-D806-46AD-875F-3BC13670080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DBC509-CAC3-4C77-8C32-EB9061F891F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38EE146-D4C7-4729-9351-5D5627A75AEE}"/>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B4C2C29-8195-4D5C-BD90-C58AB61B962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C55942E-0523-4ACC-8751-F4528D7CD6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53CD4D2-4929-4632-92E6-071BFD0C711A}"/>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64E1D64-63B6-451D-81A0-8C5A9255128E}"/>
                  </a:ext>
                </a:extLst>
              </p:cNvPr>
              <p:cNvGrpSpPr/>
              <p:nvPr/>
            </p:nvGrpSpPr>
            <p:grpSpPr>
              <a:xfrm>
                <a:off x="1800000" y="3692457"/>
                <a:ext cx="864000" cy="864000"/>
                <a:chOff x="1684920" y="3144570"/>
                <a:chExt cx="864000" cy="864000"/>
              </a:xfrm>
            </p:grpSpPr>
            <p:sp>
              <p:nvSpPr>
                <p:cNvPr id="78" name="Oval 77">
                  <a:extLst>
                    <a:ext uri="{FF2B5EF4-FFF2-40B4-BE49-F238E27FC236}">
                      <a16:creationId xmlns:a16="http://schemas.microsoft.com/office/drawing/2014/main" id="{D4E8ACB7-A7EC-472D-BA3A-141F976819C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B7D6BAA-CE52-478A-BF7A-CB2420F2A3C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705DFD-A50F-4036-9885-63A2092B9FDA}"/>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FA5041F-357C-4F08-9BFC-908390BBE43C}"/>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14577E-47BC-4D63-8465-5963EB2D462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8E4A558-849D-4CFA-AD90-91E2742208C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21DFF9-E5C6-449A-8AF5-EB5ED67D970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6A685E3-CFE6-4C65-9033-864663371A8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62B3EB09-07D5-40BD-B52D-4D5A67E1A9F4}"/>
                </a:ext>
              </a:extLst>
            </p:cNvPr>
            <p:cNvGrpSpPr/>
            <p:nvPr/>
          </p:nvGrpSpPr>
          <p:grpSpPr>
            <a:xfrm>
              <a:off x="2671620" y="1944000"/>
              <a:ext cx="864000" cy="4355864"/>
              <a:chOff x="1800000" y="1940899"/>
              <a:chExt cx="864000" cy="4355864"/>
            </a:xfrm>
          </p:grpSpPr>
          <p:grpSp>
            <p:nvGrpSpPr>
              <p:cNvPr id="26" name="Group 25">
                <a:extLst>
                  <a:ext uri="{FF2B5EF4-FFF2-40B4-BE49-F238E27FC236}">
                    <a16:creationId xmlns:a16="http://schemas.microsoft.com/office/drawing/2014/main" id="{652AD4CD-44AC-4F9B-9707-FDD3A5EF6E0C}"/>
                  </a:ext>
                </a:extLst>
              </p:cNvPr>
              <p:cNvGrpSpPr/>
              <p:nvPr/>
            </p:nvGrpSpPr>
            <p:grpSpPr>
              <a:xfrm>
                <a:off x="1800000" y="1940899"/>
                <a:ext cx="864000" cy="864000"/>
                <a:chOff x="1684920" y="3144570"/>
                <a:chExt cx="864000" cy="864000"/>
              </a:xfrm>
            </p:grpSpPr>
            <p:sp>
              <p:nvSpPr>
                <p:cNvPr id="65" name="Oval 64">
                  <a:extLst>
                    <a:ext uri="{FF2B5EF4-FFF2-40B4-BE49-F238E27FC236}">
                      <a16:creationId xmlns:a16="http://schemas.microsoft.com/office/drawing/2014/main" id="{BEE0F42C-B62D-430D-B4D3-3E5DAC351C4A}"/>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C0E3B8D-3019-451F-A8DA-C709EED8179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745A7F-FB93-4BA1-8118-90993A2165D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CB842B-3B3C-4C8A-85CD-6D25BFF2E840}"/>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3E10D63-B9C5-4B13-A563-32FE8AA8B977}"/>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69A086-1942-4D63-9155-7BEBC889853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0F9870-D308-4705-93FC-5606F933E7D4}"/>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E5DFA08-E73A-4752-A60E-2E9C6C071D5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09E19-B6ED-41D4-AF75-3DD6378E2BDB}"/>
                  </a:ext>
                </a:extLst>
              </p:cNvPr>
              <p:cNvGrpSpPr/>
              <p:nvPr/>
            </p:nvGrpSpPr>
            <p:grpSpPr>
              <a:xfrm>
                <a:off x="1800000" y="2822370"/>
                <a:ext cx="864000" cy="864000"/>
                <a:chOff x="1684920" y="3144570"/>
                <a:chExt cx="864000" cy="864000"/>
              </a:xfrm>
            </p:grpSpPr>
            <p:sp>
              <p:nvSpPr>
                <p:cNvPr id="57" name="Oval 56">
                  <a:extLst>
                    <a:ext uri="{FF2B5EF4-FFF2-40B4-BE49-F238E27FC236}">
                      <a16:creationId xmlns:a16="http://schemas.microsoft.com/office/drawing/2014/main" id="{6EF0A0F6-2613-4B22-912B-253A00FCD83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80FD382-8FB0-4571-B166-576D4CAD989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339790-E700-4718-BE6B-1306F9222DBE}"/>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7270DC9-49A0-4E74-9AD9-100360D68078}"/>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D8555-3918-49A4-A881-66D78EDD74A9}"/>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845A504-5FBE-4B7A-9346-47DE0C9B83D2}"/>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9CF54FE-AC51-461B-B5E7-B5ADD2691D6E}"/>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D59BE3-F7E5-4383-9BC3-717EA7F9327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18BAF6-B6A9-443E-86DB-65523FD35ADD}"/>
                  </a:ext>
                </a:extLst>
              </p:cNvPr>
              <p:cNvGrpSpPr/>
              <p:nvPr/>
            </p:nvGrpSpPr>
            <p:grpSpPr>
              <a:xfrm>
                <a:off x="1800000" y="5432763"/>
                <a:ext cx="864000" cy="864000"/>
                <a:chOff x="1684920" y="3144570"/>
                <a:chExt cx="864000" cy="864000"/>
              </a:xfrm>
            </p:grpSpPr>
            <p:sp>
              <p:nvSpPr>
                <p:cNvPr id="49" name="Oval 48">
                  <a:extLst>
                    <a:ext uri="{FF2B5EF4-FFF2-40B4-BE49-F238E27FC236}">
                      <a16:creationId xmlns:a16="http://schemas.microsoft.com/office/drawing/2014/main" id="{1410AF08-1C86-4463-B5A6-2110F68C91B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682713-8DE7-44F9-9873-7DD7B615B40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A8F890-E5B5-4DC9-8406-D047C6528BDD}"/>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9668729-9FA5-4152-9442-02439DE7EF9B}"/>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A49911-B150-44AB-A7FE-9FC209ADEBA3}"/>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0B5A1B-6D20-4C7A-BEBA-49C538ED8C4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EDE196-103E-48FC-9C78-B75DC19EA9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58E1ADD-06BB-44B6-8A08-676020AAC9F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5AACEB-06F7-46FB-9143-3CD5E1966E19}"/>
                  </a:ext>
                </a:extLst>
              </p:cNvPr>
              <p:cNvGrpSpPr/>
              <p:nvPr/>
            </p:nvGrpSpPr>
            <p:grpSpPr>
              <a:xfrm>
                <a:off x="1800000" y="4562629"/>
                <a:ext cx="864000" cy="864000"/>
                <a:chOff x="1684920" y="3144570"/>
                <a:chExt cx="864000" cy="864000"/>
              </a:xfrm>
            </p:grpSpPr>
            <p:sp>
              <p:nvSpPr>
                <p:cNvPr id="41" name="Oval 40">
                  <a:extLst>
                    <a:ext uri="{FF2B5EF4-FFF2-40B4-BE49-F238E27FC236}">
                      <a16:creationId xmlns:a16="http://schemas.microsoft.com/office/drawing/2014/main" id="{088770B4-6FDD-4C06-A8A1-C6E2948D7A50}"/>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6EA32A1-05AD-4CC9-8BBC-680E6025665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0F7CE3-E4D1-4945-AA6E-42E7BE551902}"/>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FD15B9-5DB1-41C8-A3B9-86F7028855CA}"/>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F378D8-5D01-4215-8A26-736C9882CD9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6E018D8-14C1-4B00-AA5A-C1549437E1AB}"/>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4AC788-37CB-41A0-8B57-453AF6EDA04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9952A2-FC91-470D-A29E-D43172116EF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24D14-6407-46E3-AB38-18BE0A324E9C}"/>
                  </a:ext>
                </a:extLst>
              </p:cNvPr>
              <p:cNvGrpSpPr/>
              <p:nvPr/>
            </p:nvGrpSpPr>
            <p:grpSpPr>
              <a:xfrm>
                <a:off x="1800000" y="3692457"/>
                <a:ext cx="864000" cy="864000"/>
                <a:chOff x="1684920" y="3144570"/>
                <a:chExt cx="864000" cy="864000"/>
              </a:xfrm>
            </p:grpSpPr>
            <p:sp>
              <p:nvSpPr>
                <p:cNvPr id="31" name="Oval 30">
                  <a:extLst>
                    <a:ext uri="{FF2B5EF4-FFF2-40B4-BE49-F238E27FC236}">
                      <a16:creationId xmlns:a16="http://schemas.microsoft.com/office/drawing/2014/main" id="{73A9385E-1351-421C-8FEC-58DC7F0F4E5D}"/>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BF57F4-8354-4CBB-B51A-FCB7883543E6}"/>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121C53-5AD9-4441-8116-022FB77716B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6B66DF-FA4A-45F5-9C62-A6F83B919036}"/>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7AC488-4A56-4472-93BD-9C0BCDEBDAC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6FFA2E-2F6B-4650-8AAB-440F0133F6E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71343-DE64-4919-91A5-E6159B8FBA6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10BCA6-A65B-45E5-9B52-6D6AAC232320}"/>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F5507056-282C-4E74-A9F9-838C2920616D}"/>
                </a:ext>
              </a:extLst>
            </p:cNvPr>
            <p:cNvSpPr/>
            <p:nvPr/>
          </p:nvSpPr>
          <p:spPr>
            <a:xfrm>
              <a:off x="1546860" y="1814460"/>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42DA143-02DB-4ACF-A7E9-A82860662676}"/>
              </a:ext>
            </a:extLst>
          </p:cNvPr>
          <p:cNvGrpSpPr/>
          <p:nvPr/>
        </p:nvGrpSpPr>
        <p:grpSpPr>
          <a:xfrm>
            <a:off x="9080262" y="842361"/>
            <a:ext cx="1543925" cy="3237062"/>
            <a:chOff x="4869180" y="1810344"/>
            <a:chExt cx="2139325" cy="4485404"/>
          </a:xfrm>
        </p:grpSpPr>
        <p:sp>
          <p:nvSpPr>
            <p:cNvPr id="119" name="Rectangle 118">
              <a:extLst>
                <a:ext uri="{FF2B5EF4-FFF2-40B4-BE49-F238E27FC236}">
                  <a16:creationId xmlns:a16="http://schemas.microsoft.com/office/drawing/2014/main" id="{380F4A63-438D-474C-8F6C-B81E45A95A23}"/>
                </a:ext>
              </a:extLst>
            </p:cNvPr>
            <p:cNvSpPr/>
            <p:nvPr/>
          </p:nvSpPr>
          <p:spPr>
            <a:xfrm>
              <a:off x="5122320" y="1817064"/>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C505032-DD69-4AA6-B4C5-22519FB3E8C9}"/>
                </a:ext>
              </a:extLst>
            </p:cNvPr>
            <p:cNvGrpSpPr/>
            <p:nvPr/>
          </p:nvGrpSpPr>
          <p:grpSpPr>
            <a:xfrm>
              <a:off x="5122320" y="1939884"/>
              <a:ext cx="864000" cy="864000"/>
              <a:chOff x="1684920" y="3144570"/>
              <a:chExt cx="864000" cy="864000"/>
            </a:xfrm>
            <a:solidFill>
              <a:schemeClr val="tx1"/>
            </a:solidFill>
          </p:grpSpPr>
          <p:sp>
            <p:nvSpPr>
              <p:cNvPr id="203" name="Oval 202">
                <a:extLst>
                  <a:ext uri="{FF2B5EF4-FFF2-40B4-BE49-F238E27FC236}">
                    <a16:creationId xmlns:a16="http://schemas.microsoft.com/office/drawing/2014/main" id="{859886B3-56CA-4B6D-AFD7-89F7F14671B1}"/>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55D3425-4E96-4E95-BE64-300E18A888D4}"/>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426F9FA-E1DC-4360-B52B-39BC6FF8CBC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D5E4D38-46B5-4D6B-9CAC-DE8CBB142A79}"/>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1CD9383-8F1B-4303-8E28-4A9010F6B1C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3E35364-C2E3-40DC-B151-80EBC6D5AA2C}"/>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C4E12AC-DBB7-47D9-BBDA-F86E2FA9B252}"/>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14C4A0B-054E-4723-B3A8-5C7E76A34390}"/>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ACC8BCF9-9D5C-45B7-BFCB-8967A1B5EC74}"/>
                </a:ext>
              </a:extLst>
            </p:cNvPr>
            <p:cNvGrpSpPr/>
            <p:nvPr/>
          </p:nvGrpSpPr>
          <p:grpSpPr>
            <a:xfrm>
              <a:off x="5122320" y="2821355"/>
              <a:ext cx="864000" cy="864000"/>
              <a:chOff x="1684920" y="3144570"/>
              <a:chExt cx="864000" cy="864000"/>
            </a:xfrm>
            <a:solidFill>
              <a:schemeClr val="tx1"/>
            </a:solidFill>
          </p:grpSpPr>
          <p:sp>
            <p:nvSpPr>
              <p:cNvPr id="195" name="Oval 194">
                <a:extLst>
                  <a:ext uri="{FF2B5EF4-FFF2-40B4-BE49-F238E27FC236}">
                    <a16:creationId xmlns:a16="http://schemas.microsoft.com/office/drawing/2014/main" id="{E8B72D02-B039-4A12-8ED8-4D7563ED2A1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61B10C8-4751-418D-8303-BB02848FC08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C0BAADA-486D-4B32-9699-2C65C607694C}"/>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419DFF3-815E-4661-8CAE-05461EB9ED87}"/>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7F5A696-4012-4E58-816D-7830FDEFD5CB}"/>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8A8FB01-5CB9-4E26-9301-7093202709FB}"/>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0157120-542B-49E7-BF59-2ED946715FE4}"/>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1A336F4-2310-490A-BA39-1D148F2685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2698342-4A5E-40A6-8020-2EEDFA48EA74}"/>
                </a:ext>
              </a:extLst>
            </p:cNvPr>
            <p:cNvGrpSpPr/>
            <p:nvPr/>
          </p:nvGrpSpPr>
          <p:grpSpPr>
            <a:xfrm>
              <a:off x="5122320" y="5431748"/>
              <a:ext cx="864000" cy="864000"/>
              <a:chOff x="1684920" y="3144570"/>
              <a:chExt cx="864000" cy="864000"/>
            </a:xfrm>
            <a:solidFill>
              <a:schemeClr val="tx1"/>
            </a:solidFill>
          </p:grpSpPr>
          <p:sp>
            <p:nvSpPr>
              <p:cNvPr id="187" name="Oval 186">
                <a:extLst>
                  <a:ext uri="{FF2B5EF4-FFF2-40B4-BE49-F238E27FC236}">
                    <a16:creationId xmlns:a16="http://schemas.microsoft.com/office/drawing/2014/main" id="{10AEE0E3-DF5A-42D9-8C37-1CB0664098D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5B987B-B1A0-4B29-AFC4-A2A1185E79A3}"/>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12C5470B-5185-41E8-B74B-A6FD4084E6E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36176E13-3D90-47CD-BBB8-CF7E3A38C753}"/>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B71E6DF-6906-4160-B24B-E2C7D5FCF63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64BED73-7E28-4344-AA21-3A4A6506776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DE4B112-9A05-417E-85A9-CAB7B12F9B6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18FA4F5-7E2F-4745-B6E2-84171F38F053}"/>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87AC3EB-BECF-49DD-8632-902CF942AEE1}"/>
                </a:ext>
              </a:extLst>
            </p:cNvPr>
            <p:cNvGrpSpPr/>
            <p:nvPr/>
          </p:nvGrpSpPr>
          <p:grpSpPr>
            <a:xfrm>
              <a:off x="5122320" y="4561614"/>
              <a:ext cx="864000" cy="864000"/>
              <a:chOff x="1684920" y="3144570"/>
              <a:chExt cx="864000" cy="864000"/>
            </a:xfrm>
            <a:solidFill>
              <a:schemeClr val="tx1"/>
            </a:solidFill>
          </p:grpSpPr>
          <p:sp>
            <p:nvSpPr>
              <p:cNvPr id="179" name="Oval 178">
                <a:extLst>
                  <a:ext uri="{FF2B5EF4-FFF2-40B4-BE49-F238E27FC236}">
                    <a16:creationId xmlns:a16="http://schemas.microsoft.com/office/drawing/2014/main" id="{37A70D5B-C3BA-4ED2-955F-A77B5623C4B5}"/>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19D24A8-085C-433B-813D-55CA3BAEF755}"/>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C270512-57F6-4E5C-86AD-7BECE9AF2D4E}"/>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48E795A-6DA5-4A77-A800-45CF071F5686}"/>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AFC683B-A3CD-44D9-A2E9-1D206E5EAB7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C685424-6379-48B8-AB04-3141402EED5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0A3BACA-6E3D-4DF5-9492-0A76812DD500}"/>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49C5C12-06AF-4AA0-9944-EB99E5B647C1}"/>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E7086AF-B9E1-4FAA-BBD7-124A54DF8726}"/>
                </a:ext>
              </a:extLst>
            </p:cNvPr>
            <p:cNvGrpSpPr/>
            <p:nvPr/>
          </p:nvGrpSpPr>
          <p:grpSpPr>
            <a:xfrm>
              <a:off x="5122320" y="3691442"/>
              <a:ext cx="864000" cy="864000"/>
              <a:chOff x="1684920" y="3144570"/>
              <a:chExt cx="864000" cy="864000"/>
            </a:xfrm>
            <a:solidFill>
              <a:schemeClr val="tx1"/>
            </a:solidFill>
          </p:grpSpPr>
          <p:sp>
            <p:nvSpPr>
              <p:cNvPr id="171" name="Oval 170">
                <a:extLst>
                  <a:ext uri="{FF2B5EF4-FFF2-40B4-BE49-F238E27FC236}">
                    <a16:creationId xmlns:a16="http://schemas.microsoft.com/office/drawing/2014/main" id="{76DA2E8E-E31D-48DC-BD1F-18A2EFEB126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00FC7F-273C-4A1B-9AF0-85D1E8763E7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D381B0D-C02A-4EB4-8E5F-8E82217B1314}"/>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58380C1-88E3-48A0-9983-F6DAFBAD4CF1}"/>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FD36C3D-DE93-4E42-B6D8-9F7440A89AB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0A30E9B-4BC8-4015-9B3D-CC4BA7DA27E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583C00C-602F-4561-99AC-2279B47E648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8F4D67A-FF02-4628-A611-2CEBDCE16527}"/>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503A6E31-CF0C-4135-8600-7B9083D8CAB9}"/>
                </a:ext>
              </a:extLst>
            </p:cNvPr>
            <p:cNvGrpSpPr/>
            <p:nvPr/>
          </p:nvGrpSpPr>
          <p:grpSpPr>
            <a:xfrm>
              <a:off x="5993940" y="1939884"/>
              <a:ext cx="864000" cy="864000"/>
              <a:chOff x="1684920" y="3144570"/>
              <a:chExt cx="864000" cy="864000"/>
            </a:xfrm>
          </p:grpSpPr>
          <p:sp>
            <p:nvSpPr>
              <p:cNvPr id="163" name="Oval 162">
                <a:extLst>
                  <a:ext uri="{FF2B5EF4-FFF2-40B4-BE49-F238E27FC236}">
                    <a16:creationId xmlns:a16="http://schemas.microsoft.com/office/drawing/2014/main" id="{05761231-0A98-4F30-AD25-024267741BB5}"/>
                  </a:ext>
                </a:extLst>
              </p:cNvPr>
              <p:cNvSpPr/>
              <p:nvPr/>
            </p:nvSpPr>
            <p:spPr>
              <a:xfrm>
                <a:off x="1684920" y="3144570"/>
                <a:ext cx="864000" cy="8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612615B-D3E4-4540-A1C2-BEE7199811E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2BF38A4-EA44-415C-B798-8EA3528B6324}"/>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F913A9A-7A76-4CEE-BA1F-EB15B7BE8583}"/>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D69838A-3D21-4826-89EA-45C864E45A0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FF9120F-1FDB-4811-814D-3B0235D96A8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3CD5B19-5A7E-431C-A4AA-A3F5B025C2A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F81D1D4-6480-45D3-BC85-45543247CAE4}"/>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130856CC-9688-4CAD-B14A-B02BE64230B8}"/>
                </a:ext>
              </a:extLst>
            </p:cNvPr>
            <p:cNvGrpSpPr/>
            <p:nvPr/>
          </p:nvGrpSpPr>
          <p:grpSpPr>
            <a:xfrm>
              <a:off x="5993940" y="2821355"/>
              <a:ext cx="864000" cy="864000"/>
              <a:chOff x="1684920" y="3144570"/>
              <a:chExt cx="864000" cy="864000"/>
            </a:xfrm>
            <a:solidFill>
              <a:schemeClr val="tx1"/>
            </a:solidFill>
          </p:grpSpPr>
          <p:sp>
            <p:nvSpPr>
              <p:cNvPr id="155" name="Oval 154">
                <a:extLst>
                  <a:ext uri="{FF2B5EF4-FFF2-40B4-BE49-F238E27FC236}">
                    <a16:creationId xmlns:a16="http://schemas.microsoft.com/office/drawing/2014/main" id="{2FC68D40-8A7B-4BFF-B523-F9BE2A6C5AC3}"/>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6FB488C-EC9D-4338-A101-72113A621B6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21FB725-5D89-4211-A8A5-8C2319EEA3A9}"/>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D817438-CA97-4537-BF9D-99765A1DAF55}"/>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6BC0250-8783-49B1-82EA-329F6A2B004E}"/>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8C71107-C473-45C5-8E4A-CD70983D3D2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C22E0E5-CB60-4953-8722-F9991DF5C17F}"/>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08C89DE-A60F-4EDF-9C1B-7659F7BDAA69}"/>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823EC99E-35B2-44D2-A092-173CA94C0118}"/>
                </a:ext>
              </a:extLst>
            </p:cNvPr>
            <p:cNvGrpSpPr/>
            <p:nvPr/>
          </p:nvGrpSpPr>
          <p:grpSpPr>
            <a:xfrm>
              <a:off x="5993940" y="5431748"/>
              <a:ext cx="864000" cy="864000"/>
              <a:chOff x="1684920" y="3144570"/>
              <a:chExt cx="864000" cy="864000"/>
            </a:xfrm>
            <a:solidFill>
              <a:schemeClr val="tx1"/>
            </a:solidFill>
          </p:grpSpPr>
          <p:sp>
            <p:nvSpPr>
              <p:cNvPr id="147" name="Oval 146">
                <a:extLst>
                  <a:ext uri="{FF2B5EF4-FFF2-40B4-BE49-F238E27FC236}">
                    <a16:creationId xmlns:a16="http://schemas.microsoft.com/office/drawing/2014/main" id="{FEC095BD-0306-44DD-A91A-6415F70E9174}"/>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F6B056E-BA76-44F7-8353-3EEB03C60521}"/>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690BC48-7908-4441-9A73-83096D036916}"/>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C16CADAA-7687-424B-A0C9-EECC9EB40468}"/>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45182FF-B840-4460-BE56-346CE8D8A77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2A344D2-24A5-4078-90B4-C49FF0159884}"/>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C12F5C3-1FE0-4596-A9FA-018019AAEC5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639D7B9-DEDD-4E71-9124-80082ABAB5AD}"/>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7E0924C4-F3EA-4B13-A51D-6CF94D29065B}"/>
                </a:ext>
              </a:extLst>
            </p:cNvPr>
            <p:cNvGrpSpPr/>
            <p:nvPr/>
          </p:nvGrpSpPr>
          <p:grpSpPr>
            <a:xfrm>
              <a:off x="5993940" y="4561614"/>
              <a:ext cx="864000" cy="864000"/>
              <a:chOff x="1684920" y="3144570"/>
              <a:chExt cx="864000" cy="864000"/>
            </a:xfrm>
            <a:solidFill>
              <a:schemeClr val="tx1"/>
            </a:solidFill>
          </p:grpSpPr>
          <p:sp>
            <p:nvSpPr>
              <p:cNvPr id="139" name="Oval 138">
                <a:extLst>
                  <a:ext uri="{FF2B5EF4-FFF2-40B4-BE49-F238E27FC236}">
                    <a16:creationId xmlns:a16="http://schemas.microsoft.com/office/drawing/2014/main" id="{50FB3484-02FD-45FA-8C6D-230C8A63DC92}"/>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962A941-4B8D-4E75-B1B2-690184AF2F6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CDB03B0-BE04-49F7-A2FB-10CBE5543E4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CF25F4F-2122-42C6-8E30-B0745CE6FBAF}"/>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EF36086-F840-4B8E-83D2-8806D3CE9E7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3FC92F5-F683-4942-8CB4-FAF7F2F66F2D}"/>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FE7279-9877-4397-95E0-6AF24C4A60C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DAFAC77-A483-4CE7-A788-BE90944AE8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B6D873E-DF55-49BA-A1FB-AAB478D8A1D6}"/>
                </a:ext>
              </a:extLst>
            </p:cNvPr>
            <p:cNvGrpSpPr/>
            <p:nvPr/>
          </p:nvGrpSpPr>
          <p:grpSpPr>
            <a:xfrm>
              <a:off x="5993940" y="3691442"/>
              <a:ext cx="864000" cy="864000"/>
              <a:chOff x="1684920" y="3144570"/>
              <a:chExt cx="864000" cy="864000"/>
            </a:xfrm>
            <a:solidFill>
              <a:schemeClr val="tx1"/>
            </a:solidFill>
          </p:grpSpPr>
          <p:sp>
            <p:nvSpPr>
              <p:cNvPr id="131" name="Oval 130">
                <a:extLst>
                  <a:ext uri="{FF2B5EF4-FFF2-40B4-BE49-F238E27FC236}">
                    <a16:creationId xmlns:a16="http://schemas.microsoft.com/office/drawing/2014/main" id="{FFB42AB3-96F7-4A50-BFF7-6AB601C971D9}"/>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E64968-4273-4F6A-9736-FFE3AF796E3F}"/>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1EBBE61-61A9-42F7-B1A2-F86CE8358C3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AA202A7-C26E-4AA6-93B0-7C8138936A3B}"/>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6AD6D72-3259-4E4B-86FD-59D4E325DC2D}"/>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26D1798-EC4F-4C22-A67B-AE012D7EC04F}"/>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89A7B59-60D1-4C52-AB68-BAEBF4B7DAB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94EE02C-8AC8-40B0-AB65-3E91F1088F04}"/>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E1AEA263-3E75-4594-A188-F948D48B54DE}"/>
                </a:ext>
              </a:extLst>
            </p:cNvPr>
            <p:cNvSpPr/>
            <p:nvPr/>
          </p:nvSpPr>
          <p:spPr>
            <a:xfrm>
              <a:off x="4869180" y="1810344"/>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253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697-6D2A-4F8F-8D3E-C74368154645}"/>
              </a:ext>
            </a:extLst>
          </p:cNvPr>
          <p:cNvSpPr>
            <a:spLocks noGrp="1"/>
          </p:cNvSpPr>
          <p:nvPr>
            <p:ph type="title"/>
          </p:nvPr>
        </p:nvSpPr>
        <p:spPr/>
        <p:txBody>
          <a:bodyPr/>
          <a:lstStyle/>
          <a:p>
            <a:r>
              <a:rPr lang="en-GB" dirty="0"/>
              <a:t>J</a:t>
            </a:r>
            <a:r>
              <a:rPr lang="sv-SE" dirty="0" err="1"/>
              <a:t>ärn</a:t>
            </a:r>
            <a:r>
              <a:rPr lang="sv-SE" dirty="0"/>
              <a:t> ok</a:t>
            </a:r>
            <a:endParaRPr lang="en-US" dirty="0"/>
          </a:p>
        </p:txBody>
      </p:sp>
      <p:sp>
        <p:nvSpPr>
          <p:cNvPr id="5" name="Footer Placeholder 4">
            <a:extLst>
              <a:ext uri="{FF2B5EF4-FFF2-40B4-BE49-F238E27FC236}">
                <a16:creationId xmlns:a16="http://schemas.microsoft.com/office/drawing/2014/main" id="{DA6FDB93-95E0-4EEF-8571-C87B15AC8790}"/>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CF4729F-C1EA-4532-AEB0-55DDF94138C2}"/>
              </a:ext>
            </a:extLst>
          </p:cNvPr>
          <p:cNvSpPr>
            <a:spLocks noGrp="1"/>
          </p:cNvSpPr>
          <p:nvPr>
            <p:ph type="sldNum" sz="quarter" idx="12"/>
          </p:nvPr>
        </p:nvSpPr>
        <p:spPr/>
        <p:txBody>
          <a:bodyPr/>
          <a:lstStyle/>
          <a:p>
            <a:pPr>
              <a:defRPr/>
            </a:pPr>
            <a:fld id="{51DD9BFA-F87D-46B0-8E59-147BA53E6417}" type="slidenum">
              <a:rPr lang="sv-SE" smtClean="0"/>
              <a:pPr>
                <a:defRPr/>
              </a:pPr>
              <a:t>24</a:t>
            </a:fld>
            <a:endParaRPr lang="sv-SE" dirty="0"/>
          </a:p>
        </p:txBody>
      </p:sp>
      <p:pic>
        <p:nvPicPr>
          <p:cNvPr id="11" name="Picture 10">
            <a:extLst>
              <a:ext uri="{FF2B5EF4-FFF2-40B4-BE49-F238E27FC236}">
                <a16:creationId xmlns:a16="http://schemas.microsoft.com/office/drawing/2014/main" id="{1219BAAE-AB59-4624-9D19-EB6DCB62F07F}"/>
              </a:ext>
            </a:extLst>
          </p:cNvPr>
          <p:cNvPicPr>
            <a:picLocks noChangeAspect="1"/>
          </p:cNvPicPr>
          <p:nvPr/>
        </p:nvPicPr>
        <p:blipFill>
          <a:blip r:embed="rId2"/>
          <a:stretch>
            <a:fillRect/>
          </a:stretch>
        </p:blipFill>
        <p:spPr>
          <a:xfrm rot="16200000">
            <a:off x="6630153" y="1107238"/>
            <a:ext cx="6516689" cy="4607009"/>
          </a:xfrm>
          <a:prstGeom prst="rect">
            <a:avLst/>
          </a:prstGeom>
        </p:spPr>
      </p:pic>
      <p:sp>
        <p:nvSpPr>
          <p:cNvPr id="3" name="Content Placeholder 2">
            <a:extLst>
              <a:ext uri="{FF2B5EF4-FFF2-40B4-BE49-F238E27FC236}">
                <a16:creationId xmlns:a16="http://schemas.microsoft.com/office/drawing/2014/main" id="{8651123F-5DE1-4BB0-913D-02DDFE824950}"/>
              </a:ext>
            </a:extLst>
          </p:cNvPr>
          <p:cNvSpPr>
            <a:spLocks noGrp="1"/>
          </p:cNvSpPr>
          <p:nvPr>
            <p:ph idx="1"/>
          </p:nvPr>
        </p:nvSpPr>
        <p:spPr>
          <a:xfrm>
            <a:off x="334434" y="981075"/>
            <a:ext cx="7601252" cy="5327650"/>
          </a:xfrm>
        </p:spPr>
        <p:txBody>
          <a:bodyPr/>
          <a:lstStyle/>
          <a:p>
            <a:r>
              <a:rPr lang="sv-SE" sz="1800" dirty="0"/>
              <a:t>Förslag för järn typ: </a:t>
            </a:r>
            <a:r>
              <a:rPr lang="sv-SE" sz="1800" b="1" dirty="0">
                <a:solidFill>
                  <a:srgbClr val="0000FF"/>
                </a:solidFill>
              </a:rPr>
              <a:t>ARMCO</a:t>
            </a:r>
            <a:endParaRPr lang="sv-SE" b="1" dirty="0">
              <a:solidFill>
                <a:srgbClr val="0000FF"/>
              </a:solidFill>
            </a:endParaRPr>
          </a:p>
          <a:p>
            <a:pPr lvl="1"/>
            <a:r>
              <a:rPr lang="sv-SE" sz="1600" dirty="0">
                <a:hlinkClick r:id="rId3"/>
              </a:rPr>
              <a:t>https://alliedmet.com/alliedpureiron/</a:t>
            </a:r>
            <a:r>
              <a:rPr lang="sv-SE" sz="1600" dirty="0"/>
              <a:t> </a:t>
            </a:r>
          </a:p>
          <a:p>
            <a:r>
              <a:rPr lang="sv-SE" sz="1800" dirty="0"/>
              <a:t>diskussion med CERN</a:t>
            </a:r>
            <a:endParaRPr lang="en-US" sz="1800" dirty="0"/>
          </a:p>
          <a:p>
            <a:pPr lvl="1"/>
            <a:r>
              <a:rPr lang="en-US" sz="1600" dirty="0"/>
              <a:t>this product is basically good. </a:t>
            </a:r>
            <a:br>
              <a:rPr lang="en-US" sz="1600" dirty="0"/>
            </a:br>
            <a:r>
              <a:rPr lang="en-US" sz="1600" dirty="0"/>
              <a:t>ARMCO or PURE IRON is the same. </a:t>
            </a:r>
            <a:br>
              <a:rPr lang="en-US" sz="1600" dirty="0"/>
            </a:br>
            <a:r>
              <a:rPr lang="en-US" sz="1600" dirty="0">
                <a:solidFill>
                  <a:srgbClr val="0000FF"/>
                </a:solidFill>
              </a:rPr>
              <a:t>5 mm or 6 mm thickness plates </a:t>
            </a:r>
            <a:r>
              <a:rPr lang="en-US" sz="1600" dirty="0"/>
              <a:t>are standard values for the market.</a:t>
            </a:r>
            <a:br>
              <a:rPr lang="en-US" sz="1600" dirty="0"/>
            </a:br>
            <a:r>
              <a:rPr lang="en-US" sz="1600" dirty="0"/>
              <a:t>Originally CERN was using MAGNETIL, </a:t>
            </a:r>
          </a:p>
          <a:p>
            <a:pPr lvl="1"/>
            <a:r>
              <a:rPr lang="en-US" sz="1600" dirty="0"/>
              <a:t>In the ... production for HL-LHC (5.8 mm, old LHC standard thickness) we have adopted the </a:t>
            </a:r>
            <a:r>
              <a:rPr lang="en-US" sz="1600" b="1" dirty="0">
                <a:solidFill>
                  <a:srgbClr val="0000FF"/>
                </a:solidFill>
              </a:rPr>
              <a:t>ARMCO Grade 4 </a:t>
            </a:r>
            <a:r>
              <a:rPr lang="en-US" sz="1600" dirty="0"/>
              <a:t>(not the ARMCO grade 2) with a lower content of S, N, et (the presence of these components affecting the magnetic </a:t>
            </a:r>
            <a:r>
              <a:rPr lang="en-US" sz="1600" dirty="0" err="1"/>
              <a:t>behaviour</a:t>
            </a:r>
            <a:r>
              <a:rPr lang="en-US" sz="1600" dirty="0"/>
              <a:t>).</a:t>
            </a:r>
          </a:p>
          <a:p>
            <a:pPr lvl="1"/>
            <a:r>
              <a:rPr lang="en-US" sz="1600" dirty="0"/>
              <a:t>... had problems also with scaling (at the surface of the plates) and with the content of S (sometimes higher than 0.003, in this case we rejected the plates/heat). </a:t>
            </a:r>
          </a:p>
          <a:p>
            <a:pPr lvl="1"/>
            <a:r>
              <a:rPr lang="en-US" sz="1600" dirty="0"/>
              <a:t>The supplier had problems in obtaining the correct grain size number too. We could never obtain the target value of Gs&lt;4 (in the MS at the beginning CERN asked </a:t>
            </a:r>
            <a:r>
              <a:rPr lang="en-US" sz="1600" dirty="0" err="1"/>
              <a:t>fro</a:t>
            </a:r>
            <a:r>
              <a:rPr lang="en-US" sz="1600" dirty="0"/>
              <a:t> Gs&lt; 3!). </a:t>
            </a:r>
            <a:r>
              <a:rPr lang="en-US" sz="1600" dirty="0">
                <a:highlight>
                  <a:srgbClr val="FFFF00"/>
                </a:highlight>
              </a:rPr>
              <a:t>The Gs is important for the mechanical characteristics at low temp</a:t>
            </a:r>
            <a:r>
              <a:rPr lang="en-US" sz="1600" dirty="0"/>
              <a:t>. Finally, the annealing process included in the spec in order to </a:t>
            </a:r>
            <a:r>
              <a:rPr lang="en-US" sz="1600" dirty="0" err="1"/>
              <a:t>favourite</a:t>
            </a:r>
            <a:r>
              <a:rPr lang="en-US" sz="1600" dirty="0"/>
              <a:t> the Gs reduction had to be abandoned.</a:t>
            </a:r>
          </a:p>
          <a:p>
            <a:pPr lvl="1"/>
            <a:endParaRPr lang="en-US" sz="1600" dirty="0"/>
          </a:p>
        </p:txBody>
      </p:sp>
    </p:spTree>
    <p:extLst>
      <p:ext uri="{BB962C8B-B14F-4D97-AF65-F5344CB8AC3E}">
        <p14:creationId xmlns:p14="http://schemas.microsoft.com/office/powerpoint/2010/main" val="24386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39A-B35D-420C-BFAC-E2A3487BC06E}"/>
              </a:ext>
            </a:extLst>
          </p:cNvPr>
          <p:cNvSpPr>
            <a:spLocks noGrp="1"/>
          </p:cNvSpPr>
          <p:nvPr>
            <p:ph type="title"/>
          </p:nvPr>
        </p:nvSpPr>
        <p:spPr/>
        <p:txBody>
          <a:bodyPr/>
          <a:lstStyle/>
          <a:p>
            <a:r>
              <a:rPr lang="sv-SE" dirty="0"/>
              <a:t>Järn ok</a:t>
            </a:r>
            <a:endParaRPr lang="en-US" dirty="0"/>
          </a:p>
        </p:txBody>
      </p:sp>
      <p:sp>
        <p:nvSpPr>
          <p:cNvPr id="3" name="Content Placeholder 2">
            <a:extLst>
              <a:ext uri="{FF2B5EF4-FFF2-40B4-BE49-F238E27FC236}">
                <a16:creationId xmlns:a16="http://schemas.microsoft.com/office/drawing/2014/main" id="{779A0D01-328B-494F-AC6E-BF627933ADF3}"/>
              </a:ext>
            </a:extLst>
          </p:cNvPr>
          <p:cNvSpPr>
            <a:spLocks noGrp="1"/>
          </p:cNvSpPr>
          <p:nvPr>
            <p:ph idx="1"/>
          </p:nvPr>
        </p:nvSpPr>
        <p:spPr/>
        <p:txBody>
          <a:bodyPr/>
          <a:lstStyle/>
          <a:p>
            <a:r>
              <a:rPr lang="sv-SE" dirty="0"/>
              <a:t>MCBC/Y design har stor öppning för magneten</a:t>
            </a:r>
          </a:p>
          <a:p>
            <a:pPr lvl="1"/>
            <a:r>
              <a:rPr lang="sv-SE" dirty="0"/>
              <a:t>CCT magnet design är mindre</a:t>
            </a:r>
          </a:p>
          <a:p>
            <a:pPr lvl="1"/>
            <a:r>
              <a:rPr lang="sv-SE" dirty="0"/>
              <a:t>mer plats för järn</a:t>
            </a:r>
          </a:p>
          <a:p>
            <a:pPr lvl="2"/>
            <a:r>
              <a:rPr lang="sv-SE" dirty="0"/>
              <a:t>förbättring av fältkvalitet</a:t>
            </a:r>
          </a:p>
          <a:p>
            <a:pPr lvl="2"/>
            <a:r>
              <a:rPr lang="sv-SE" dirty="0"/>
              <a:t>mindre ström</a:t>
            </a:r>
            <a:endParaRPr lang="en-US" dirty="0"/>
          </a:p>
        </p:txBody>
      </p:sp>
      <p:sp>
        <p:nvSpPr>
          <p:cNvPr id="5" name="Footer Placeholder 4">
            <a:extLst>
              <a:ext uri="{FF2B5EF4-FFF2-40B4-BE49-F238E27FC236}">
                <a16:creationId xmlns:a16="http://schemas.microsoft.com/office/drawing/2014/main" id="{6761F131-1B0E-4925-BF65-F064CA9EE515}"/>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B4A04C2-8CA3-40CA-AA90-600223EC3599}"/>
              </a:ext>
            </a:extLst>
          </p:cNvPr>
          <p:cNvSpPr>
            <a:spLocks noGrp="1"/>
          </p:cNvSpPr>
          <p:nvPr>
            <p:ph type="sldNum" sz="quarter" idx="12"/>
          </p:nvPr>
        </p:nvSpPr>
        <p:spPr/>
        <p:txBody>
          <a:bodyPr/>
          <a:lstStyle/>
          <a:p>
            <a:pPr>
              <a:defRPr/>
            </a:pPr>
            <a:fld id="{51DD9BFA-F87D-46B0-8E59-147BA53E6417}" type="slidenum">
              <a:rPr lang="sv-SE" smtClean="0"/>
              <a:pPr>
                <a:defRPr/>
              </a:pPr>
              <a:t>25</a:t>
            </a:fld>
            <a:endParaRPr lang="sv-SE" dirty="0"/>
          </a:p>
        </p:txBody>
      </p:sp>
      <p:pic>
        <p:nvPicPr>
          <p:cNvPr id="10" name="Picture 9">
            <a:extLst>
              <a:ext uri="{FF2B5EF4-FFF2-40B4-BE49-F238E27FC236}">
                <a16:creationId xmlns:a16="http://schemas.microsoft.com/office/drawing/2014/main" id="{B6BED233-219F-438B-8111-891E19323081}"/>
              </a:ext>
            </a:extLst>
          </p:cNvPr>
          <p:cNvPicPr>
            <a:picLocks noChangeAspect="1"/>
          </p:cNvPicPr>
          <p:nvPr/>
        </p:nvPicPr>
        <p:blipFill rotWithShape="1">
          <a:blip r:embed="rId2"/>
          <a:srcRect l="24778" t="1815" r="21480" b="5153"/>
          <a:stretch/>
        </p:blipFill>
        <p:spPr>
          <a:xfrm>
            <a:off x="7739315" y="2237206"/>
            <a:ext cx="4158147" cy="4071519"/>
          </a:xfrm>
          <a:prstGeom prst="rect">
            <a:avLst/>
          </a:prstGeom>
        </p:spPr>
      </p:pic>
      <p:grpSp>
        <p:nvGrpSpPr>
          <p:cNvPr id="12" name="Group 11">
            <a:extLst>
              <a:ext uri="{FF2B5EF4-FFF2-40B4-BE49-F238E27FC236}">
                <a16:creationId xmlns:a16="http://schemas.microsoft.com/office/drawing/2014/main" id="{6A325645-48D3-499B-A95F-B71DACF958F6}"/>
              </a:ext>
            </a:extLst>
          </p:cNvPr>
          <p:cNvGrpSpPr/>
          <p:nvPr/>
        </p:nvGrpSpPr>
        <p:grpSpPr>
          <a:xfrm>
            <a:off x="2766071" y="2377167"/>
            <a:ext cx="3909651" cy="3936927"/>
            <a:chOff x="5655733" y="945352"/>
            <a:chExt cx="3909651" cy="3936927"/>
          </a:xfrm>
        </p:grpSpPr>
        <p:sp>
          <p:nvSpPr>
            <p:cNvPr id="13" name="Oval 12">
              <a:extLst>
                <a:ext uri="{FF2B5EF4-FFF2-40B4-BE49-F238E27FC236}">
                  <a16:creationId xmlns:a16="http://schemas.microsoft.com/office/drawing/2014/main" id="{3EDABBA8-31BD-466B-8533-015422C1832F}"/>
                </a:ext>
              </a:extLst>
            </p:cNvPr>
            <p:cNvSpPr/>
            <p:nvPr/>
          </p:nvSpPr>
          <p:spPr bwMode="auto">
            <a:xfrm>
              <a:off x="5655733" y="945352"/>
              <a:ext cx="3909651" cy="39369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20154ED2-05F7-4355-98BB-5B86BC6F9D06}"/>
                </a:ext>
              </a:extLst>
            </p:cNvPr>
            <p:cNvSpPr/>
            <p:nvPr/>
          </p:nvSpPr>
          <p:spPr bwMode="auto">
            <a:xfrm>
              <a:off x="6080293" y="2139935"/>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53F21C8A-4CE2-46FD-B045-B0C53A7A1053}"/>
                </a:ext>
              </a:extLst>
            </p:cNvPr>
            <p:cNvSpPr/>
            <p:nvPr/>
          </p:nvSpPr>
          <p:spPr bwMode="auto">
            <a:xfrm>
              <a:off x="7646307" y="2112420"/>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52D26394-0BFA-4999-8081-394555ECA6B7}"/>
                </a:ext>
              </a:extLst>
            </p:cNvPr>
            <p:cNvSpPr/>
            <p:nvPr/>
          </p:nvSpPr>
          <p:spPr bwMode="auto">
            <a:xfrm>
              <a:off x="7398616" y="1202442"/>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a:extLst>
                <a:ext uri="{FF2B5EF4-FFF2-40B4-BE49-F238E27FC236}">
                  <a16:creationId xmlns:a16="http://schemas.microsoft.com/office/drawing/2014/main" id="{91203BBF-A1C6-4C24-B2B6-02AFC450B041}"/>
                </a:ext>
              </a:extLst>
            </p:cNvPr>
            <p:cNvSpPr/>
            <p:nvPr/>
          </p:nvSpPr>
          <p:spPr bwMode="auto">
            <a:xfrm>
              <a:off x="7418334" y="4163356"/>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8" name="TextBox 17">
            <a:extLst>
              <a:ext uri="{FF2B5EF4-FFF2-40B4-BE49-F238E27FC236}">
                <a16:creationId xmlns:a16="http://schemas.microsoft.com/office/drawing/2014/main" id="{C4D180E1-6E28-4707-823C-A2CA20496956}"/>
              </a:ext>
            </a:extLst>
          </p:cNvPr>
          <p:cNvSpPr txBox="1"/>
          <p:nvPr/>
        </p:nvSpPr>
        <p:spPr>
          <a:xfrm>
            <a:off x="3840244" y="2005199"/>
            <a:ext cx="1753011" cy="369332"/>
          </a:xfrm>
          <a:prstGeom prst="rect">
            <a:avLst/>
          </a:prstGeom>
          <a:noFill/>
        </p:spPr>
        <p:txBody>
          <a:bodyPr wrap="square" rtlCol="0">
            <a:spAutoFit/>
          </a:bodyPr>
          <a:lstStyle/>
          <a:p>
            <a:pPr algn="ctr"/>
            <a:r>
              <a:rPr lang="sv-SE" sz="1800" b="1" dirty="0"/>
              <a:t>MCBC/Y</a:t>
            </a:r>
            <a:endParaRPr lang="en-US" sz="1800" b="1" dirty="0"/>
          </a:p>
        </p:txBody>
      </p:sp>
      <p:sp>
        <p:nvSpPr>
          <p:cNvPr id="19" name="TextBox 18">
            <a:extLst>
              <a:ext uri="{FF2B5EF4-FFF2-40B4-BE49-F238E27FC236}">
                <a16:creationId xmlns:a16="http://schemas.microsoft.com/office/drawing/2014/main" id="{FB905768-B7EB-421F-99E3-8337A29460C2}"/>
              </a:ext>
            </a:extLst>
          </p:cNvPr>
          <p:cNvSpPr txBox="1"/>
          <p:nvPr/>
        </p:nvSpPr>
        <p:spPr>
          <a:xfrm>
            <a:off x="9940190" y="1888380"/>
            <a:ext cx="1753011" cy="369332"/>
          </a:xfrm>
          <a:prstGeom prst="rect">
            <a:avLst/>
          </a:prstGeom>
          <a:noFill/>
        </p:spPr>
        <p:txBody>
          <a:bodyPr wrap="square" rtlCol="0">
            <a:spAutoFit/>
          </a:bodyPr>
          <a:lstStyle/>
          <a:p>
            <a:pPr algn="ctr"/>
            <a:r>
              <a:rPr lang="sv-SE" sz="1800" b="1" dirty="0"/>
              <a:t>alternative</a:t>
            </a:r>
            <a:endParaRPr lang="en-US" sz="1800" b="1" dirty="0"/>
          </a:p>
        </p:txBody>
      </p:sp>
      <p:cxnSp>
        <p:nvCxnSpPr>
          <p:cNvPr id="23" name="Straight Arrow Connector 22">
            <a:extLst>
              <a:ext uri="{FF2B5EF4-FFF2-40B4-BE49-F238E27FC236}">
                <a16:creationId xmlns:a16="http://schemas.microsoft.com/office/drawing/2014/main" id="{9D1ED4EB-50EE-4AA6-BC91-7BC3BED0E825}"/>
              </a:ext>
            </a:extLst>
          </p:cNvPr>
          <p:cNvCxnSpPr/>
          <p:nvPr/>
        </p:nvCxnSpPr>
        <p:spPr bwMode="auto">
          <a:xfrm>
            <a:off x="7859486" y="2514600"/>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TextBox 23">
            <a:extLst>
              <a:ext uri="{FF2B5EF4-FFF2-40B4-BE49-F238E27FC236}">
                <a16:creationId xmlns:a16="http://schemas.microsoft.com/office/drawing/2014/main" id="{D52F4EC7-9039-4C2A-88E4-892E7968AD1F}"/>
              </a:ext>
            </a:extLst>
          </p:cNvPr>
          <p:cNvSpPr txBox="1"/>
          <p:nvPr/>
        </p:nvSpPr>
        <p:spPr>
          <a:xfrm>
            <a:off x="7391593" y="2237206"/>
            <a:ext cx="751114" cy="338554"/>
          </a:xfrm>
          <a:prstGeom prst="rect">
            <a:avLst/>
          </a:prstGeom>
          <a:noFill/>
        </p:spPr>
        <p:txBody>
          <a:bodyPr wrap="square" rtlCol="0">
            <a:spAutoFit/>
          </a:bodyPr>
          <a:lstStyle/>
          <a:p>
            <a:pPr algn="ctr"/>
            <a:r>
              <a:rPr lang="sv-SE" sz="1600" dirty="0">
                <a:solidFill>
                  <a:srgbClr val="FF0000"/>
                </a:solidFill>
              </a:rPr>
              <a:t>pin</a:t>
            </a:r>
            <a:endParaRPr lang="en-US" sz="1600" dirty="0">
              <a:solidFill>
                <a:srgbClr val="FF0000"/>
              </a:solidFill>
            </a:endParaRPr>
          </a:p>
        </p:txBody>
      </p:sp>
      <p:cxnSp>
        <p:nvCxnSpPr>
          <p:cNvPr id="25" name="Straight Arrow Connector 24">
            <a:extLst>
              <a:ext uri="{FF2B5EF4-FFF2-40B4-BE49-F238E27FC236}">
                <a16:creationId xmlns:a16="http://schemas.microsoft.com/office/drawing/2014/main" id="{588E0901-C943-48BD-8707-087EDE18F24B}"/>
              </a:ext>
            </a:extLst>
          </p:cNvPr>
          <p:cNvCxnSpPr/>
          <p:nvPr/>
        </p:nvCxnSpPr>
        <p:spPr bwMode="auto">
          <a:xfrm>
            <a:off x="8235043" y="2211088"/>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5C1C343-7011-4D12-9F2D-E738AA7AEEDC}"/>
              </a:ext>
            </a:extLst>
          </p:cNvPr>
          <p:cNvSpPr txBox="1"/>
          <p:nvPr/>
        </p:nvSpPr>
        <p:spPr>
          <a:xfrm>
            <a:off x="7767150" y="1933694"/>
            <a:ext cx="751114" cy="338554"/>
          </a:xfrm>
          <a:prstGeom prst="rect">
            <a:avLst/>
          </a:prstGeom>
          <a:noFill/>
        </p:spPr>
        <p:txBody>
          <a:bodyPr wrap="square" rtlCol="0">
            <a:spAutoFit/>
          </a:bodyPr>
          <a:lstStyle/>
          <a:p>
            <a:pPr algn="ctr"/>
            <a:r>
              <a:rPr lang="sv-SE" sz="1600" dirty="0" err="1"/>
              <a:t>tie</a:t>
            </a:r>
            <a:r>
              <a:rPr lang="sv-SE" sz="1600" dirty="0"/>
              <a:t> </a:t>
            </a:r>
            <a:r>
              <a:rPr lang="sv-SE" sz="1600" dirty="0" err="1"/>
              <a:t>rod</a:t>
            </a:r>
            <a:endParaRPr lang="en-US" sz="1600" dirty="0"/>
          </a:p>
        </p:txBody>
      </p:sp>
      <p:cxnSp>
        <p:nvCxnSpPr>
          <p:cNvPr id="27" name="Straight Arrow Connector 26">
            <a:extLst>
              <a:ext uri="{FF2B5EF4-FFF2-40B4-BE49-F238E27FC236}">
                <a16:creationId xmlns:a16="http://schemas.microsoft.com/office/drawing/2014/main" id="{9C8056DA-F74B-4FAC-928B-CB59EEF100BA}"/>
              </a:ext>
            </a:extLst>
          </p:cNvPr>
          <p:cNvCxnSpPr/>
          <p:nvPr/>
        </p:nvCxnSpPr>
        <p:spPr bwMode="auto">
          <a:xfrm>
            <a:off x="9001989" y="1998173"/>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44A77FD-8DA6-496C-8913-E72B347588E8}"/>
              </a:ext>
            </a:extLst>
          </p:cNvPr>
          <p:cNvSpPr txBox="1"/>
          <p:nvPr/>
        </p:nvSpPr>
        <p:spPr>
          <a:xfrm>
            <a:off x="8337843" y="1666645"/>
            <a:ext cx="1268186" cy="338554"/>
          </a:xfrm>
          <a:prstGeom prst="rect">
            <a:avLst/>
          </a:prstGeom>
          <a:noFill/>
        </p:spPr>
        <p:txBody>
          <a:bodyPr wrap="square" rtlCol="0">
            <a:spAutoFit/>
          </a:bodyPr>
          <a:lstStyle/>
          <a:p>
            <a:pPr algn="ctr"/>
            <a:r>
              <a:rPr lang="sv-SE" sz="1600" dirty="0" err="1"/>
              <a:t>cooling</a:t>
            </a:r>
            <a:endParaRPr lang="en-US" sz="1600" dirty="0"/>
          </a:p>
        </p:txBody>
      </p:sp>
      <p:cxnSp>
        <p:nvCxnSpPr>
          <p:cNvPr id="29" name="Straight Arrow Connector 28">
            <a:extLst>
              <a:ext uri="{FF2B5EF4-FFF2-40B4-BE49-F238E27FC236}">
                <a16:creationId xmlns:a16="http://schemas.microsoft.com/office/drawing/2014/main" id="{E84D0EFD-8340-4419-8DAD-49B456F48997}"/>
              </a:ext>
            </a:extLst>
          </p:cNvPr>
          <p:cNvCxnSpPr/>
          <p:nvPr/>
        </p:nvCxnSpPr>
        <p:spPr bwMode="auto">
          <a:xfrm>
            <a:off x="7767150" y="3113027"/>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F6073FBB-8096-405A-87CA-8FE4F9353AC4}"/>
              </a:ext>
            </a:extLst>
          </p:cNvPr>
          <p:cNvSpPr txBox="1"/>
          <p:nvPr/>
        </p:nvSpPr>
        <p:spPr>
          <a:xfrm>
            <a:off x="7299257" y="2835633"/>
            <a:ext cx="751114" cy="338554"/>
          </a:xfrm>
          <a:prstGeom prst="rect">
            <a:avLst/>
          </a:prstGeom>
          <a:noFill/>
        </p:spPr>
        <p:txBody>
          <a:bodyPr wrap="square" rtlCol="0">
            <a:spAutoFit/>
          </a:bodyPr>
          <a:lstStyle/>
          <a:p>
            <a:pPr algn="ctr"/>
            <a:r>
              <a:rPr lang="sv-SE" sz="1600" dirty="0" err="1">
                <a:solidFill>
                  <a:srgbClr val="FF0000"/>
                </a:solidFill>
              </a:rPr>
              <a:t>keys</a:t>
            </a:r>
            <a:endParaRPr lang="en-US" sz="1600" dirty="0">
              <a:solidFill>
                <a:srgbClr val="FF0000"/>
              </a:solidFill>
            </a:endParaRPr>
          </a:p>
        </p:txBody>
      </p:sp>
      <p:sp>
        <p:nvSpPr>
          <p:cNvPr id="32" name="TextBox 31">
            <a:extLst>
              <a:ext uri="{FF2B5EF4-FFF2-40B4-BE49-F238E27FC236}">
                <a16:creationId xmlns:a16="http://schemas.microsoft.com/office/drawing/2014/main" id="{E4D80228-9751-4C64-ADF0-23805614ED62}"/>
              </a:ext>
            </a:extLst>
          </p:cNvPr>
          <p:cNvSpPr txBox="1"/>
          <p:nvPr/>
        </p:nvSpPr>
        <p:spPr>
          <a:xfrm>
            <a:off x="6619884" y="3511856"/>
            <a:ext cx="1175269" cy="584775"/>
          </a:xfrm>
          <a:prstGeom prst="rect">
            <a:avLst/>
          </a:prstGeom>
          <a:noFill/>
        </p:spPr>
        <p:txBody>
          <a:bodyPr wrap="square" rtlCol="0">
            <a:spAutoFit/>
          </a:bodyPr>
          <a:lstStyle/>
          <a:p>
            <a:pPr algn="ctr"/>
            <a:r>
              <a:rPr lang="sv-SE" sz="1600" dirty="0" err="1">
                <a:solidFill>
                  <a:srgbClr val="FF0000"/>
                </a:solidFill>
              </a:rPr>
              <a:t>alignment</a:t>
            </a:r>
            <a:r>
              <a:rPr lang="sv-SE" sz="1600" dirty="0">
                <a:solidFill>
                  <a:srgbClr val="FF0000"/>
                </a:solidFill>
              </a:rPr>
              <a:t> </a:t>
            </a:r>
            <a:r>
              <a:rPr lang="sv-SE" sz="1600" dirty="0" err="1">
                <a:solidFill>
                  <a:srgbClr val="FF0000"/>
                </a:solidFill>
              </a:rPr>
              <a:t>slot</a:t>
            </a:r>
            <a:endParaRPr lang="en-US" sz="1600" dirty="0">
              <a:solidFill>
                <a:srgbClr val="FF0000"/>
              </a:solidFill>
            </a:endParaRPr>
          </a:p>
        </p:txBody>
      </p:sp>
      <p:cxnSp>
        <p:nvCxnSpPr>
          <p:cNvPr id="33" name="Straight Arrow Connector 32">
            <a:extLst>
              <a:ext uri="{FF2B5EF4-FFF2-40B4-BE49-F238E27FC236}">
                <a16:creationId xmlns:a16="http://schemas.microsoft.com/office/drawing/2014/main" id="{515C5DD6-2A21-4434-BE5F-0274DCB537CC}"/>
              </a:ext>
            </a:extLst>
          </p:cNvPr>
          <p:cNvCxnSpPr>
            <a:cxnSpLocks/>
          </p:cNvCxnSpPr>
          <p:nvPr/>
        </p:nvCxnSpPr>
        <p:spPr bwMode="auto">
          <a:xfrm>
            <a:off x="7219565" y="4196562"/>
            <a:ext cx="1015478" cy="1114841"/>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580D471-82D9-438B-8184-B8857B0042DC}"/>
              </a:ext>
            </a:extLst>
          </p:cNvPr>
          <p:cNvCxnSpPr>
            <a:cxnSpLocks/>
          </p:cNvCxnSpPr>
          <p:nvPr/>
        </p:nvCxnSpPr>
        <p:spPr bwMode="auto">
          <a:xfrm>
            <a:off x="7195472" y="4191193"/>
            <a:ext cx="658941" cy="1176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E86795A-4CDF-45BA-AF37-DB408A42A557}"/>
              </a:ext>
            </a:extLst>
          </p:cNvPr>
          <p:cNvCxnSpPr>
            <a:cxnSpLocks/>
          </p:cNvCxnSpPr>
          <p:nvPr/>
        </p:nvCxnSpPr>
        <p:spPr bwMode="auto">
          <a:xfrm flipV="1">
            <a:off x="7219565" y="3187786"/>
            <a:ext cx="1053773" cy="100340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7604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509-9E71-486B-98C9-0E4BA9AD8A3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B5D695-03EE-4812-B34C-598FDBC34172}"/>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A237B46F-5661-462E-A8DE-FE72CEAFE5CE}"/>
              </a:ext>
            </a:extLst>
          </p:cNvPr>
          <p:cNvSpPr>
            <a:spLocks noGrp="1"/>
          </p:cNvSpPr>
          <p:nvPr>
            <p:ph type="sldNum" sz="quarter" idx="12"/>
          </p:nvPr>
        </p:nvSpPr>
        <p:spPr/>
        <p:txBody>
          <a:bodyPr/>
          <a:lstStyle/>
          <a:p>
            <a:pPr>
              <a:defRPr/>
            </a:pPr>
            <a:fld id="{6EA94714-94E1-4128-9837-EF88BF262489}" type="slidenum">
              <a:rPr lang="sv-SE" smtClean="0"/>
              <a:pPr>
                <a:defRPr/>
              </a:pPr>
              <a:t>26</a:t>
            </a:fld>
            <a:endParaRPr lang="sv-SE"/>
          </a:p>
        </p:txBody>
      </p:sp>
      <p:pic>
        <p:nvPicPr>
          <p:cNvPr id="7" name="Picture 6">
            <a:extLst>
              <a:ext uri="{FF2B5EF4-FFF2-40B4-BE49-F238E27FC236}">
                <a16:creationId xmlns:a16="http://schemas.microsoft.com/office/drawing/2014/main" id="{6E3194D8-9950-4C9A-B658-6C0015B57097}"/>
              </a:ext>
            </a:extLst>
          </p:cNvPr>
          <p:cNvPicPr>
            <a:picLocks noChangeAspect="1"/>
          </p:cNvPicPr>
          <p:nvPr/>
        </p:nvPicPr>
        <p:blipFill>
          <a:blip r:embed="rId2"/>
          <a:stretch>
            <a:fillRect/>
          </a:stretch>
        </p:blipFill>
        <p:spPr>
          <a:xfrm>
            <a:off x="1259095" y="0"/>
            <a:ext cx="9673811" cy="6858000"/>
          </a:xfrm>
          <a:prstGeom prst="rect">
            <a:avLst/>
          </a:prstGeom>
        </p:spPr>
      </p:pic>
      <p:sp>
        <p:nvSpPr>
          <p:cNvPr id="9" name="TextBox 8">
            <a:extLst>
              <a:ext uri="{FF2B5EF4-FFF2-40B4-BE49-F238E27FC236}">
                <a16:creationId xmlns:a16="http://schemas.microsoft.com/office/drawing/2014/main" id="{6FD551D0-872C-42E7-BABB-4A51E4D1178D}"/>
              </a:ext>
            </a:extLst>
          </p:cNvPr>
          <p:cNvSpPr txBox="1"/>
          <p:nvPr/>
        </p:nvSpPr>
        <p:spPr>
          <a:xfrm>
            <a:off x="4171950" y="5202793"/>
            <a:ext cx="1666875" cy="369332"/>
          </a:xfrm>
          <a:prstGeom prst="rect">
            <a:avLst/>
          </a:prstGeom>
          <a:noFill/>
        </p:spPr>
        <p:txBody>
          <a:bodyPr wrap="square" rtlCol="0">
            <a:spAutoFit/>
          </a:bodyPr>
          <a:lstStyle/>
          <a:p>
            <a:pPr algn="ctr"/>
            <a:r>
              <a:rPr lang="sv-SE" sz="1800" dirty="0">
                <a:solidFill>
                  <a:srgbClr val="FF0000"/>
                </a:solidFill>
              </a:rPr>
              <a:t>1...5.8±0.15</a:t>
            </a:r>
            <a:endParaRPr lang="en-US" sz="1800" dirty="0">
              <a:solidFill>
                <a:srgbClr val="FF0000"/>
              </a:solidFill>
            </a:endParaRPr>
          </a:p>
        </p:txBody>
      </p:sp>
      <p:sp>
        <p:nvSpPr>
          <p:cNvPr id="10" name="Rectangle 9">
            <a:extLst>
              <a:ext uri="{FF2B5EF4-FFF2-40B4-BE49-F238E27FC236}">
                <a16:creationId xmlns:a16="http://schemas.microsoft.com/office/drawing/2014/main" id="{88BF8E98-B0B0-4735-B925-6EABC865A9A0}"/>
              </a:ext>
            </a:extLst>
          </p:cNvPr>
          <p:cNvSpPr/>
          <p:nvPr/>
        </p:nvSpPr>
        <p:spPr bwMode="auto">
          <a:xfrm>
            <a:off x="5848350" y="5698331"/>
            <a:ext cx="1905000" cy="50482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A661B93F-23AC-41D4-B756-6023DECC9B68}"/>
              </a:ext>
            </a:extLst>
          </p:cNvPr>
          <p:cNvSpPr/>
          <p:nvPr/>
        </p:nvSpPr>
        <p:spPr bwMode="auto">
          <a:xfrm>
            <a:off x="6266949" y="1574802"/>
            <a:ext cx="1456267" cy="73377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EB820295-1328-4E55-8D00-B8693301AE3D}"/>
              </a:ext>
            </a:extLst>
          </p:cNvPr>
          <p:cNvCxnSpPr>
            <a:cxnSpLocks/>
            <a:endCxn id="11" idx="2"/>
          </p:cNvCxnSpPr>
          <p:nvPr/>
        </p:nvCxnSpPr>
        <p:spPr bwMode="auto">
          <a:xfrm>
            <a:off x="4346222" y="1794933"/>
            <a:ext cx="1920727" cy="14675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73D90CE4-0A02-47BE-8D96-56984E13F67E}"/>
              </a:ext>
            </a:extLst>
          </p:cNvPr>
          <p:cNvSpPr txBox="1"/>
          <p:nvPr/>
        </p:nvSpPr>
        <p:spPr>
          <a:xfrm>
            <a:off x="3273777" y="1572358"/>
            <a:ext cx="1309511" cy="369332"/>
          </a:xfrm>
          <a:prstGeom prst="rect">
            <a:avLst/>
          </a:prstGeom>
          <a:noFill/>
        </p:spPr>
        <p:txBody>
          <a:bodyPr wrap="square" rtlCol="0">
            <a:spAutoFit/>
          </a:bodyPr>
          <a:lstStyle/>
          <a:p>
            <a:r>
              <a:rPr lang="sv-SE" sz="1800" dirty="0">
                <a:solidFill>
                  <a:srgbClr val="FF0000"/>
                </a:solidFill>
              </a:rPr>
              <a:t>pin </a:t>
            </a:r>
            <a:r>
              <a:rPr lang="en-GB" sz="1800" dirty="0">
                <a:solidFill>
                  <a:srgbClr val="FF0000"/>
                </a:solidFill>
              </a:rPr>
              <a:t>&amp; rod</a:t>
            </a:r>
            <a:endParaRPr lang="en-US" sz="1800" dirty="0">
              <a:solidFill>
                <a:srgbClr val="FF0000"/>
              </a:solidFill>
            </a:endParaRPr>
          </a:p>
        </p:txBody>
      </p:sp>
      <p:sp>
        <p:nvSpPr>
          <p:cNvPr id="15" name="TextBox 14">
            <a:extLst>
              <a:ext uri="{FF2B5EF4-FFF2-40B4-BE49-F238E27FC236}">
                <a16:creationId xmlns:a16="http://schemas.microsoft.com/office/drawing/2014/main" id="{06C725AB-389C-4B60-A73B-D42B830C569A}"/>
              </a:ext>
            </a:extLst>
          </p:cNvPr>
          <p:cNvSpPr txBox="1"/>
          <p:nvPr/>
        </p:nvSpPr>
        <p:spPr>
          <a:xfrm>
            <a:off x="3036711" y="2691335"/>
            <a:ext cx="1309511" cy="1200329"/>
          </a:xfrm>
          <a:prstGeom prst="rect">
            <a:avLst/>
          </a:prstGeom>
          <a:noFill/>
        </p:spPr>
        <p:txBody>
          <a:bodyPr wrap="square" rtlCol="0">
            <a:spAutoFit/>
          </a:bodyPr>
          <a:lstStyle/>
          <a:p>
            <a:r>
              <a:rPr lang="sv-SE" sz="1800" dirty="0">
                <a:solidFill>
                  <a:srgbClr val="FF0000"/>
                </a:solidFill>
              </a:rPr>
              <a:t>4x </a:t>
            </a:r>
            <a:r>
              <a:rPr lang="sv-SE" sz="1800" dirty="0" err="1">
                <a:solidFill>
                  <a:srgbClr val="FF0000"/>
                </a:solidFill>
              </a:rPr>
              <a:t>keys</a:t>
            </a:r>
            <a:endParaRPr lang="sv-SE" sz="1800" dirty="0">
              <a:solidFill>
                <a:srgbClr val="FF0000"/>
              </a:solidFill>
            </a:endParaRPr>
          </a:p>
          <a:p>
            <a:r>
              <a:rPr lang="sv-SE" sz="1800" dirty="0">
                <a:solidFill>
                  <a:srgbClr val="FF0000"/>
                </a:solidFill>
              </a:rPr>
              <a:t>guide </a:t>
            </a:r>
            <a:r>
              <a:rPr lang="sv-SE" sz="1800" dirty="0" err="1">
                <a:solidFill>
                  <a:srgbClr val="FF0000"/>
                </a:solidFill>
              </a:rPr>
              <a:t>thermal</a:t>
            </a:r>
            <a:r>
              <a:rPr lang="sv-SE" sz="1800" dirty="0">
                <a:solidFill>
                  <a:srgbClr val="FF0000"/>
                </a:solidFill>
              </a:rPr>
              <a:t> </a:t>
            </a:r>
            <a:r>
              <a:rPr lang="sv-SE" sz="1800" dirty="0" err="1">
                <a:solidFill>
                  <a:srgbClr val="FF0000"/>
                </a:solidFill>
              </a:rPr>
              <a:t>contraction</a:t>
            </a:r>
            <a:endParaRPr lang="en-US" sz="1800" dirty="0">
              <a:solidFill>
                <a:srgbClr val="FF0000"/>
              </a:solidFill>
            </a:endParaRPr>
          </a:p>
        </p:txBody>
      </p:sp>
      <p:cxnSp>
        <p:nvCxnSpPr>
          <p:cNvPr id="16" name="Straight Arrow Connector 15">
            <a:extLst>
              <a:ext uri="{FF2B5EF4-FFF2-40B4-BE49-F238E27FC236}">
                <a16:creationId xmlns:a16="http://schemas.microsoft.com/office/drawing/2014/main" id="{7F3FD542-6D1D-49FE-B7F2-878FFC992750}"/>
              </a:ext>
            </a:extLst>
          </p:cNvPr>
          <p:cNvCxnSpPr>
            <a:cxnSpLocks/>
            <a:endCxn id="17" idx="1"/>
          </p:cNvCxnSpPr>
          <p:nvPr/>
        </p:nvCxnSpPr>
        <p:spPr bwMode="auto">
          <a:xfrm>
            <a:off x="4028279" y="2904594"/>
            <a:ext cx="2019068" cy="38690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Oval 16">
            <a:extLst>
              <a:ext uri="{FF2B5EF4-FFF2-40B4-BE49-F238E27FC236}">
                <a16:creationId xmlns:a16="http://schemas.microsoft.com/office/drawing/2014/main" id="{9A404395-501F-435F-A1F2-A34A3390EA61}"/>
              </a:ext>
            </a:extLst>
          </p:cNvPr>
          <p:cNvSpPr/>
          <p:nvPr/>
        </p:nvSpPr>
        <p:spPr bwMode="auto">
          <a:xfrm>
            <a:off x="5956385" y="3194709"/>
            <a:ext cx="621127" cy="6609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Oval 17">
            <a:extLst>
              <a:ext uri="{FF2B5EF4-FFF2-40B4-BE49-F238E27FC236}">
                <a16:creationId xmlns:a16="http://schemas.microsoft.com/office/drawing/2014/main" id="{791D1D2C-1590-4F74-830C-CD7217C2BDF0}"/>
              </a:ext>
            </a:extLst>
          </p:cNvPr>
          <p:cNvSpPr/>
          <p:nvPr/>
        </p:nvSpPr>
        <p:spPr bwMode="auto">
          <a:xfrm>
            <a:off x="1990224" y="261229"/>
            <a:ext cx="1581651" cy="1516824"/>
          </a:xfrm>
          <a:prstGeom prst="ellipse">
            <a:avLst/>
          </a:prstGeom>
          <a:solidFill>
            <a:srgbClr val="FFFF00">
              <a:alpha val="20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13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DC2-84E0-41B5-B624-338E252E4574}"/>
              </a:ext>
            </a:extLst>
          </p:cNvPr>
          <p:cNvSpPr>
            <a:spLocks noGrp="1"/>
          </p:cNvSpPr>
          <p:nvPr>
            <p:ph type="title"/>
          </p:nvPr>
        </p:nvSpPr>
        <p:spPr/>
        <p:txBody>
          <a:bodyPr/>
          <a:lstStyle/>
          <a:p>
            <a:r>
              <a:rPr lang="en-GB" dirty="0"/>
              <a:t>Next Steps</a:t>
            </a:r>
            <a:endParaRPr lang="en-US" dirty="0"/>
          </a:p>
        </p:txBody>
      </p:sp>
      <p:sp>
        <p:nvSpPr>
          <p:cNvPr id="3" name="Content Placeholder 2">
            <a:extLst>
              <a:ext uri="{FF2B5EF4-FFF2-40B4-BE49-F238E27FC236}">
                <a16:creationId xmlns:a16="http://schemas.microsoft.com/office/drawing/2014/main" id="{F73C30E6-CA36-4C83-A4DE-F25F0F95F692}"/>
              </a:ext>
            </a:extLst>
          </p:cNvPr>
          <p:cNvSpPr>
            <a:spLocks noGrp="1"/>
          </p:cNvSpPr>
          <p:nvPr>
            <p:ph idx="1"/>
          </p:nvPr>
        </p:nvSpPr>
        <p:spPr/>
        <p:txBody>
          <a:bodyPr/>
          <a:lstStyle/>
          <a:p>
            <a:r>
              <a:rPr lang="en-GB" dirty="0">
                <a:solidFill>
                  <a:srgbClr val="0000FF"/>
                </a:solidFill>
              </a:rPr>
              <a:t>discussing collaboration contract with CERN</a:t>
            </a:r>
          </a:p>
          <a:p>
            <a:pPr lvl="1"/>
            <a:r>
              <a:rPr lang="en-GB" dirty="0"/>
              <a:t>to receive full 3D CAD model from CERN</a:t>
            </a:r>
          </a:p>
          <a:p>
            <a:pPr lvl="1"/>
            <a:r>
              <a:rPr lang="en-GB" dirty="0"/>
              <a:t>to receive advise/knowledge (Glyn Kirby) and engineering support</a:t>
            </a:r>
          </a:p>
          <a:p>
            <a:r>
              <a:rPr lang="en-GB" dirty="0">
                <a:solidFill>
                  <a:srgbClr val="0000FF"/>
                </a:solidFill>
              </a:rPr>
              <a:t>recruiting researcher/post-doc for simulations</a:t>
            </a:r>
          </a:p>
          <a:p>
            <a:pPr lvl="1"/>
            <a:r>
              <a:rPr lang="en-GB" dirty="0"/>
              <a:t>work on field and quench simulations, magnetic design</a:t>
            </a:r>
          </a:p>
          <a:p>
            <a:pPr lvl="1"/>
            <a:r>
              <a:rPr lang="en-GB" dirty="0"/>
              <a:t>discussion ongoing with candidate presently at CERN</a:t>
            </a:r>
          </a:p>
          <a:p>
            <a:r>
              <a:rPr lang="en-GB" dirty="0">
                <a:solidFill>
                  <a:srgbClr val="0000FF"/>
                </a:solidFill>
              </a:rPr>
              <a:t>tests on superconducting cable</a:t>
            </a:r>
          </a:p>
          <a:p>
            <a:pPr lvl="1"/>
            <a:r>
              <a:rPr lang="en-GB" dirty="0"/>
              <a:t>joints, cabling, impregnation</a:t>
            </a:r>
          </a:p>
          <a:p>
            <a:r>
              <a:rPr lang="en-GB" dirty="0">
                <a:solidFill>
                  <a:srgbClr val="0000FF"/>
                </a:solidFill>
              </a:rPr>
              <a:t>tests cutting iron for yoke laminations</a:t>
            </a:r>
          </a:p>
          <a:p>
            <a:pPr lvl="1"/>
            <a:r>
              <a:rPr lang="en-GB" dirty="0"/>
              <a:t>accuracy</a:t>
            </a:r>
          </a:p>
          <a:p>
            <a:r>
              <a:rPr lang="en-GB" dirty="0">
                <a:solidFill>
                  <a:srgbClr val="0000FF"/>
                </a:solidFill>
              </a:rPr>
              <a:t>submitted abstract to MT27 Magnet Technology Conference</a:t>
            </a:r>
          </a:p>
          <a:p>
            <a:pPr lvl="1"/>
            <a:r>
              <a:rPr lang="en-GB" dirty="0"/>
              <a:t>in Japan, 15-19 November 2021</a:t>
            </a:r>
            <a:endParaRPr lang="en-US" dirty="0"/>
          </a:p>
        </p:txBody>
      </p:sp>
      <p:sp>
        <p:nvSpPr>
          <p:cNvPr id="4" name="Footer Placeholder 3">
            <a:extLst>
              <a:ext uri="{FF2B5EF4-FFF2-40B4-BE49-F238E27FC236}">
                <a16:creationId xmlns:a16="http://schemas.microsoft.com/office/drawing/2014/main" id="{F2F9B463-D00A-4E97-B2D4-8B5CCB23406E}"/>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FAB9FCE-7B2D-44A6-9CB2-D3D57649F4DC}"/>
              </a:ext>
            </a:extLst>
          </p:cNvPr>
          <p:cNvSpPr>
            <a:spLocks noGrp="1"/>
          </p:cNvSpPr>
          <p:nvPr>
            <p:ph type="sldNum" sz="quarter" idx="12"/>
          </p:nvPr>
        </p:nvSpPr>
        <p:spPr/>
        <p:txBody>
          <a:bodyPr/>
          <a:lstStyle/>
          <a:p>
            <a:pPr>
              <a:defRPr/>
            </a:pPr>
            <a:fld id="{6EA94714-94E1-4128-9837-EF88BF262489}" type="slidenum">
              <a:rPr lang="sv-SE" smtClean="0"/>
              <a:pPr>
                <a:defRPr/>
              </a:pPr>
              <a:t>27</a:t>
            </a:fld>
            <a:endParaRPr lang="sv-SE"/>
          </a:p>
        </p:txBody>
      </p:sp>
    </p:spTree>
    <p:extLst>
      <p:ext uri="{BB962C8B-B14F-4D97-AF65-F5344CB8AC3E}">
        <p14:creationId xmlns:p14="http://schemas.microsoft.com/office/powerpoint/2010/main" val="332763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FA7-5CD1-42DD-8DFD-602B874FC104}"/>
              </a:ext>
            </a:extLst>
          </p:cNvPr>
          <p:cNvSpPr>
            <a:spLocks noGrp="1"/>
          </p:cNvSpPr>
          <p:nvPr>
            <p:ph type="title"/>
          </p:nvPr>
        </p:nvSpPr>
        <p:spPr/>
        <p:txBody>
          <a:bodyPr/>
          <a:lstStyle/>
          <a:p>
            <a:r>
              <a:rPr lang="sv-SE" dirty="0"/>
              <a:t>Elektrisk strömstyrka</a:t>
            </a:r>
            <a:endParaRPr lang="en-US" dirty="0"/>
          </a:p>
        </p:txBody>
      </p:sp>
      <p:sp>
        <p:nvSpPr>
          <p:cNvPr id="3" name="Content Placeholder 2">
            <a:extLst>
              <a:ext uri="{FF2B5EF4-FFF2-40B4-BE49-F238E27FC236}">
                <a16:creationId xmlns:a16="http://schemas.microsoft.com/office/drawing/2014/main" id="{AC4C36B5-B134-4B9B-9359-5C8BBAC0FBC6}"/>
              </a:ext>
            </a:extLst>
          </p:cNvPr>
          <p:cNvSpPr>
            <a:spLocks noGrp="1"/>
          </p:cNvSpPr>
          <p:nvPr>
            <p:ph idx="1"/>
          </p:nvPr>
        </p:nvSpPr>
        <p:spPr/>
        <p:txBody>
          <a:bodyPr/>
          <a:lstStyle/>
          <a:p>
            <a:r>
              <a:rPr lang="sv-SE" dirty="0"/>
              <a:t>Maximum ström</a:t>
            </a:r>
          </a:p>
          <a:p>
            <a:pPr lvl="1"/>
            <a:r>
              <a:rPr lang="sv-SE" dirty="0"/>
              <a:t>begränsas av teknisk installation i LHC tunneln</a:t>
            </a:r>
          </a:p>
          <a:p>
            <a:pPr lvl="1"/>
            <a:r>
              <a:rPr lang="sv-SE" dirty="0"/>
              <a:t>200 av denna typ av magnet</a:t>
            </a:r>
            <a:endParaRPr lang="sv-SE" b="1" dirty="0">
              <a:solidFill>
                <a:srgbClr val="0000FF"/>
              </a:solidFill>
            </a:endParaRPr>
          </a:p>
          <a:p>
            <a:r>
              <a:rPr lang="sv-SE" b="1" dirty="0">
                <a:solidFill>
                  <a:srgbClr val="0000FF"/>
                </a:solidFill>
              </a:rPr>
              <a:t>Power </a:t>
            </a:r>
            <a:r>
              <a:rPr lang="sv-SE" b="1" dirty="0" err="1">
                <a:solidFill>
                  <a:srgbClr val="0000FF"/>
                </a:solidFill>
              </a:rPr>
              <a:t>converter</a:t>
            </a:r>
            <a:endParaRPr lang="sv-SE" b="1" dirty="0">
              <a:solidFill>
                <a:srgbClr val="0000FF"/>
              </a:solidFill>
            </a:endParaRPr>
          </a:p>
          <a:p>
            <a:pPr lvl="1"/>
            <a:r>
              <a:rPr lang="sv-SE" b="1" dirty="0"/>
              <a:t>nuvarande ström </a:t>
            </a:r>
            <a:r>
              <a:rPr lang="sv-SE" b="1" dirty="0" err="1"/>
              <a:t>circuit</a:t>
            </a:r>
            <a:r>
              <a:rPr lang="sv-SE" b="1" dirty="0"/>
              <a:t> ±120 A, ± 10 V</a:t>
            </a:r>
          </a:p>
          <a:p>
            <a:pPr lvl="2"/>
            <a:r>
              <a:rPr lang="sv-SE" dirty="0"/>
              <a:t>interlock för </a:t>
            </a:r>
            <a:r>
              <a:rPr lang="sv-SE" dirty="0" err="1"/>
              <a:t>quench</a:t>
            </a:r>
            <a:r>
              <a:rPr lang="sv-SE" dirty="0"/>
              <a:t> skydd: </a:t>
            </a:r>
          </a:p>
          <a:p>
            <a:pPr lvl="3"/>
            <a:r>
              <a:rPr lang="sv-SE" dirty="0"/>
              <a:t>extern signal eller ström fel</a:t>
            </a:r>
          </a:p>
          <a:p>
            <a:pPr lvl="2"/>
            <a:r>
              <a:rPr lang="sv-SE" dirty="0"/>
              <a:t>ingen </a:t>
            </a:r>
            <a:r>
              <a:rPr lang="sv-SE" dirty="0" err="1"/>
              <a:t>energy</a:t>
            </a:r>
            <a:r>
              <a:rPr lang="sv-SE" dirty="0"/>
              <a:t> </a:t>
            </a:r>
            <a:r>
              <a:rPr lang="sv-SE" dirty="0" err="1"/>
              <a:t>extraction</a:t>
            </a:r>
            <a:endParaRPr lang="sv-SE" dirty="0"/>
          </a:p>
          <a:p>
            <a:pPr lvl="1"/>
            <a:r>
              <a:rPr lang="sv-SE" dirty="0"/>
              <a:t>dokumentation</a:t>
            </a:r>
          </a:p>
          <a:p>
            <a:pPr lvl="2"/>
            <a:r>
              <a:rPr lang="sv-SE" dirty="0"/>
              <a:t>http://sy-dep-epc-lpc.web.cern.ch/converters/lhc120a-10v/general.stm</a:t>
            </a:r>
          </a:p>
          <a:p>
            <a:pPr lvl="2"/>
            <a:r>
              <a:rPr lang="sv-SE" dirty="0"/>
              <a:t>https://indico.cern.ch/event/904900/</a:t>
            </a:r>
          </a:p>
          <a:p>
            <a:r>
              <a:rPr lang="sv-SE" b="1" dirty="0">
                <a:solidFill>
                  <a:srgbClr val="0000FF"/>
                </a:solidFill>
              </a:rPr>
              <a:t>Behöver passiv </a:t>
            </a:r>
            <a:r>
              <a:rPr lang="sv-SE" b="1" dirty="0" err="1">
                <a:solidFill>
                  <a:srgbClr val="0000FF"/>
                </a:solidFill>
              </a:rPr>
              <a:t>quench</a:t>
            </a:r>
            <a:r>
              <a:rPr lang="sv-SE" b="1" dirty="0">
                <a:solidFill>
                  <a:srgbClr val="0000FF"/>
                </a:solidFill>
              </a:rPr>
              <a:t> skydd</a:t>
            </a:r>
          </a:p>
          <a:p>
            <a:pPr lvl="1"/>
            <a:r>
              <a:rPr lang="sv-SE" dirty="0"/>
              <a:t>diod och motstånd</a:t>
            </a:r>
          </a:p>
          <a:p>
            <a:pPr lvl="1"/>
            <a:r>
              <a:rPr lang="sv-SE" dirty="0"/>
              <a:t>kall system, dvs inbyggd i magnetens kryostat</a:t>
            </a:r>
          </a:p>
          <a:p>
            <a:pPr lvl="1"/>
            <a:r>
              <a:rPr lang="sv-SE" dirty="0">
                <a:highlight>
                  <a:srgbClr val="FFFF00"/>
                </a:highlight>
              </a:rPr>
              <a:t>att diskutera med CERN</a:t>
            </a:r>
            <a:endParaRPr lang="en-US" dirty="0">
              <a:highlight>
                <a:srgbClr val="FFFF00"/>
              </a:highlight>
            </a:endParaRPr>
          </a:p>
        </p:txBody>
      </p:sp>
      <p:sp>
        <p:nvSpPr>
          <p:cNvPr id="5" name="Footer Placeholder 4">
            <a:extLst>
              <a:ext uri="{FF2B5EF4-FFF2-40B4-BE49-F238E27FC236}">
                <a16:creationId xmlns:a16="http://schemas.microsoft.com/office/drawing/2014/main" id="{9E0DDD8D-D154-45CB-97A0-AA00925AD6A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0E492FC-1E84-4E88-ABF4-61677C77F7B0}"/>
              </a:ext>
            </a:extLst>
          </p:cNvPr>
          <p:cNvSpPr>
            <a:spLocks noGrp="1"/>
          </p:cNvSpPr>
          <p:nvPr>
            <p:ph type="sldNum" sz="quarter" idx="12"/>
          </p:nvPr>
        </p:nvSpPr>
        <p:spPr/>
        <p:txBody>
          <a:bodyPr/>
          <a:lstStyle/>
          <a:p>
            <a:pPr>
              <a:defRPr/>
            </a:pPr>
            <a:fld id="{51DD9BFA-F87D-46B0-8E59-147BA53E6417}" type="slidenum">
              <a:rPr lang="sv-SE" smtClean="0"/>
              <a:pPr>
                <a:defRPr/>
              </a:pPr>
              <a:t>3</a:t>
            </a:fld>
            <a:endParaRPr lang="sv-SE" dirty="0"/>
          </a:p>
        </p:txBody>
      </p:sp>
      <p:pic>
        <p:nvPicPr>
          <p:cNvPr id="13" name="Picture 12">
            <a:extLst>
              <a:ext uri="{FF2B5EF4-FFF2-40B4-BE49-F238E27FC236}">
                <a16:creationId xmlns:a16="http://schemas.microsoft.com/office/drawing/2014/main" id="{4B7EBD16-0623-4D3E-B972-6481617F9512}"/>
              </a:ext>
            </a:extLst>
          </p:cNvPr>
          <p:cNvPicPr>
            <a:picLocks noChangeAspect="1"/>
          </p:cNvPicPr>
          <p:nvPr/>
        </p:nvPicPr>
        <p:blipFill>
          <a:blip r:embed="rId2"/>
          <a:stretch>
            <a:fillRect/>
          </a:stretch>
        </p:blipFill>
        <p:spPr>
          <a:xfrm>
            <a:off x="6792686" y="978739"/>
            <a:ext cx="4955057" cy="2272295"/>
          </a:xfrm>
          <a:prstGeom prst="rect">
            <a:avLst/>
          </a:prstGeom>
        </p:spPr>
      </p:pic>
      <p:pic>
        <p:nvPicPr>
          <p:cNvPr id="15" name="Picture 14">
            <a:extLst>
              <a:ext uri="{FF2B5EF4-FFF2-40B4-BE49-F238E27FC236}">
                <a16:creationId xmlns:a16="http://schemas.microsoft.com/office/drawing/2014/main" id="{87E186BF-46DD-4C10-AB68-158F2FD8C4D2}"/>
              </a:ext>
            </a:extLst>
          </p:cNvPr>
          <p:cNvPicPr>
            <a:picLocks noChangeAspect="1"/>
          </p:cNvPicPr>
          <p:nvPr/>
        </p:nvPicPr>
        <p:blipFill>
          <a:blip r:embed="rId3"/>
          <a:stretch>
            <a:fillRect/>
          </a:stretch>
        </p:blipFill>
        <p:spPr>
          <a:xfrm>
            <a:off x="6715634" y="3395497"/>
            <a:ext cx="5433436" cy="3056308"/>
          </a:xfrm>
          <a:prstGeom prst="rect">
            <a:avLst/>
          </a:prstGeom>
        </p:spPr>
      </p:pic>
      <p:sp>
        <p:nvSpPr>
          <p:cNvPr id="9" name="TextBox 8">
            <a:extLst>
              <a:ext uri="{FF2B5EF4-FFF2-40B4-BE49-F238E27FC236}">
                <a16:creationId xmlns:a16="http://schemas.microsoft.com/office/drawing/2014/main" id="{E8C2717B-4735-43DE-9585-186678450557}"/>
              </a:ext>
            </a:extLst>
          </p:cNvPr>
          <p:cNvSpPr txBox="1"/>
          <p:nvPr/>
        </p:nvSpPr>
        <p:spPr>
          <a:xfrm>
            <a:off x="8644165" y="6427218"/>
            <a:ext cx="2982686" cy="276999"/>
          </a:xfrm>
          <a:prstGeom prst="rect">
            <a:avLst/>
          </a:prstGeom>
          <a:noFill/>
        </p:spPr>
        <p:txBody>
          <a:bodyPr wrap="square" rtlCol="0">
            <a:spAutoFit/>
          </a:bodyPr>
          <a:lstStyle/>
          <a:p>
            <a:r>
              <a:rPr lang="sv-SE" sz="1200" dirty="0"/>
              <a:t>FGC</a:t>
            </a:r>
            <a:r>
              <a:rPr lang="en-GB" sz="1200" dirty="0"/>
              <a:t>=function generator/controller</a:t>
            </a:r>
            <a:endParaRPr lang="en-US" sz="1200" dirty="0"/>
          </a:p>
        </p:txBody>
      </p:sp>
      <p:cxnSp>
        <p:nvCxnSpPr>
          <p:cNvPr id="17" name="Straight Arrow Connector 16">
            <a:extLst>
              <a:ext uri="{FF2B5EF4-FFF2-40B4-BE49-F238E27FC236}">
                <a16:creationId xmlns:a16="http://schemas.microsoft.com/office/drawing/2014/main" id="{47574C23-B925-4F8D-A282-56100800FB4F}"/>
              </a:ext>
            </a:extLst>
          </p:cNvPr>
          <p:cNvCxnSpPr>
            <a:cxnSpLocks/>
          </p:cNvCxnSpPr>
          <p:nvPr/>
        </p:nvCxnSpPr>
        <p:spPr bwMode="auto">
          <a:xfrm>
            <a:off x="5116286" y="3744686"/>
            <a:ext cx="1230085"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B4F7059-A36A-49C3-A962-D96966F77EB4}"/>
              </a:ext>
            </a:extLst>
          </p:cNvPr>
          <p:cNvCxnSpPr>
            <a:cxnSpLocks/>
          </p:cNvCxnSpPr>
          <p:nvPr/>
        </p:nvCxnSpPr>
        <p:spPr bwMode="auto">
          <a:xfrm flipV="1">
            <a:off x="5116286" y="2231572"/>
            <a:ext cx="1491343" cy="15131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871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98-53F2-449B-A644-EE3435222AF2}"/>
              </a:ext>
            </a:extLst>
          </p:cNvPr>
          <p:cNvSpPr>
            <a:spLocks noGrp="1"/>
          </p:cNvSpPr>
          <p:nvPr>
            <p:ph type="title"/>
          </p:nvPr>
        </p:nvSpPr>
        <p:spPr/>
        <p:txBody>
          <a:bodyPr/>
          <a:lstStyle/>
          <a:p>
            <a:r>
              <a:rPr lang="sv-SE" dirty="0"/>
              <a:t>Supraledare - tråd</a:t>
            </a:r>
          </a:p>
        </p:txBody>
      </p:sp>
      <p:sp>
        <p:nvSpPr>
          <p:cNvPr id="3" name="Content Placeholder 2">
            <a:extLst>
              <a:ext uri="{FF2B5EF4-FFF2-40B4-BE49-F238E27FC236}">
                <a16:creationId xmlns:a16="http://schemas.microsoft.com/office/drawing/2014/main" id="{ECF21CA2-6231-446B-8112-FB709647145E}"/>
              </a:ext>
            </a:extLst>
          </p:cNvPr>
          <p:cNvSpPr>
            <a:spLocks noGrp="1"/>
          </p:cNvSpPr>
          <p:nvPr>
            <p:ph idx="1"/>
          </p:nvPr>
        </p:nvSpPr>
        <p:spPr/>
        <p:txBody>
          <a:bodyPr/>
          <a:lstStyle/>
          <a:p>
            <a:r>
              <a:rPr lang="sv-SE" b="1" dirty="0" err="1">
                <a:solidFill>
                  <a:srgbClr val="0000FF"/>
                </a:solidFill>
              </a:rPr>
              <a:t>Bruker</a:t>
            </a:r>
            <a:r>
              <a:rPr lang="sv-SE" b="1" dirty="0">
                <a:solidFill>
                  <a:srgbClr val="0000FF"/>
                </a:solidFill>
              </a:rPr>
              <a:t> Energy &amp; </a:t>
            </a:r>
            <a:r>
              <a:rPr lang="sv-SE" b="1" dirty="0" err="1">
                <a:solidFill>
                  <a:srgbClr val="0000FF"/>
                </a:solidFill>
              </a:rPr>
              <a:t>Supercon</a:t>
            </a:r>
            <a:r>
              <a:rPr lang="sv-SE" b="1" dirty="0">
                <a:solidFill>
                  <a:srgbClr val="0000FF"/>
                </a:solidFill>
              </a:rPr>
              <a:t> Technologies (BEST)</a:t>
            </a:r>
          </a:p>
          <a:p>
            <a:pPr lvl="1"/>
            <a:r>
              <a:rPr lang="sv-SE" dirty="0">
                <a:hlinkClick r:id="rId2"/>
              </a:rPr>
              <a:t>https://www.bruker.com/content/bruker/int/en/products-and-solutions/superconductors.html</a:t>
            </a:r>
            <a:endParaRPr lang="sv-SE" dirty="0"/>
          </a:p>
          <a:p>
            <a:r>
              <a:rPr lang="sv-SE" dirty="0"/>
              <a:t>supraledande tråd</a:t>
            </a:r>
          </a:p>
          <a:p>
            <a:pPr lvl="1"/>
            <a:r>
              <a:rPr lang="sv-SE" dirty="0"/>
              <a:t>diameter</a:t>
            </a:r>
          </a:p>
          <a:p>
            <a:pPr lvl="2"/>
            <a:r>
              <a:rPr lang="sv-SE" dirty="0"/>
              <a:t>0.33 mm</a:t>
            </a:r>
            <a:r>
              <a:rPr lang="en-GB" dirty="0"/>
              <a:t> (w/o insulation = bare)</a:t>
            </a:r>
          </a:p>
          <a:p>
            <a:pPr lvl="2"/>
            <a:r>
              <a:rPr lang="en-GB" dirty="0">
                <a:highlight>
                  <a:srgbClr val="FFFF00"/>
                </a:highlight>
              </a:rPr>
              <a:t>0.36 mm (with insulation)</a:t>
            </a:r>
          </a:p>
          <a:p>
            <a:pPr lvl="2"/>
            <a:r>
              <a:rPr lang="en-GB" dirty="0"/>
              <a:t>insulation = formvar (or polyimide)</a:t>
            </a:r>
          </a:p>
          <a:p>
            <a:pPr lvl="1"/>
            <a:r>
              <a:rPr lang="en-GB" dirty="0"/>
              <a:t>filament approx. 29 µm</a:t>
            </a:r>
          </a:p>
          <a:p>
            <a:pPr lvl="1"/>
            <a:r>
              <a:rPr lang="en-GB" dirty="0"/>
              <a:t>bending radius 25 mm</a:t>
            </a:r>
          </a:p>
          <a:p>
            <a:pPr lvl="1"/>
            <a:r>
              <a:rPr lang="en-GB" dirty="0"/>
              <a:t>max. tensile strength 20 kg/mm</a:t>
            </a:r>
            <a:r>
              <a:rPr lang="en-GB" baseline="30000" dirty="0"/>
              <a:t>2</a:t>
            </a:r>
          </a:p>
          <a:p>
            <a:pPr lvl="1"/>
            <a:r>
              <a:rPr lang="sv-SE" dirty="0" err="1">
                <a:highlight>
                  <a:srgbClr val="FFFF00"/>
                </a:highlight>
              </a:rPr>
              <a:t>I</a:t>
            </a:r>
            <a:r>
              <a:rPr lang="sv-SE" baseline="-25000" dirty="0" err="1">
                <a:highlight>
                  <a:srgbClr val="FFFF00"/>
                </a:highlight>
              </a:rPr>
              <a:t>critical</a:t>
            </a:r>
            <a:r>
              <a:rPr lang="sv-SE" dirty="0">
                <a:highlight>
                  <a:srgbClr val="FFFF00"/>
                </a:highlight>
              </a:rPr>
              <a:t> (4.2K, 3T) ≥ 137 A</a:t>
            </a:r>
          </a:p>
          <a:p>
            <a:pPr lvl="2"/>
            <a:r>
              <a:rPr lang="sv-SE" dirty="0"/>
              <a:t>at 60% </a:t>
            </a:r>
            <a:r>
              <a:rPr lang="sv-SE" dirty="0" err="1"/>
              <a:t>load</a:t>
            </a:r>
            <a:r>
              <a:rPr lang="sv-SE" dirty="0"/>
              <a:t> </a:t>
            </a:r>
            <a:r>
              <a:rPr lang="sv-SE" dirty="0" err="1"/>
              <a:t>line</a:t>
            </a:r>
            <a:r>
              <a:rPr lang="sv-SE" dirty="0"/>
              <a:t> = 82 A</a:t>
            </a:r>
          </a:p>
          <a:p>
            <a:pPr lvl="1"/>
            <a:r>
              <a:rPr lang="sv-SE" dirty="0"/>
              <a:t>koppar till supraledare förhållandet 1.35 : 1</a:t>
            </a:r>
          </a:p>
          <a:p>
            <a:pPr lvl="1"/>
            <a:r>
              <a:rPr lang="sv-SE" dirty="0"/>
              <a:t>RRR ≥70 </a:t>
            </a:r>
          </a:p>
          <a:p>
            <a:pPr lvl="1"/>
            <a:endParaRPr lang="sv-SE" dirty="0"/>
          </a:p>
          <a:p>
            <a:pPr lvl="1"/>
            <a:endParaRPr lang="sv-SE" dirty="0"/>
          </a:p>
        </p:txBody>
      </p:sp>
      <p:sp>
        <p:nvSpPr>
          <p:cNvPr id="5" name="Footer Placeholder 4">
            <a:extLst>
              <a:ext uri="{FF2B5EF4-FFF2-40B4-BE49-F238E27FC236}">
                <a16:creationId xmlns:a16="http://schemas.microsoft.com/office/drawing/2014/main" id="{E576B989-024D-49C2-882E-2FCCFBF0C564}"/>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75EF6B9-6448-447F-8AA4-97886E04BFFB}"/>
              </a:ext>
            </a:extLst>
          </p:cNvPr>
          <p:cNvSpPr>
            <a:spLocks noGrp="1"/>
          </p:cNvSpPr>
          <p:nvPr>
            <p:ph type="sldNum" sz="quarter" idx="12"/>
          </p:nvPr>
        </p:nvSpPr>
        <p:spPr/>
        <p:txBody>
          <a:bodyPr/>
          <a:lstStyle/>
          <a:p>
            <a:pPr>
              <a:defRPr/>
            </a:pPr>
            <a:fld id="{51DD9BFA-F87D-46B0-8E59-147BA53E6417}" type="slidenum">
              <a:rPr lang="sv-SE" smtClean="0"/>
              <a:pPr>
                <a:defRPr/>
              </a:pPr>
              <a:t>4</a:t>
            </a:fld>
            <a:endParaRPr lang="sv-SE" dirty="0"/>
          </a:p>
        </p:txBody>
      </p:sp>
      <p:pic>
        <p:nvPicPr>
          <p:cNvPr id="9" name="Picture 8">
            <a:extLst>
              <a:ext uri="{FF2B5EF4-FFF2-40B4-BE49-F238E27FC236}">
                <a16:creationId xmlns:a16="http://schemas.microsoft.com/office/drawing/2014/main" id="{DD6F18A5-418C-4A06-B3AC-94A10754F546}"/>
              </a:ext>
            </a:extLst>
          </p:cNvPr>
          <p:cNvPicPr>
            <a:picLocks noChangeAspect="1"/>
          </p:cNvPicPr>
          <p:nvPr/>
        </p:nvPicPr>
        <p:blipFill rotWithShape="1">
          <a:blip r:embed="rId3"/>
          <a:srcRect l="2234" t="2630" r="2687" b="20208"/>
          <a:stretch/>
        </p:blipFill>
        <p:spPr>
          <a:xfrm>
            <a:off x="6487886" y="518497"/>
            <a:ext cx="5473399" cy="5747069"/>
          </a:xfrm>
          <a:prstGeom prst="rect">
            <a:avLst/>
          </a:prstGeom>
        </p:spPr>
      </p:pic>
    </p:spTree>
    <p:extLst>
      <p:ext uri="{BB962C8B-B14F-4D97-AF65-F5344CB8AC3E}">
        <p14:creationId xmlns:p14="http://schemas.microsoft.com/office/powerpoint/2010/main" val="5002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615E-BC46-4B12-81E3-18B526DEFFC0}"/>
              </a:ext>
            </a:extLst>
          </p:cNvPr>
          <p:cNvSpPr>
            <a:spLocks noGrp="1"/>
          </p:cNvSpPr>
          <p:nvPr>
            <p:ph type="title"/>
          </p:nvPr>
        </p:nvSpPr>
        <p:spPr/>
        <p:txBody>
          <a:bodyPr/>
          <a:lstStyle/>
          <a:p>
            <a:r>
              <a:rPr lang="sv-SE" dirty="0"/>
              <a:t>Supraledare - tråd</a:t>
            </a:r>
            <a:endParaRPr lang="en-US" dirty="0"/>
          </a:p>
        </p:txBody>
      </p:sp>
      <p:sp>
        <p:nvSpPr>
          <p:cNvPr id="3" name="Content Placeholder 2">
            <a:extLst>
              <a:ext uri="{FF2B5EF4-FFF2-40B4-BE49-F238E27FC236}">
                <a16:creationId xmlns:a16="http://schemas.microsoft.com/office/drawing/2014/main" id="{9C520A15-9B65-472E-9D05-6C4A3DBC6061}"/>
              </a:ext>
            </a:extLst>
          </p:cNvPr>
          <p:cNvSpPr>
            <a:spLocks noGrp="1"/>
          </p:cNvSpPr>
          <p:nvPr>
            <p:ph idx="1"/>
          </p:nvPr>
        </p:nvSpPr>
        <p:spPr/>
        <p:txBody>
          <a:bodyPr/>
          <a:lstStyle/>
          <a:p>
            <a:r>
              <a:rPr lang="en-GB" b="1" dirty="0">
                <a:solidFill>
                  <a:srgbClr val="0000FF"/>
                </a:solidFill>
              </a:rPr>
              <a:t>Bruker has send 100 m of wire </a:t>
            </a:r>
          </a:p>
          <a:p>
            <a:r>
              <a:rPr lang="en-GB" dirty="0">
                <a:solidFill>
                  <a:srgbClr val="0000FF"/>
                </a:solidFill>
              </a:rPr>
              <a:t>5 m to UU</a:t>
            </a:r>
            <a:endParaRPr lang="en-GB" dirty="0"/>
          </a:p>
          <a:p>
            <a:pPr lvl="1"/>
            <a:r>
              <a:rPr lang="en-GB" dirty="0"/>
              <a:t>resistance measurement: </a:t>
            </a:r>
            <a:r>
              <a:rPr lang="en-GB" b="1" dirty="0">
                <a:highlight>
                  <a:srgbClr val="FFFF00"/>
                </a:highlight>
              </a:rPr>
              <a:t>0.365 </a:t>
            </a:r>
            <a:r>
              <a:rPr lang="el-GR" b="1" dirty="0">
                <a:highlight>
                  <a:srgbClr val="FFFF00"/>
                </a:highlight>
              </a:rPr>
              <a:t>Ω</a:t>
            </a:r>
            <a:r>
              <a:rPr lang="en-GB" b="1" dirty="0">
                <a:highlight>
                  <a:srgbClr val="FFFF00"/>
                </a:highlight>
              </a:rPr>
              <a:t>/m</a:t>
            </a:r>
          </a:p>
          <a:p>
            <a:pPr lvl="1"/>
            <a:r>
              <a:rPr lang="en-GB" dirty="0"/>
              <a:t>testing joints for installation in cryostat</a:t>
            </a:r>
          </a:p>
          <a:p>
            <a:r>
              <a:rPr lang="en-GB" dirty="0">
                <a:solidFill>
                  <a:srgbClr val="0000FF"/>
                </a:solidFill>
              </a:rPr>
              <a:t>2+5+50 m to CERN</a:t>
            </a:r>
            <a:endParaRPr lang="en-GB" dirty="0"/>
          </a:p>
          <a:p>
            <a:pPr lvl="1"/>
            <a:r>
              <a:rPr lang="en-GB" dirty="0"/>
              <a:t>cable test</a:t>
            </a:r>
          </a:p>
          <a:p>
            <a:pPr lvl="2"/>
            <a:r>
              <a:rPr lang="en-GB" dirty="0" err="1"/>
              <a:t>I</a:t>
            </a:r>
            <a:r>
              <a:rPr lang="en-GB" baseline="-25000" dirty="0" err="1"/>
              <a:t>c</a:t>
            </a:r>
            <a:r>
              <a:rPr lang="en-GB" dirty="0"/>
              <a:t> testing between 2 and 5 T (1.6m/sample)</a:t>
            </a:r>
          </a:p>
          <a:p>
            <a:pPr lvl="2"/>
            <a:r>
              <a:rPr lang="en-GB" dirty="0"/>
              <a:t>cross section investigation (photo)</a:t>
            </a:r>
          </a:p>
          <a:p>
            <a:pPr lvl="1"/>
            <a:r>
              <a:rPr lang="en-GB" dirty="0"/>
              <a:t>6-around-1 cabling</a:t>
            </a:r>
          </a:p>
          <a:p>
            <a:r>
              <a:rPr lang="en-GB" dirty="0">
                <a:solidFill>
                  <a:srgbClr val="0000FF"/>
                </a:solidFill>
              </a:rPr>
              <a:t>38 m remainder to </a:t>
            </a:r>
            <a:r>
              <a:rPr lang="en-GB" dirty="0" err="1">
                <a:solidFill>
                  <a:srgbClr val="0000FF"/>
                </a:solidFill>
              </a:rPr>
              <a:t>Scanditronix</a:t>
            </a:r>
            <a:endParaRPr lang="en-GB" dirty="0">
              <a:solidFill>
                <a:srgbClr val="0000FF"/>
              </a:solidFill>
            </a:endParaRPr>
          </a:p>
          <a:p>
            <a:pPr lvl="1"/>
            <a:r>
              <a:rPr lang="en-GB" dirty="0">
                <a:highlight>
                  <a:srgbClr val="FFFF00"/>
                </a:highlight>
              </a:rPr>
              <a:t>test making joints</a:t>
            </a:r>
          </a:p>
          <a:p>
            <a:pPr lvl="1"/>
            <a:r>
              <a:rPr lang="en-GB" dirty="0">
                <a:highlight>
                  <a:srgbClr val="FFFF00"/>
                </a:highlight>
              </a:rPr>
              <a:t>make 6-around-1 cable</a:t>
            </a:r>
          </a:p>
          <a:p>
            <a:pPr lvl="2"/>
            <a:r>
              <a:rPr lang="en-GB" dirty="0">
                <a:highlight>
                  <a:srgbClr val="FFFF00"/>
                </a:highlight>
              </a:rPr>
              <a:t>check diameter &amp; bending radius</a:t>
            </a:r>
          </a:p>
          <a:p>
            <a:pPr lvl="2"/>
            <a:r>
              <a:rPr lang="en-GB" dirty="0">
                <a:highlight>
                  <a:srgbClr val="FFFF00"/>
                </a:highlight>
              </a:rPr>
              <a:t>impregnation into channel (100 to 200 mm)</a:t>
            </a:r>
          </a:p>
          <a:p>
            <a:pPr lvl="3"/>
            <a:r>
              <a:rPr lang="en-GB" dirty="0">
                <a:highlight>
                  <a:srgbClr val="FFFF00"/>
                </a:highlight>
              </a:rPr>
              <a:t>check</a:t>
            </a:r>
            <a:r>
              <a:rPr lang="en-US" dirty="0">
                <a:highlight>
                  <a:srgbClr val="FFFF00"/>
                </a:highlight>
              </a:rPr>
              <a:t> impregnation</a:t>
            </a:r>
          </a:p>
          <a:p>
            <a:pPr lvl="3"/>
            <a:r>
              <a:rPr lang="en-US" dirty="0">
                <a:highlight>
                  <a:srgbClr val="FFFF00"/>
                </a:highlight>
              </a:rPr>
              <a:t>test insulation (let wire stick out of channel)</a:t>
            </a:r>
          </a:p>
        </p:txBody>
      </p:sp>
      <p:sp>
        <p:nvSpPr>
          <p:cNvPr id="4" name="Footer Placeholder 3">
            <a:extLst>
              <a:ext uri="{FF2B5EF4-FFF2-40B4-BE49-F238E27FC236}">
                <a16:creationId xmlns:a16="http://schemas.microsoft.com/office/drawing/2014/main" id="{068E6C31-037C-4121-A25C-40B6DACEE2DD}"/>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2EDB7091-935A-4F43-B47B-381E15AF9E16}"/>
              </a:ext>
            </a:extLst>
          </p:cNvPr>
          <p:cNvSpPr>
            <a:spLocks noGrp="1"/>
          </p:cNvSpPr>
          <p:nvPr>
            <p:ph type="sldNum" sz="quarter" idx="12"/>
          </p:nvPr>
        </p:nvSpPr>
        <p:spPr/>
        <p:txBody>
          <a:bodyPr/>
          <a:lstStyle/>
          <a:p>
            <a:pPr>
              <a:defRPr/>
            </a:pPr>
            <a:fld id="{51DD9BFA-F87D-46B0-8E59-147BA53E6417}" type="slidenum">
              <a:rPr lang="sv-SE" smtClean="0"/>
              <a:pPr>
                <a:defRPr/>
              </a:pPr>
              <a:t>5</a:t>
            </a:fld>
            <a:endParaRPr lang="sv-SE" dirty="0"/>
          </a:p>
        </p:txBody>
      </p:sp>
      <p:pic>
        <p:nvPicPr>
          <p:cNvPr id="6" name="Picture 5">
            <a:extLst>
              <a:ext uri="{FF2B5EF4-FFF2-40B4-BE49-F238E27FC236}">
                <a16:creationId xmlns:a16="http://schemas.microsoft.com/office/drawing/2014/main" id="{A47E4B15-9349-428C-A65B-F9CB96BFCBD9}"/>
              </a:ext>
            </a:extLst>
          </p:cNvPr>
          <p:cNvPicPr>
            <a:picLocks noChangeAspect="1"/>
          </p:cNvPicPr>
          <p:nvPr/>
        </p:nvPicPr>
        <p:blipFill>
          <a:blip r:embed="rId2"/>
          <a:stretch>
            <a:fillRect/>
          </a:stretch>
        </p:blipFill>
        <p:spPr>
          <a:xfrm>
            <a:off x="5838674" y="1198796"/>
            <a:ext cx="6183371" cy="4892207"/>
          </a:xfrm>
          <a:prstGeom prst="rect">
            <a:avLst/>
          </a:prstGeom>
        </p:spPr>
      </p:pic>
      <p:sp>
        <p:nvSpPr>
          <p:cNvPr id="7" name="TextBox 6">
            <a:extLst>
              <a:ext uri="{FF2B5EF4-FFF2-40B4-BE49-F238E27FC236}">
                <a16:creationId xmlns:a16="http://schemas.microsoft.com/office/drawing/2014/main" id="{87B60AB1-0447-4473-BA33-489DF69F1C1E}"/>
              </a:ext>
            </a:extLst>
          </p:cNvPr>
          <p:cNvSpPr txBox="1"/>
          <p:nvPr/>
        </p:nvSpPr>
        <p:spPr>
          <a:xfrm>
            <a:off x="5838674" y="321024"/>
            <a:ext cx="6018892" cy="1384995"/>
          </a:xfrm>
          <a:prstGeom prst="rect">
            <a:avLst/>
          </a:prstGeom>
          <a:noFill/>
        </p:spPr>
        <p:txBody>
          <a:bodyPr wrap="square" rtlCol="0">
            <a:spAutoFit/>
          </a:bodyPr>
          <a:lstStyle/>
          <a:p>
            <a:pPr algn="r"/>
            <a:r>
              <a:rPr lang="en-GB" sz="2800" b="1" dirty="0">
                <a:solidFill>
                  <a:srgbClr val="FF0000"/>
                </a:solidFill>
                <a:effectLst>
                  <a:outerShdw blurRad="38100" dist="38100" dir="2700000" algn="tl">
                    <a:srgbClr val="000000">
                      <a:alpha val="43137"/>
                    </a:srgbClr>
                  </a:outerShdw>
                </a:effectLst>
              </a:rPr>
              <a:t>Cable </a:t>
            </a:r>
          </a:p>
          <a:p>
            <a:pPr algn="r"/>
            <a:r>
              <a:rPr lang="en-GB" sz="2800" b="1" dirty="0">
                <a:solidFill>
                  <a:srgbClr val="FF0000"/>
                </a:solidFill>
                <a:effectLst>
                  <a:outerShdw blurRad="38100" dist="38100" dir="2700000" algn="tl">
                    <a:srgbClr val="000000">
                      <a:alpha val="43137"/>
                    </a:srgbClr>
                  </a:outerShdw>
                </a:effectLst>
              </a:rPr>
              <a:t>arrived</a:t>
            </a:r>
          </a:p>
          <a:p>
            <a:pPr algn="r"/>
            <a:r>
              <a:rPr lang="en-GB" sz="2800" b="1" dirty="0">
                <a:solidFill>
                  <a:srgbClr val="FF0000"/>
                </a:solidFill>
                <a:effectLst>
                  <a:outerShdw blurRad="38100" dist="38100" dir="2700000" algn="tl">
                    <a:srgbClr val="000000">
                      <a:alpha val="43137"/>
                    </a:srgbClr>
                  </a:outerShdw>
                </a:effectLst>
              </a:rPr>
              <a:t>14-Apr</a:t>
            </a:r>
            <a:endParaRPr lang="en-US" sz="2800" b="1" dirty="0">
              <a:solidFill>
                <a:srgbClr val="FF0000"/>
              </a:solidFill>
              <a:effectLst>
                <a:outerShdw blurRad="38100" dist="38100" dir="2700000" algn="tl">
                  <a:srgbClr val="000000">
                    <a:alpha val="43137"/>
                  </a:srgbClr>
                </a:outerShdw>
              </a:effectLst>
            </a:endParaRPr>
          </a:p>
        </p:txBody>
      </p:sp>
      <p:pic>
        <p:nvPicPr>
          <p:cNvPr id="8" name="Picture 7" descr="A picture containing text&#10;&#10;Description automatically generated">
            <a:extLst>
              <a:ext uri="{FF2B5EF4-FFF2-40B4-BE49-F238E27FC236}">
                <a16:creationId xmlns:a16="http://schemas.microsoft.com/office/drawing/2014/main" id="{72053882-1AE8-4A3E-8F42-11F306CDA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2239" y="228784"/>
            <a:ext cx="4360290" cy="2452663"/>
          </a:xfrm>
          <a:prstGeom prst="rect">
            <a:avLst/>
          </a:prstGeom>
        </p:spPr>
      </p:pic>
    </p:spTree>
    <p:extLst>
      <p:ext uri="{BB962C8B-B14F-4D97-AF65-F5344CB8AC3E}">
        <p14:creationId xmlns:p14="http://schemas.microsoft.com/office/powerpoint/2010/main" val="153957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3A3-418D-407B-9654-C835ECF9CE92}"/>
              </a:ext>
            </a:extLst>
          </p:cNvPr>
          <p:cNvSpPr>
            <a:spLocks noGrp="1"/>
          </p:cNvSpPr>
          <p:nvPr>
            <p:ph type="title"/>
          </p:nvPr>
        </p:nvSpPr>
        <p:spPr/>
        <p:txBody>
          <a:bodyPr/>
          <a:lstStyle/>
          <a:p>
            <a:r>
              <a:rPr lang="en-GB" dirty="0"/>
              <a:t>Superconductor - Quench Integral</a:t>
            </a:r>
            <a:endParaRPr lang="en-US" dirty="0"/>
          </a:p>
        </p:txBody>
      </p:sp>
      <p:sp>
        <p:nvSpPr>
          <p:cNvPr id="3" name="Content Placeholder 2">
            <a:extLst>
              <a:ext uri="{FF2B5EF4-FFF2-40B4-BE49-F238E27FC236}">
                <a16:creationId xmlns:a16="http://schemas.microsoft.com/office/drawing/2014/main" id="{B02989D5-8051-43EB-96F8-6842818F966A}"/>
              </a:ext>
            </a:extLst>
          </p:cNvPr>
          <p:cNvSpPr>
            <a:spLocks noGrp="1"/>
          </p:cNvSpPr>
          <p:nvPr>
            <p:ph idx="1"/>
          </p:nvPr>
        </p:nvSpPr>
        <p:spPr/>
        <p:txBody>
          <a:bodyPr/>
          <a:lstStyle/>
          <a:p>
            <a:r>
              <a:rPr lang="en-GB" dirty="0"/>
              <a:t>from Glyn</a:t>
            </a:r>
            <a:endParaRPr lang="en-US" dirty="0"/>
          </a:p>
        </p:txBody>
      </p:sp>
      <p:sp>
        <p:nvSpPr>
          <p:cNvPr id="4" name="Footer Placeholder 3">
            <a:extLst>
              <a:ext uri="{FF2B5EF4-FFF2-40B4-BE49-F238E27FC236}">
                <a16:creationId xmlns:a16="http://schemas.microsoft.com/office/drawing/2014/main" id="{FE254D02-03A1-4CD7-AF10-67EEDA28D2C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68062945-6203-4745-ABCC-3DFBA02E4422}"/>
              </a:ext>
            </a:extLst>
          </p:cNvPr>
          <p:cNvSpPr>
            <a:spLocks noGrp="1"/>
          </p:cNvSpPr>
          <p:nvPr>
            <p:ph type="sldNum" sz="quarter" idx="12"/>
          </p:nvPr>
        </p:nvSpPr>
        <p:spPr/>
        <p:txBody>
          <a:bodyPr/>
          <a:lstStyle/>
          <a:p>
            <a:pPr>
              <a:defRPr/>
            </a:pPr>
            <a:fld id="{51DD9BFA-F87D-46B0-8E59-147BA53E6417}" type="slidenum">
              <a:rPr lang="sv-SE" smtClean="0"/>
              <a:pPr>
                <a:defRPr/>
              </a:pPr>
              <a:t>6</a:t>
            </a:fld>
            <a:endParaRPr lang="sv-SE" dirty="0"/>
          </a:p>
        </p:txBody>
      </p:sp>
      <p:pic>
        <p:nvPicPr>
          <p:cNvPr id="1026" name="Picture 2" descr="7c84c85b-01d7-4653-bc52-a40bca0ac638">
            <a:extLst>
              <a:ext uri="{FF2B5EF4-FFF2-40B4-BE49-F238E27FC236}">
                <a16:creationId xmlns:a16="http://schemas.microsoft.com/office/drawing/2014/main" id="{D7493724-DE4E-4381-93F1-49CB3C5B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00214"/>
            <a:ext cx="8898469" cy="1095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C3C-74D8-4F4B-9FE0-885047015E59}"/>
              </a:ext>
            </a:extLst>
          </p:cNvPr>
          <p:cNvSpPr>
            <a:spLocks noGrp="1"/>
          </p:cNvSpPr>
          <p:nvPr>
            <p:ph type="title"/>
          </p:nvPr>
        </p:nvSpPr>
        <p:spPr/>
        <p:txBody>
          <a:bodyPr/>
          <a:lstStyle/>
          <a:p>
            <a:r>
              <a:rPr lang="en-GB" dirty="0"/>
              <a:t>Superconductor – Wire / Strand </a:t>
            </a:r>
            <a:endParaRPr lang="en-US" dirty="0"/>
          </a:p>
        </p:txBody>
      </p:sp>
      <p:sp>
        <p:nvSpPr>
          <p:cNvPr id="4" name="Footer Placeholder 3">
            <a:extLst>
              <a:ext uri="{FF2B5EF4-FFF2-40B4-BE49-F238E27FC236}">
                <a16:creationId xmlns:a16="http://schemas.microsoft.com/office/drawing/2014/main" id="{BE338B63-8B23-4241-AE5C-FA14D59094EE}"/>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A32F4E0F-453C-49EF-AD80-5989BF485BD5}"/>
              </a:ext>
            </a:extLst>
          </p:cNvPr>
          <p:cNvSpPr>
            <a:spLocks noGrp="1"/>
          </p:cNvSpPr>
          <p:nvPr>
            <p:ph type="sldNum" sz="quarter" idx="12"/>
          </p:nvPr>
        </p:nvSpPr>
        <p:spPr/>
        <p:txBody>
          <a:bodyPr/>
          <a:lstStyle/>
          <a:p>
            <a:pPr>
              <a:defRPr/>
            </a:pPr>
            <a:fld id="{51DD9BFA-F87D-46B0-8E59-147BA53E6417}" type="slidenum">
              <a:rPr lang="sv-SE" smtClean="0"/>
              <a:pPr>
                <a:defRPr/>
              </a:pPr>
              <a:t>7</a:t>
            </a:fld>
            <a:endParaRPr lang="sv-SE" dirty="0"/>
          </a:p>
        </p:txBody>
      </p:sp>
      <p:pic>
        <p:nvPicPr>
          <p:cNvPr id="6" name="Picture 5">
            <a:extLst>
              <a:ext uri="{FF2B5EF4-FFF2-40B4-BE49-F238E27FC236}">
                <a16:creationId xmlns:a16="http://schemas.microsoft.com/office/drawing/2014/main" id="{ADC10F72-2CB9-44EB-8FE6-19242D5624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8674" y="1198796"/>
            <a:ext cx="6183371" cy="489220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17344B3-EE79-4D10-90D9-12A52F759A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82" y="1198796"/>
            <a:ext cx="5274553" cy="2966936"/>
          </a:xfrm>
          <a:prstGeom prst="rect">
            <a:avLst/>
          </a:prstGeom>
        </p:spPr>
      </p:pic>
      <p:sp>
        <p:nvSpPr>
          <p:cNvPr id="8" name="TextBox 7">
            <a:extLst>
              <a:ext uri="{FF2B5EF4-FFF2-40B4-BE49-F238E27FC236}">
                <a16:creationId xmlns:a16="http://schemas.microsoft.com/office/drawing/2014/main" id="{74AB0666-0509-40E5-914A-746ABCB8842C}"/>
              </a:ext>
            </a:extLst>
          </p:cNvPr>
          <p:cNvSpPr txBox="1"/>
          <p:nvPr/>
        </p:nvSpPr>
        <p:spPr>
          <a:xfrm>
            <a:off x="2792207" y="1375903"/>
            <a:ext cx="2032929" cy="461665"/>
          </a:xfrm>
          <a:prstGeom prst="rect">
            <a:avLst/>
          </a:prstGeom>
          <a:noFill/>
        </p:spPr>
        <p:txBody>
          <a:bodyPr wrap="none" rtlCol="0">
            <a:spAutoFit/>
          </a:bodyPr>
          <a:lstStyle/>
          <a:p>
            <a:r>
              <a:rPr lang="en-US" dirty="0"/>
              <a:t>Grid 5x5mm</a:t>
            </a:r>
            <a:r>
              <a:rPr lang="en-US" baseline="30000" dirty="0"/>
              <a:t>2</a:t>
            </a:r>
          </a:p>
        </p:txBody>
      </p:sp>
      <p:sp>
        <p:nvSpPr>
          <p:cNvPr id="9" name="Rectangle 8">
            <a:extLst>
              <a:ext uri="{FF2B5EF4-FFF2-40B4-BE49-F238E27FC236}">
                <a16:creationId xmlns:a16="http://schemas.microsoft.com/office/drawing/2014/main" id="{1F4B1ED9-3428-4F5F-9BA3-00824DE9F28F}"/>
              </a:ext>
            </a:extLst>
          </p:cNvPr>
          <p:cNvSpPr/>
          <p:nvPr/>
        </p:nvSpPr>
        <p:spPr bwMode="auto">
          <a:xfrm>
            <a:off x="5892014" y="3922354"/>
            <a:ext cx="6018892" cy="447473"/>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208AD9CC-D484-451B-805F-AEFA1C8604B1}"/>
              </a:ext>
            </a:extLst>
          </p:cNvPr>
          <p:cNvSpPr/>
          <p:nvPr/>
        </p:nvSpPr>
        <p:spPr bwMode="auto">
          <a:xfrm>
            <a:off x="5892014" y="5211731"/>
            <a:ext cx="6018892" cy="190849"/>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EE0F2712-E5A1-4A70-8509-F96B681CE917}"/>
              </a:ext>
            </a:extLst>
          </p:cNvPr>
          <p:cNvSpPr/>
          <p:nvPr/>
        </p:nvSpPr>
        <p:spPr bwMode="auto">
          <a:xfrm>
            <a:off x="5892014" y="4362206"/>
            <a:ext cx="6018892" cy="396000"/>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FA2CFDA4-B953-4693-8613-2E1459AFF376}"/>
              </a:ext>
            </a:extLst>
          </p:cNvPr>
          <p:cNvSpPr/>
          <p:nvPr/>
        </p:nvSpPr>
        <p:spPr bwMode="auto">
          <a:xfrm>
            <a:off x="5892014" y="4992118"/>
            <a:ext cx="6018892"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a:extLst>
              <a:ext uri="{FF2B5EF4-FFF2-40B4-BE49-F238E27FC236}">
                <a16:creationId xmlns:a16="http://schemas.microsoft.com/office/drawing/2014/main" id="{59E76F11-35A2-4C9F-BAEB-FB666CC86B71}"/>
              </a:ext>
            </a:extLst>
          </p:cNvPr>
          <p:cNvSpPr/>
          <p:nvPr/>
        </p:nvSpPr>
        <p:spPr bwMode="auto">
          <a:xfrm>
            <a:off x="5892014" y="3731791"/>
            <a:ext cx="6018892"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81538A66-E09B-465C-9573-70ACC53E882B}"/>
              </a:ext>
            </a:extLst>
          </p:cNvPr>
          <p:cNvSpPr/>
          <p:nvPr/>
        </p:nvSpPr>
        <p:spPr bwMode="auto">
          <a:xfrm>
            <a:off x="10425914" y="1291531"/>
            <a:ext cx="1368000" cy="190849"/>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ea typeface="ＭＳ Ｐゴシック" charset="-128"/>
                <a:cs typeface="ＭＳ Ｐゴシック" charset="-128"/>
              </a:rPr>
              <a:t>Mechanical parameters</a:t>
            </a:r>
          </a:p>
        </p:txBody>
      </p:sp>
      <p:sp>
        <p:nvSpPr>
          <p:cNvPr id="15" name="Rectangle 14">
            <a:extLst>
              <a:ext uri="{FF2B5EF4-FFF2-40B4-BE49-F238E27FC236}">
                <a16:creationId xmlns:a16="http://schemas.microsoft.com/office/drawing/2014/main" id="{313D1543-2D86-4CD6-9A55-DFA228DBD445}"/>
              </a:ext>
            </a:extLst>
          </p:cNvPr>
          <p:cNvSpPr/>
          <p:nvPr/>
        </p:nvSpPr>
        <p:spPr bwMode="auto">
          <a:xfrm>
            <a:off x="10425914" y="1487202"/>
            <a:ext cx="1368000"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ea typeface="ＭＳ Ｐゴシック" charset="-128"/>
                <a:cs typeface="ＭＳ Ｐゴシック" charset="-128"/>
              </a:rPr>
              <a:t>Magnet parameters</a:t>
            </a:r>
          </a:p>
        </p:txBody>
      </p:sp>
      <p:sp>
        <p:nvSpPr>
          <p:cNvPr id="16" name="TextBox 15">
            <a:extLst>
              <a:ext uri="{FF2B5EF4-FFF2-40B4-BE49-F238E27FC236}">
                <a16:creationId xmlns:a16="http://schemas.microsoft.com/office/drawing/2014/main" id="{121C7EC8-D852-49BD-97CE-D61D91D8A561}"/>
              </a:ext>
            </a:extLst>
          </p:cNvPr>
          <p:cNvSpPr txBox="1"/>
          <p:nvPr/>
        </p:nvSpPr>
        <p:spPr>
          <a:xfrm>
            <a:off x="452981" y="4597351"/>
            <a:ext cx="5274553" cy="461665"/>
          </a:xfrm>
          <a:prstGeom prst="rect">
            <a:avLst/>
          </a:prstGeom>
          <a:noFill/>
        </p:spPr>
        <p:txBody>
          <a:bodyPr wrap="square">
            <a:spAutoFit/>
          </a:bodyPr>
          <a:lstStyle/>
          <a:p>
            <a:r>
              <a:rPr lang="en-US" dirty="0"/>
              <a:t>Resistance measurement: 0.365 Ω/m</a:t>
            </a:r>
          </a:p>
        </p:txBody>
      </p:sp>
    </p:spTree>
    <p:extLst>
      <p:ext uri="{BB962C8B-B14F-4D97-AF65-F5344CB8AC3E}">
        <p14:creationId xmlns:p14="http://schemas.microsoft.com/office/powerpoint/2010/main" val="150086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EF3D-CC7C-4E68-A977-9974EF101C74}"/>
              </a:ext>
            </a:extLst>
          </p:cNvPr>
          <p:cNvSpPr>
            <a:spLocks noGrp="1"/>
          </p:cNvSpPr>
          <p:nvPr>
            <p:ph type="title"/>
          </p:nvPr>
        </p:nvSpPr>
        <p:spPr/>
        <p:txBody>
          <a:bodyPr/>
          <a:lstStyle/>
          <a:p>
            <a:r>
              <a:rPr lang="sv-SE" dirty="0"/>
              <a:t>Supraledare - kabel</a:t>
            </a:r>
            <a:endParaRPr lang="en-US" dirty="0"/>
          </a:p>
        </p:txBody>
      </p:sp>
      <p:sp>
        <p:nvSpPr>
          <p:cNvPr id="3" name="Content Placeholder 2">
            <a:extLst>
              <a:ext uri="{FF2B5EF4-FFF2-40B4-BE49-F238E27FC236}">
                <a16:creationId xmlns:a16="http://schemas.microsoft.com/office/drawing/2014/main" id="{C826D237-E195-43FD-99A9-B963146F6854}"/>
              </a:ext>
            </a:extLst>
          </p:cNvPr>
          <p:cNvSpPr>
            <a:spLocks noGrp="1"/>
          </p:cNvSpPr>
          <p:nvPr>
            <p:ph idx="1"/>
          </p:nvPr>
        </p:nvSpPr>
        <p:spPr/>
        <p:txBody>
          <a:bodyPr/>
          <a:lstStyle/>
          <a:p>
            <a:r>
              <a:rPr lang="en-GB" dirty="0"/>
              <a:t>round cable: 6-around-1</a:t>
            </a:r>
          </a:p>
          <a:p>
            <a:pPr lvl="1"/>
            <a:r>
              <a:rPr lang="en-GB" dirty="0"/>
              <a:t>expected diameter 1.08 mm (~3x wire diameter)</a:t>
            </a:r>
          </a:p>
          <a:p>
            <a:pPr lvl="1"/>
            <a:r>
              <a:rPr lang="en-GB" dirty="0" err="1"/>
              <a:t>I</a:t>
            </a:r>
            <a:r>
              <a:rPr lang="en-GB" baseline="-25000" dirty="0" err="1"/>
              <a:t>critical</a:t>
            </a:r>
            <a:r>
              <a:rPr lang="en-GB" dirty="0"/>
              <a:t> (4.2K, 3T) ≥ 7x137 A = 959 A</a:t>
            </a:r>
          </a:p>
          <a:p>
            <a:pPr lvl="2"/>
            <a:r>
              <a:rPr lang="en-GB" dirty="0"/>
              <a:t>60% load line current = 574 A</a:t>
            </a:r>
          </a:p>
          <a:p>
            <a:pPr lvl="1"/>
            <a:r>
              <a:rPr lang="en-GB" dirty="0"/>
              <a:t>connecting all 7 wires in series → same </a:t>
            </a:r>
            <a:r>
              <a:rPr lang="en-GB" dirty="0" err="1"/>
              <a:t>I</a:t>
            </a:r>
            <a:r>
              <a:rPr lang="en-GB" baseline="-25000" dirty="0" err="1"/>
              <a:t>critical</a:t>
            </a:r>
            <a:r>
              <a:rPr lang="en-GB" dirty="0"/>
              <a:t> </a:t>
            </a:r>
          </a:p>
          <a:p>
            <a:r>
              <a:rPr lang="en-GB" dirty="0"/>
              <a:t>6 wires twisted around 1 central wire</a:t>
            </a:r>
            <a:br>
              <a:rPr lang="en-GB" dirty="0"/>
            </a:br>
            <a:r>
              <a:rPr lang="en-GB" dirty="0"/>
              <a:t>which will be about 10% shorter than the others</a:t>
            </a:r>
          </a:p>
          <a:p>
            <a:pPr lvl="1"/>
            <a:r>
              <a:rPr lang="en-GB" dirty="0"/>
              <a:t>not expected to be a problem</a:t>
            </a:r>
          </a:p>
          <a:p>
            <a:pPr lvl="1"/>
            <a:r>
              <a:rPr lang="en-GB" dirty="0">
                <a:highlight>
                  <a:srgbClr val="FFFF00"/>
                </a:highlight>
              </a:rPr>
              <a:t>each wire will touch neighbouring cable</a:t>
            </a:r>
            <a:br>
              <a:rPr lang="en-GB" dirty="0">
                <a:highlight>
                  <a:srgbClr val="FFFF00"/>
                </a:highlight>
              </a:rPr>
            </a:br>
            <a:r>
              <a:rPr lang="en-GB" dirty="0">
                <a:highlight>
                  <a:srgbClr val="FFFF00"/>
                </a:highlight>
              </a:rPr>
              <a:t>→ increased quench velocity</a:t>
            </a:r>
          </a:p>
          <a:p>
            <a:r>
              <a:rPr lang="en-GB" dirty="0">
                <a:highlight>
                  <a:srgbClr val="FFFF00"/>
                </a:highlight>
              </a:rPr>
              <a:t>question: maximum bending radius?</a:t>
            </a:r>
          </a:p>
          <a:p>
            <a:pPr lvl="1"/>
            <a:r>
              <a:rPr lang="en-GB" dirty="0"/>
              <a:t>wire bending radius = 25 mm</a:t>
            </a:r>
          </a:p>
          <a:p>
            <a:endParaRPr lang="en-GB" dirty="0"/>
          </a:p>
          <a:p>
            <a:r>
              <a:rPr lang="en-GB" dirty="0">
                <a:highlight>
                  <a:srgbClr val="FFFF00"/>
                </a:highlight>
              </a:rPr>
              <a:t>CERN prepared 2 lengths of 2m each</a:t>
            </a:r>
          </a:p>
          <a:p>
            <a:pPr lvl="1"/>
            <a:r>
              <a:rPr lang="en-US" dirty="0">
                <a:highlight>
                  <a:srgbClr val="FFFF00"/>
                </a:highlight>
              </a:rPr>
              <a:t>twist pitch is 10-15 mm</a:t>
            </a:r>
          </a:p>
        </p:txBody>
      </p:sp>
      <p:sp>
        <p:nvSpPr>
          <p:cNvPr id="5" name="Footer Placeholder 4">
            <a:extLst>
              <a:ext uri="{FF2B5EF4-FFF2-40B4-BE49-F238E27FC236}">
                <a16:creationId xmlns:a16="http://schemas.microsoft.com/office/drawing/2014/main" id="{BB4B6560-974C-4029-AAA0-0B777FE849F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F4850D09-FE67-4C45-8FA3-3F437E731BDD}"/>
              </a:ext>
            </a:extLst>
          </p:cNvPr>
          <p:cNvSpPr>
            <a:spLocks noGrp="1"/>
          </p:cNvSpPr>
          <p:nvPr>
            <p:ph type="sldNum" sz="quarter" idx="12"/>
          </p:nvPr>
        </p:nvSpPr>
        <p:spPr/>
        <p:txBody>
          <a:bodyPr/>
          <a:lstStyle/>
          <a:p>
            <a:pPr>
              <a:defRPr/>
            </a:pPr>
            <a:fld id="{51DD9BFA-F87D-46B0-8E59-147BA53E6417}" type="slidenum">
              <a:rPr lang="sv-SE" smtClean="0"/>
              <a:pPr>
                <a:defRPr/>
              </a:pPr>
              <a:t>8</a:t>
            </a:fld>
            <a:endParaRPr lang="sv-SE" dirty="0"/>
          </a:p>
        </p:txBody>
      </p:sp>
      <p:grpSp>
        <p:nvGrpSpPr>
          <p:cNvPr id="26" name="Group 25">
            <a:extLst>
              <a:ext uri="{FF2B5EF4-FFF2-40B4-BE49-F238E27FC236}">
                <a16:creationId xmlns:a16="http://schemas.microsoft.com/office/drawing/2014/main" id="{43660F0A-D2C5-414D-A72C-75FD5A9C02DC}"/>
              </a:ext>
            </a:extLst>
          </p:cNvPr>
          <p:cNvGrpSpPr/>
          <p:nvPr/>
        </p:nvGrpSpPr>
        <p:grpSpPr>
          <a:xfrm>
            <a:off x="9490918" y="337744"/>
            <a:ext cx="1833735" cy="2302134"/>
            <a:chOff x="8877367" y="3114809"/>
            <a:chExt cx="2232797" cy="2803130"/>
          </a:xfrm>
        </p:grpSpPr>
        <p:grpSp>
          <p:nvGrpSpPr>
            <p:cNvPr id="7" name="Group 6">
              <a:extLst>
                <a:ext uri="{FF2B5EF4-FFF2-40B4-BE49-F238E27FC236}">
                  <a16:creationId xmlns:a16="http://schemas.microsoft.com/office/drawing/2014/main" id="{5A6DFFB4-FC83-4406-A6BE-77175EE7E968}"/>
                </a:ext>
              </a:extLst>
            </p:cNvPr>
            <p:cNvGrpSpPr/>
            <p:nvPr/>
          </p:nvGrpSpPr>
          <p:grpSpPr>
            <a:xfrm>
              <a:off x="8877367" y="3114809"/>
              <a:ext cx="2232797" cy="2153409"/>
              <a:chOff x="4037052" y="1532466"/>
              <a:chExt cx="3932903" cy="3793067"/>
            </a:xfrm>
          </p:grpSpPr>
          <p:sp>
            <p:nvSpPr>
              <p:cNvPr id="8" name="Oval 7">
                <a:extLst>
                  <a:ext uri="{FF2B5EF4-FFF2-40B4-BE49-F238E27FC236}">
                    <a16:creationId xmlns:a16="http://schemas.microsoft.com/office/drawing/2014/main" id="{878863D1-CC06-459D-85F1-D08D857D025F}"/>
                  </a:ext>
                </a:extLst>
              </p:cNvPr>
              <p:cNvSpPr/>
              <p:nvPr/>
            </p:nvSpPr>
            <p:spPr bwMode="auto">
              <a:xfrm>
                <a:off x="4037052" y="1532466"/>
                <a:ext cx="3932903" cy="379306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 name="Group 8">
                <a:extLst>
                  <a:ext uri="{FF2B5EF4-FFF2-40B4-BE49-F238E27FC236}">
                    <a16:creationId xmlns:a16="http://schemas.microsoft.com/office/drawing/2014/main" id="{0D4462F1-5B70-40D3-ACA2-C0293ACB00EB}"/>
                  </a:ext>
                </a:extLst>
              </p:cNvPr>
              <p:cNvGrpSpPr/>
              <p:nvPr/>
            </p:nvGrpSpPr>
            <p:grpSpPr>
              <a:xfrm>
                <a:off x="4065969" y="1644915"/>
                <a:ext cx="3888982" cy="3525042"/>
                <a:chOff x="4065969" y="1644915"/>
                <a:chExt cx="3888982" cy="3525042"/>
              </a:xfrm>
            </p:grpSpPr>
            <p:sp>
              <p:nvSpPr>
                <p:cNvPr id="10" name="Oval 9">
                  <a:extLst>
                    <a:ext uri="{FF2B5EF4-FFF2-40B4-BE49-F238E27FC236}">
                      <a16:creationId xmlns:a16="http://schemas.microsoft.com/office/drawing/2014/main" id="{AD9ACC5B-FF3D-4360-97C2-0460D6F80A20}"/>
                    </a:ext>
                  </a:extLst>
                </p:cNvPr>
                <p:cNvSpPr/>
                <p:nvPr/>
              </p:nvSpPr>
              <p:spPr bwMode="auto">
                <a:xfrm>
                  <a:off x="4611392" y="176159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7082F7C-94F5-4738-AAF7-A387DE0DCD0C}"/>
                    </a:ext>
                  </a:extLst>
                </p:cNvPr>
                <p:cNvSpPr/>
                <p:nvPr/>
              </p:nvSpPr>
              <p:spPr bwMode="auto">
                <a:xfrm>
                  <a:off x="5367298" y="280802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CA1A15BA-047E-42E8-AE1D-49CDECFD64B9}"/>
                    </a:ext>
                  </a:extLst>
                </p:cNvPr>
                <p:cNvSpPr/>
                <p:nvPr/>
              </p:nvSpPr>
              <p:spPr bwMode="auto">
                <a:xfrm>
                  <a:off x="6096000" y="3849511"/>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6F72E729-EDB1-4F8A-8044-72F80AEBC3C1}"/>
                    </a:ext>
                  </a:extLst>
                </p:cNvPr>
                <p:cNvSpPr/>
                <p:nvPr/>
              </p:nvSpPr>
              <p:spPr bwMode="auto">
                <a:xfrm>
                  <a:off x="6667393" y="2712773"/>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BCB71454-B262-42D7-94D1-DD61B0BD0E6F}"/>
                    </a:ext>
                  </a:extLst>
                </p:cNvPr>
                <p:cNvSpPr/>
                <p:nvPr/>
              </p:nvSpPr>
              <p:spPr bwMode="auto">
                <a:xfrm>
                  <a:off x="5898950" y="164491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B2DF5A5F-67D0-4558-B7B6-9852936094CA}"/>
                    </a:ext>
                  </a:extLst>
                </p:cNvPr>
                <p:cNvSpPr/>
                <p:nvPr/>
              </p:nvSpPr>
              <p:spPr bwMode="auto">
                <a:xfrm>
                  <a:off x="4795905" y="392817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33768BD1-3513-44BF-BF19-091A871220EA}"/>
                    </a:ext>
                  </a:extLst>
                </p:cNvPr>
                <p:cNvSpPr/>
                <p:nvPr/>
              </p:nvSpPr>
              <p:spPr bwMode="auto">
                <a:xfrm>
                  <a:off x="4065969" y="289295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7" name="Straight Arrow Connector 16">
              <a:extLst>
                <a:ext uri="{FF2B5EF4-FFF2-40B4-BE49-F238E27FC236}">
                  <a16:creationId xmlns:a16="http://schemas.microsoft.com/office/drawing/2014/main" id="{A7B8CCD8-0B89-49B8-B1BC-7E8073FB215E}"/>
                </a:ext>
              </a:extLst>
            </p:cNvPr>
            <p:cNvCxnSpPr>
              <a:cxnSpLocks/>
            </p:cNvCxnSpPr>
            <p:nvPr/>
          </p:nvCxnSpPr>
          <p:spPr bwMode="auto">
            <a:xfrm flipV="1">
              <a:off x="8902302" y="5438850"/>
              <a:ext cx="2207862" cy="19179"/>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20" name="TextBox 19">
              <a:extLst>
                <a:ext uri="{FF2B5EF4-FFF2-40B4-BE49-F238E27FC236}">
                  <a16:creationId xmlns:a16="http://schemas.microsoft.com/office/drawing/2014/main" id="{8818B870-C995-4B76-A1E4-1B0935D12D86}"/>
                </a:ext>
              </a:extLst>
            </p:cNvPr>
            <p:cNvSpPr txBox="1"/>
            <p:nvPr/>
          </p:nvSpPr>
          <p:spPr>
            <a:xfrm>
              <a:off x="9004777" y="5468232"/>
              <a:ext cx="2096870" cy="449707"/>
            </a:xfrm>
            <a:prstGeom prst="rect">
              <a:avLst/>
            </a:prstGeom>
            <a:noFill/>
          </p:spPr>
          <p:txBody>
            <a:bodyPr wrap="square" rtlCol="0">
              <a:spAutoFit/>
            </a:bodyPr>
            <a:lstStyle/>
            <a:p>
              <a:pPr algn="ctr"/>
              <a:r>
                <a:rPr lang="en-GB" sz="1800" dirty="0"/>
                <a:t>1.08 mm</a:t>
              </a:r>
              <a:endParaRPr lang="en-US" sz="1800" dirty="0"/>
            </a:p>
          </p:txBody>
        </p:sp>
      </p:grpSp>
      <p:pic>
        <p:nvPicPr>
          <p:cNvPr id="18" name="Picture 17">
            <a:extLst>
              <a:ext uri="{FF2B5EF4-FFF2-40B4-BE49-F238E27FC236}">
                <a16:creationId xmlns:a16="http://schemas.microsoft.com/office/drawing/2014/main" id="{081694B7-04F7-45A0-8C64-EE574D724077}"/>
              </a:ext>
            </a:extLst>
          </p:cNvPr>
          <p:cNvPicPr>
            <a:picLocks noChangeAspect="1"/>
          </p:cNvPicPr>
          <p:nvPr/>
        </p:nvPicPr>
        <p:blipFill>
          <a:blip r:embed="rId2"/>
          <a:stretch>
            <a:fillRect/>
          </a:stretch>
        </p:blipFill>
        <p:spPr>
          <a:xfrm>
            <a:off x="7141635" y="2682626"/>
            <a:ext cx="4715931" cy="3536948"/>
          </a:xfrm>
          <a:prstGeom prst="rect">
            <a:avLst/>
          </a:prstGeom>
        </p:spPr>
      </p:pic>
      <p:sp>
        <p:nvSpPr>
          <p:cNvPr id="19" name="TextBox 18">
            <a:extLst>
              <a:ext uri="{FF2B5EF4-FFF2-40B4-BE49-F238E27FC236}">
                <a16:creationId xmlns:a16="http://schemas.microsoft.com/office/drawing/2014/main" id="{FE6C80DB-1CA8-4719-82DD-EAAA126EAFE4}"/>
              </a:ext>
            </a:extLst>
          </p:cNvPr>
          <p:cNvSpPr txBox="1"/>
          <p:nvPr/>
        </p:nvSpPr>
        <p:spPr>
          <a:xfrm>
            <a:off x="7141634" y="5019245"/>
            <a:ext cx="1862195" cy="1200329"/>
          </a:xfrm>
          <a:prstGeom prst="rect">
            <a:avLst/>
          </a:prstGeom>
          <a:noFill/>
        </p:spPr>
        <p:txBody>
          <a:bodyPr wrap="square" rtlCol="0">
            <a:spAutoFit/>
          </a:bodyPr>
          <a:lstStyle/>
          <a:p>
            <a:r>
              <a:rPr lang="en-GB" sz="1800" dirty="0"/>
              <a:t>6-around-1</a:t>
            </a:r>
          </a:p>
          <a:p>
            <a:r>
              <a:rPr lang="en-GB" sz="1800" dirty="0"/>
              <a:t>cable winding,</a:t>
            </a:r>
            <a:br>
              <a:rPr lang="en-GB" sz="1800" dirty="0"/>
            </a:br>
            <a:r>
              <a:rPr lang="en-GB" sz="1800" dirty="0"/>
              <a:t>CERN,</a:t>
            </a:r>
            <a:br>
              <a:rPr lang="en-GB" sz="1800" dirty="0"/>
            </a:br>
            <a:r>
              <a:rPr lang="en-GB" sz="1800" dirty="0"/>
              <a:t>5-May-2021</a:t>
            </a:r>
            <a:endParaRPr lang="en-US" sz="1800" dirty="0"/>
          </a:p>
        </p:txBody>
      </p:sp>
      <p:pic>
        <p:nvPicPr>
          <p:cNvPr id="21" name="Picture 20">
            <a:extLst>
              <a:ext uri="{FF2B5EF4-FFF2-40B4-BE49-F238E27FC236}">
                <a16:creationId xmlns:a16="http://schemas.microsoft.com/office/drawing/2014/main" id="{EBF303C3-4833-4A25-9EBF-6CE1B2665DAF}"/>
              </a:ext>
            </a:extLst>
          </p:cNvPr>
          <p:cNvPicPr>
            <a:picLocks noChangeAspect="1"/>
          </p:cNvPicPr>
          <p:nvPr/>
        </p:nvPicPr>
        <p:blipFill rotWithShape="1">
          <a:blip r:embed="rId3"/>
          <a:srcRect t="23604" b="6510"/>
          <a:stretch/>
        </p:blipFill>
        <p:spPr>
          <a:xfrm>
            <a:off x="6129824" y="728968"/>
            <a:ext cx="2781242" cy="2592591"/>
          </a:xfrm>
          <a:prstGeom prst="rect">
            <a:avLst/>
          </a:prstGeom>
          <a:ln w="12700">
            <a:solidFill>
              <a:schemeClr val="bg1"/>
            </a:solidFill>
          </a:ln>
        </p:spPr>
      </p:pic>
    </p:spTree>
    <p:extLst>
      <p:ext uri="{BB962C8B-B14F-4D97-AF65-F5344CB8AC3E}">
        <p14:creationId xmlns:p14="http://schemas.microsoft.com/office/powerpoint/2010/main" val="341452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B4F5-E5D2-468C-B774-F81AD0F6835F}"/>
              </a:ext>
            </a:extLst>
          </p:cNvPr>
          <p:cNvSpPr>
            <a:spLocks noGrp="1"/>
          </p:cNvSpPr>
          <p:nvPr>
            <p:ph type="title"/>
          </p:nvPr>
        </p:nvSpPr>
        <p:spPr/>
        <p:txBody>
          <a:bodyPr/>
          <a:lstStyle/>
          <a:p>
            <a:r>
              <a:rPr lang="en-GB" dirty="0"/>
              <a:t>Superconductor – Cable 6-around-1</a:t>
            </a:r>
            <a:endParaRPr lang="en-US" dirty="0"/>
          </a:p>
        </p:txBody>
      </p:sp>
      <p:sp>
        <p:nvSpPr>
          <p:cNvPr id="4" name="Footer Placeholder 3">
            <a:extLst>
              <a:ext uri="{FF2B5EF4-FFF2-40B4-BE49-F238E27FC236}">
                <a16:creationId xmlns:a16="http://schemas.microsoft.com/office/drawing/2014/main" id="{27F80018-9B7B-43B8-8CA2-DC145C95BC8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D755068-1C23-445B-B508-BA304CBD71FA}"/>
              </a:ext>
            </a:extLst>
          </p:cNvPr>
          <p:cNvSpPr>
            <a:spLocks noGrp="1"/>
          </p:cNvSpPr>
          <p:nvPr>
            <p:ph type="sldNum" sz="quarter" idx="12"/>
          </p:nvPr>
        </p:nvSpPr>
        <p:spPr/>
        <p:txBody>
          <a:bodyPr/>
          <a:lstStyle/>
          <a:p>
            <a:pPr>
              <a:defRPr/>
            </a:pPr>
            <a:fld id="{51DD9BFA-F87D-46B0-8E59-147BA53E6417}" type="slidenum">
              <a:rPr lang="sv-SE" smtClean="0"/>
              <a:pPr>
                <a:defRPr/>
              </a:pPr>
              <a:t>9</a:t>
            </a:fld>
            <a:endParaRPr lang="sv-SE" dirty="0"/>
          </a:p>
        </p:txBody>
      </p:sp>
      <p:pic>
        <p:nvPicPr>
          <p:cNvPr id="6" name="Content Placeholder 5" descr="A close-up of a book&#10;&#10;Description automatically generated with low confidence">
            <a:extLst>
              <a:ext uri="{FF2B5EF4-FFF2-40B4-BE49-F238E27FC236}">
                <a16:creationId xmlns:a16="http://schemas.microsoft.com/office/drawing/2014/main" id="{380B92E5-FEFC-4EC1-9F59-A3835743AB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42" y="1261707"/>
            <a:ext cx="5752146" cy="4314110"/>
          </a:xfrm>
          <a:prstGeom prst="rect">
            <a:avLst/>
          </a:prstGeom>
        </p:spPr>
      </p:pic>
      <p:pic>
        <p:nvPicPr>
          <p:cNvPr id="7" name="Picture 6">
            <a:extLst>
              <a:ext uri="{FF2B5EF4-FFF2-40B4-BE49-F238E27FC236}">
                <a16:creationId xmlns:a16="http://schemas.microsoft.com/office/drawing/2014/main" id="{9E3C3F61-3463-4D74-BDB8-E433D2C156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158" y="936016"/>
            <a:ext cx="7019066" cy="5264300"/>
          </a:xfrm>
          <a:prstGeom prst="rect">
            <a:avLst/>
          </a:prstGeom>
        </p:spPr>
      </p:pic>
    </p:spTree>
    <p:extLst>
      <p:ext uri="{BB962C8B-B14F-4D97-AF65-F5344CB8AC3E}">
        <p14:creationId xmlns:p14="http://schemas.microsoft.com/office/powerpoint/2010/main" val="3939362783"/>
      </p:ext>
    </p:extLst>
  </p:cSld>
  <p:clrMapOvr>
    <a:masterClrMapping/>
  </p:clrMapOvr>
</p:sld>
</file>

<file path=ppt/theme/theme1.xml><?xml version="1.0" encoding="utf-8"?>
<a:theme xmlns:a="http://schemas.openxmlformats.org/drawingml/2006/main" name="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37392</TotalTime>
  <Words>2183</Words>
  <Application>Microsoft Office PowerPoint</Application>
  <PresentationFormat>Widescreen</PresentationFormat>
  <Paragraphs>361</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ＭＳ Ｐゴシック</vt:lpstr>
      <vt:lpstr>Arial</vt:lpstr>
      <vt:lpstr>Cambria Math</vt:lpstr>
      <vt:lpstr>Times</vt:lpstr>
      <vt:lpstr>Times New Roman</vt:lpstr>
      <vt:lpstr>RR004-UUgrabard-ESS</vt:lpstr>
      <vt:lpstr>Projekt kalla magneter</vt:lpstr>
      <vt:lpstr>Nuvarande MCBC/MCBY Orbit Corrector</vt:lpstr>
      <vt:lpstr>Elektrisk strömstyrka</vt:lpstr>
      <vt:lpstr>Supraledare - tråd</vt:lpstr>
      <vt:lpstr>Supraledare - tråd</vt:lpstr>
      <vt:lpstr>Superconductor - Quench Integral</vt:lpstr>
      <vt:lpstr>Superconductor – Wire / Strand </vt:lpstr>
      <vt:lpstr>Supraledare - kabel</vt:lpstr>
      <vt:lpstr>Superconductor – Cable 6-around-1</vt:lpstr>
      <vt:lpstr>Superconductor – Cable Measurements</vt:lpstr>
      <vt:lpstr>Superconductor – Cable Length</vt:lpstr>
      <vt:lpstr>Superconductor – Option #2</vt:lpstr>
      <vt:lpstr>Superconducting Cable – Questions (1/2)</vt:lpstr>
      <vt:lpstr>Superconducting Cable – Questions (2/2)</vt:lpstr>
      <vt:lpstr>Elektrisk diagram (anpassas för repkabel)</vt:lpstr>
      <vt:lpstr>Voltage Taps </vt:lpstr>
      <vt:lpstr>Magnetisk design</vt:lpstr>
      <vt:lpstr>Magnetisk belastning</vt:lpstr>
      <vt:lpstr>Quench Protection (from Glyn 28-04-2021)</vt:lpstr>
      <vt:lpstr>Mekanisk design</vt:lpstr>
      <vt:lpstr>Magnetspindel</vt:lpstr>
      <vt:lpstr>Magnetspindel</vt:lpstr>
      <vt:lpstr>Magnetspindel</vt:lpstr>
      <vt:lpstr>Järn ok</vt:lpstr>
      <vt:lpstr>Järn ok</vt:lpstr>
      <vt:lpstr>PowerPoint Presentation</vt:lpstr>
      <vt:lpstr>Next Steps</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Laboratory Facility for Research Instrumentation and Accelerator Development</dc:title>
  <dc:creator>ruber</dc:creator>
  <cp:lastModifiedBy>cern\ruber</cp:lastModifiedBy>
  <cp:revision>710</cp:revision>
  <cp:lastPrinted>2015-01-29T11:56:53Z</cp:lastPrinted>
  <dcterms:created xsi:type="dcterms:W3CDTF">2010-02-24T17:17:31Z</dcterms:created>
  <dcterms:modified xsi:type="dcterms:W3CDTF">2021-06-23T13:55:03Z</dcterms:modified>
</cp:coreProperties>
</file>