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5" r:id="rId1"/>
  </p:sldMasterIdLst>
  <p:notesMasterIdLst>
    <p:notesMasterId r:id="rId15"/>
  </p:notesMasterIdLst>
  <p:handoutMasterIdLst>
    <p:handoutMasterId r:id="rId16"/>
  </p:handoutMasterIdLst>
  <p:sldIdLst>
    <p:sldId id="613" r:id="rId2"/>
    <p:sldId id="667" r:id="rId3"/>
    <p:sldId id="669" r:id="rId4"/>
    <p:sldId id="668" r:id="rId5"/>
    <p:sldId id="670" r:id="rId6"/>
    <p:sldId id="657" r:id="rId7"/>
    <p:sldId id="658" r:id="rId8"/>
    <p:sldId id="671" r:id="rId9"/>
    <p:sldId id="674" r:id="rId10"/>
    <p:sldId id="672" r:id="rId11"/>
    <p:sldId id="675" r:id="rId12"/>
    <p:sldId id="673" r:id="rId13"/>
    <p:sldId id="659" r:id="rId14"/>
  </p:sldIdLst>
  <p:sldSz cx="9144000" cy="6858000" type="screen4x3"/>
  <p:notesSz cx="6794500" cy="9931400"/>
  <p:defaultTextStyle>
    <a:defPPr>
      <a:defRPr lang="en-GB"/>
    </a:defPPr>
    <a:lvl1pPr algn="ctr" rtl="0" fontAlgn="base">
      <a:spcBef>
        <a:spcPct val="0"/>
      </a:spcBef>
      <a:spcAft>
        <a:spcPct val="0"/>
      </a:spcAft>
      <a:defRPr sz="2400" kern="1200">
        <a:solidFill>
          <a:schemeClr val="tx1"/>
        </a:solidFill>
        <a:latin typeface="Arial Unicode MS" pitchFamily="34" charset="-128"/>
        <a:ea typeface="+mn-ea"/>
        <a:cs typeface="Arial" pitchFamily="34" charset="0"/>
      </a:defRPr>
    </a:lvl1pPr>
    <a:lvl2pPr marL="457200" algn="ctr" rtl="0" fontAlgn="base">
      <a:spcBef>
        <a:spcPct val="0"/>
      </a:spcBef>
      <a:spcAft>
        <a:spcPct val="0"/>
      </a:spcAft>
      <a:defRPr sz="2400" kern="1200">
        <a:solidFill>
          <a:schemeClr val="tx1"/>
        </a:solidFill>
        <a:latin typeface="Arial Unicode MS" pitchFamily="34" charset="-128"/>
        <a:ea typeface="+mn-ea"/>
        <a:cs typeface="Arial" pitchFamily="34" charset="0"/>
      </a:defRPr>
    </a:lvl2pPr>
    <a:lvl3pPr marL="914400" algn="ctr" rtl="0" fontAlgn="base">
      <a:spcBef>
        <a:spcPct val="0"/>
      </a:spcBef>
      <a:spcAft>
        <a:spcPct val="0"/>
      </a:spcAft>
      <a:defRPr sz="2400" kern="1200">
        <a:solidFill>
          <a:schemeClr val="tx1"/>
        </a:solidFill>
        <a:latin typeface="Arial Unicode MS" pitchFamily="34" charset="-128"/>
        <a:ea typeface="+mn-ea"/>
        <a:cs typeface="Arial" pitchFamily="34" charset="0"/>
      </a:defRPr>
    </a:lvl3pPr>
    <a:lvl4pPr marL="1371600" algn="ctr" rtl="0" fontAlgn="base">
      <a:spcBef>
        <a:spcPct val="0"/>
      </a:spcBef>
      <a:spcAft>
        <a:spcPct val="0"/>
      </a:spcAft>
      <a:defRPr sz="2400" kern="1200">
        <a:solidFill>
          <a:schemeClr val="tx1"/>
        </a:solidFill>
        <a:latin typeface="Arial Unicode MS" pitchFamily="34" charset="-128"/>
        <a:ea typeface="+mn-ea"/>
        <a:cs typeface="Arial" pitchFamily="34" charset="0"/>
      </a:defRPr>
    </a:lvl4pPr>
    <a:lvl5pPr marL="1828800" algn="ctr" rtl="0" fontAlgn="base">
      <a:spcBef>
        <a:spcPct val="0"/>
      </a:spcBef>
      <a:spcAft>
        <a:spcPct val="0"/>
      </a:spcAft>
      <a:defRPr sz="2400" kern="1200">
        <a:solidFill>
          <a:schemeClr val="tx1"/>
        </a:solidFill>
        <a:latin typeface="Arial Unicode MS" pitchFamily="34" charset="-128"/>
        <a:ea typeface="+mn-ea"/>
        <a:cs typeface="Arial" pitchFamily="34" charset="0"/>
      </a:defRPr>
    </a:lvl5pPr>
    <a:lvl6pPr marL="2286000" algn="l" defTabSz="914400" rtl="0" eaLnBrk="1" latinLnBrk="0" hangingPunct="1">
      <a:defRPr sz="2400" kern="1200">
        <a:solidFill>
          <a:schemeClr val="tx1"/>
        </a:solidFill>
        <a:latin typeface="Arial Unicode MS" pitchFamily="34" charset="-128"/>
        <a:ea typeface="+mn-ea"/>
        <a:cs typeface="Arial" pitchFamily="34" charset="0"/>
      </a:defRPr>
    </a:lvl6pPr>
    <a:lvl7pPr marL="2743200" algn="l" defTabSz="914400" rtl="0" eaLnBrk="1" latinLnBrk="0" hangingPunct="1">
      <a:defRPr sz="2400" kern="1200">
        <a:solidFill>
          <a:schemeClr val="tx1"/>
        </a:solidFill>
        <a:latin typeface="Arial Unicode MS" pitchFamily="34" charset="-128"/>
        <a:ea typeface="+mn-ea"/>
        <a:cs typeface="Arial" pitchFamily="34" charset="0"/>
      </a:defRPr>
    </a:lvl7pPr>
    <a:lvl8pPr marL="3200400" algn="l" defTabSz="914400" rtl="0" eaLnBrk="1" latinLnBrk="0" hangingPunct="1">
      <a:defRPr sz="2400" kern="1200">
        <a:solidFill>
          <a:schemeClr val="tx1"/>
        </a:solidFill>
        <a:latin typeface="Arial Unicode MS" pitchFamily="34" charset="-128"/>
        <a:ea typeface="+mn-ea"/>
        <a:cs typeface="Arial" pitchFamily="34" charset="0"/>
      </a:defRPr>
    </a:lvl8pPr>
    <a:lvl9pPr marL="3657600" algn="l" defTabSz="914400" rtl="0" eaLnBrk="1" latinLnBrk="0" hangingPunct="1">
      <a:defRPr sz="2400" kern="1200">
        <a:solidFill>
          <a:schemeClr val="tx1"/>
        </a:solidFill>
        <a:latin typeface="Arial Unicode MS" pitchFamily="34" charset="-128"/>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DC5E1"/>
    <a:srgbClr val="CCDD2F"/>
    <a:srgbClr val="009900"/>
    <a:srgbClr val="A50021"/>
    <a:srgbClr val="CC0000"/>
    <a:srgbClr val="87A9D3"/>
    <a:srgbClr val="FCF731"/>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5" autoAdjust="0"/>
    <p:restoredTop sz="96395" autoAdjust="0"/>
  </p:normalViewPr>
  <p:slideViewPr>
    <p:cSldViewPr>
      <p:cViewPr varScale="1">
        <p:scale>
          <a:sx n="62" d="100"/>
          <a:sy n="62" d="100"/>
        </p:scale>
        <p:origin x="448" y="56"/>
      </p:cViewPr>
      <p:guideLst>
        <p:guide orient="horz" pos="2160"/>
        <p:guide pos="2880"/>
      </p:guideLst>
    </p:cSldViewPr>
  </p:slideViewPr>
  <p:outlineViewPr>
    <p:cViewPr>
      <p:scale>
        <a:sx n="33" d="100"/>
        <a:sy n="33" d="100"/>
      </p:scale>
      <p:origin x="0" y="-8628"/>
    </p:cViewPr>
  </p:outlineViewPr>
  <p:notesTextViewPr>
    <p:cViewPr>
      <p:scale>
        <a:sx n="100" d="100"/>
        <a:sy n="100" d="100"/>
      </p:scale>
      <p:origin x="0" y="0"/>
    </p:cViewPr>
  </p:notesTextViewPr>
  <p:sorterViewPr>
    <p:cViewPr varScale="1">
      <p:scale>
        <a:sx n="1" d="1"/>
        <a:sy n="1" d="1"/>
      </p:scale>
      <p:origin x="0" y="-1324"/>
    </p:cViewPr>
  </p:sorterViewPr>
  <p:notesViewPr>
    <p:cSldViewPr>
      <p:cViewPr varScale="1">
        <p:scale>
          <a:sx n="47" d="100"/>
          <a:sy n="47" d="100"/>
        </p:scale>
        <p:origin x="2792" y="36"/>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8178" name="Rectangle 2"/>
          <p:cNvSpPr>
            <a:spLocks noGrp="1" noChangeArrowheads="1"/>
          </p:cNvSpPr>
          <p:nvPr>
            <p:ph type="hdr" sz="quarter"/>
          </p:nvPr>
        </p:nvSpPr>
        <p:spPr bwMode="auto">
          <a:xfrm>
            <a:off x="0" y="0"/>
            <a:ext cx="2945024" cy="496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37" tIns="47619" rIns="95237" bIns="47619" numCol="1" anchor="t" anchorCtr="0" compatLnSpc="1">
            <a:prstTxWarp prst="textNoShape">
              <a:avLst/>
            </a:prstTxWarp>
          </a:bodyPr>
          <a:lstStyle>
            <a:lvl1pPr algn="l" defTabSz="952430">
              <a:defRPr sz="1300"/>
            </a:lvl1pPr>
          </a:lstStyle>
          <a:p>
            <a:endParaRPr lang="en-US" altLang="sv-SE"/>
          </a:p>
        </p:txBody>
      </p:sp>
      <p:sp>
        <p:nvSpPr>
          <p:cNvPr id="178179" name="Rectangle 3"/>
          <p:cNvSpPr>
            <a:spLocks noGrp="1" noChangeArrowheads="1"/>
          </p:cNvSpPr>
          <p:nvPr>
            <p:ph type="dt" sz="quarter" idx="1"/>
          </p:nvPr>
        </p:nvSpPr>
        <p:spPr bwMode="auto">
          <a:xfrm>
            <a:off x="3849477" y="0"/>
            <a:ext cx="2945024" cy="496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37" tIns="47619" rIns="95237" bIns="47619" numCol="1" anchor="t" anchorCtr="0" compatLnSpc="1">
            <a:prstTxWarp prst="textNoShape">
              <a:avLst/>
            </a:prstTxWarp>
          </a:bodyPr>
          <a:lstStyle>
            <a:lvl1pPr algn="r" defTabSz="952430">
              <a:defRPr sz="1300"/>
            </a:lvl1pPr>
          </a:lstStyle>
          <a:p>
            <a:endParaRPr lang="en-US" altLang="sv-SE"/>
          </a:p>
        </p:txBody>
      </p:sp>
      <p:sp>
        <p:nvSpPr>
          <p:cNvPr id="178180" name="Rectangle 4"/>
          <p:cNvSpPr>
            <a:spLocks noGrp="1" noChangeArrowheads="1"/>
          </p:cNvSpPr>
          <p:nvPr>
            <p:ph type="ftr" sz="quarter" idx="2"/>
          </p:nvPr>
        </p:nvSpPr>
        <p:spPr bwMode="auto">
          <a:xfrm>
            <a:off x="0" y="9434832"/>
            <a:ext cx="2945024" cy="496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37" tIns="47619" rIns="95237" bIns="47619" numCol="1" anchor="b" anchorCtr="0" compatLnSpc="1">
            <a:prstTxWarp prst="textNoShape">
              <a:avLst/>
            </a:prstTxWarp>
          </a:bodyPr>
          <a:lstStyle>
            <a:lvl1pPr algn="l" defTabSz="952430">
              <a:defRPr sz="1300"/>
            </a:lvl1pPr>
          </a:lstStyle>
          <a:p>
            <a:endParaRPr lang="en-US" altLang="sv-SE"/>
          </a:p>
        </p:txBody>
      </p:sp>
      <p:sp>
        <p:nvSpPr>
          <p:cNvPr id="178181" name="Rectangle 5"/>
          <p:cNvSpPr>
            <a:spLocks noGrp="1" noChangeArrowheads="1"/>
          </p:cNvSpPr>
          <p:nvPr>
            <p:ph type="sldNum" sz="quarter" idx="3"/>
          </p:nvPr>
        </p:nvSpPr>
        <p:spPr bwMode="auto">
          <a:xfrm>
            <a:off x="3849477" y="9434832"/>
            <a:ext cx="2945024" cy="496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37" tIns="47619" rIns="95237" bIns="47619" numCol="1" anchor="b" anchorCtr="0" compatLnSpc="1">
            <a:prstTxWarp prst="textNoShape">
              <a:avLst/>
            </a:prstTxWarp>
          </a:bodyPr>
          <a:lstStyle>
            <a:lvl1pPr algn="r" defTabSz="952430">
              <a:defRPr sz="1300"/>
            </a:lvl1pPr>
          </a:lstStyle>
          <a:p>
            <a:fld id="{4C75AF45-0E12-4BCC-9B14-BE84A80DDAE0}" type="slidenum">
              <a:rPr lang="en-GB" altLang="sv-SE"/>
              <a:pPr/>
              <a:t>‹#›</a:t>
            </a:fld>
            <a:endParaRPr lang="en-GB" altLang="sv-SE"/>
          </a:p>
        </p:txBody>
      </p:sp>
    </p:spTree>
    <p:extLst>
      <p:ext uri="{BB962C8B-B14F-4D97-AF65-F5344CB8AC3E}">
        <p14:creationId xmlns:p14="http://schemas.microsoft.com/office/powerpoint/2010/main" val="307800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5024" cy="496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37" tIns="47619" rIns="95237" bIns="47619" numCol="1" anchor="t" anchorCtr="0" compatLnSpc="1">
            <a:prstTxWarp prst="textNoShape">
              <a:avLst/>
            </a:prstTxWarp>
          </a:bodyPr>
          <a:lstStyle>
            <a:lvl1pPr algn="l" defTabSz="952430">
              <a:defRPr sz="1300"/>
            </a:lvl1pPr>
          </a:lstStyle>
          <a:p>
            <a:endParaRPr lang="en-US" altLang="sv-SE"/>
          </a:p>
        </p:txBody>
      </p:sp>
      <p:sp>
        <p:nvSpPr>
          <p:cNvPr id="5123" name="Rectangle 3"/>
          <p:cNvSpPr>
            <a:spLocks noGrp="1" noChangeArrowheads="1"/>
          </p:cNvSpPr>
          <p:nvPr>
            <p:ph type="dt" idx="1"/>
          </p:nvPr>
        </p:nvSpPr>
        <p:spPr bwMode="auto">
          <a:xfrm>
            <a:off x="3849477" y="0"/>
            <a:ext cx="2945024" cy="496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37" tIns="47619" rIns="95237" bIns="47619" numCol="1" anchor="t" anchorCtr="0" compatLnSpc="1">
            <a:prstTxWarp prst="textNoShape">
              <a:avLst/>
            </a:prstTxWarp>
          </a:bodyPr>
          <a:lstStyle>
            <a:lvl1pPr algn="r" defTabSz="952430">
              <a:defRPr sz="1300"/>
            </a:lvl1pPr>
          </a:lstStyle>
          <a:p>
            <a:endParaRPr lang="en-US" altLang="sv-SE"/>
          </a:p>
        </p:txBody>
      </p:sp>
      <p:sp>
        <p:nvSpPr>
          <p:cNvPr id="76804" name="Rectangle 4"/>
          <p:cNvSpPr>
            <a:spLocks noGrp="1" noRot="1" noChangeAspect="1" noChangeArrowheads="1" noTextEdit="1"/>
          </p:cNvSpPr>
          <p:nvPr>
            <p:ph type="sldImg" idx="2"/>
          </p:nvPr>
        </p:nvSpPr>
        <p:spPr bwMode="auto">
          <a:xfrm>
            <a:off x="917575" y="746125"/>
            <a:ext cx="4960938" cy="37226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06040" y="4716618"/>
            <a:ext cx="4982422" cy="4469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37" tIns="47619" rIns="95237" bIns="47619" numCol="1" anchor="t" anchorCtr="0" compatLnSpc="1">
            <a:prstTxWarp prst="textNoShape">
              <a:avLst/>
            </a:prstTxWarp>
          </a:bodyPr>
          <a:lstStyle/>
          <a:p>
            <a:pPr lvl="0"/>
            <a:r>
              <a:rPr lang="en-GB" altLang="sv-SE"/>
              <a:t>Klicka här för att ändra format på bakgrundstexten</a:t>
            </a:r>
          </a:p>
          <a:p>
            <a:pPr lvl="1"/>
            <a:r>
              <a:rPr lang="en-GB" altLang="sv-SE"/>
              <a:t>Nivå två</a:t>
            </a:r>
          </a:p>
          <a:p>
            <a:pPr lvl="2"/>
            <a:r>
              <a:rPr lang="en-GB" altLang="sv-SE"/>
              <a:t>Nivå tre</a:t>
            </a:r>
          </a:p>
          <a:p>
            <a:pPr lvl="3"/>
            <a:r>
              <a:rPr lang="en-GB" altLang="sv-SE"/>
              <a:t>Nivå fyra</a:t>
            </a:r>
          </a:p>
          <a:p>
            <a:pPr lvl="4"/>
            <a:r>
              <a:rPr lang="en-GB" altLang="sv-SE"/>
              <a:t>Nivå fem</a:t>
            </a:r>
          </a:p>
        </p:txBody>
      </p:sp>
      <p:sp>
        <p:nvSpPr>
          <p:cNvPr id="5126" name="Rectangle 6"/>
          <p:cNvSpPr>
            <a:spLocks noGrp="1" noChangeArrowheads="1"/>
          </p:cNvSpPr>
          <p:nvPr>
            <p:ph type="ftr" sz="quarter" idx="4"/>
          </p:nvPr>
        </p:nvSpPr>
        <p:spPr bwMode="auto">
          <a:xfrm>
            <a:off x="0" y="9434832"/>
            <a:ext cx="2945024" cy="496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37" tIns="47619" rIns="95237" bIns="47619" numCol="1" anchor="b" anchorCtr="0" compatLnSpc="1">
            <a:prstTxWarp prst="textNoShape">
              <a:avLst/>
            </a:prstTxWarp>
          </a:bodyPr>
          <a:lstStyle>
            <a:lvl1pPr algn="l" defTabSz="952430">
              <a:defRPr sz="1300"/>
            </a:lvl1pPr>
          </a:lstStyle>
          <a:p>
            <a:endParaRPr lang="en-US" altLang="sv-SE"/>
          </a:p>
        </p:txBody>
      </p:sp>
      <p:sp>
        <p:nvSpPr>
          <p:cNvPr id="5127" name="Rectangle 7"/>
          <p:cNvSpPr>
            <a:spLocks noGrp="1" noChangeArrowheads="1"/>
          </p:cNvSpPr>
          <p:nvPr>
            <p:ph type="sldNum" sz="quarter" idx="5"/>
          </p:nvPr>
        </p:nvSpPr>
        <p:spPr bwMode="auto">
          <a:xfrm>
            <a:off x="3849477" y="9434832"/>
            <a:ext cx="2945024" cy="496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237" tIns="47619" rIns="95237" bIns="47619" numCol="1" anchor="b" anchorCtr="0" compatLnSpc="1">
            <a:prstTxWarp prst="textNoShape">
              <a:avLst/>
            </a:prstTxWarp>
          </a:bodyPr>
          <a:lstStyle>
            <a:lvl1pPr algn="r" defTabSz="952430">
              <a:defRPr sz="1300"/>
            </a:lvl1pPr>
          </a:lstStyle>
          <a:p>
            <a:fld id="{C7D6EC69-2833-4A4D-AA92-6D56D98983C2}" type="slidenum">
              <a:rPr lang="en-GB" altLang="sv-SE"/>
              <a:pPr/>
              <a:t>‹#›</a:t>
            </a:fld>
            <a:endParaRPr lang="en-GB" altLang="sv-SE"/>
          </a:p>
        </p:txBody>
      </p:sp>
    </p:spTree>
    <p:extLst>
      <p:ext uri="{BB962C8B-B14F-4D97-AF65-F5344CB8AC3E}">
        <p14:creationId xmlns:p14="http://schemas.microsoft.com/office/powerpoint/2010/main" val="11181947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Unicode MS" pitchFamily="34" charset="-128"/>
        <a:ea typeface="+mn-ea"/>
        <a:cs typeface="+mn-cs"/>
      </a:defRPr>
    </a:lvl1pPr>
    <a:lvl2pPr marL="457200" algn="l" rtl="0" eaLnBrk="0" fontAlgn="base" hangingPunct="0">
      <a:spcBef>
        <a:spcPct val="30000"/>
      </a:spcBef>
      <a:spcAft>
        <a:spcPct val="0"/>
      </a:spcAft>
      <a:defRPr sz="1200" kern="1200">
        <a:solidFill>
          <a:schemeClr val="tx1"/>
        </a:solidFill>
        <a:latin typeface="Arial Unicode MS" pitchFamily="34" charset="-128"/>
        <a:ea typeface="+mn-ea"/>
        <a:cs typeface="+mn-cs"/>
      </a:defRPr>
    </a:lvl2pPr>
    <a:lvl3pPr marL="914400" algn="l" rtl="0" eaLnBrk="0" fontAlgn="base" hangingPunct="0">
      <a:spcBef>
        <a:spcPct val="30000"/>
      </a:spcBef>
      <a:spcAft>
        <a:spcPct val="0"/>
      </a:spcAft>
      <a:defRPr sz="1200" kern="1200">
        <a:solidFill>
          <a:schemeClr val="tx1"/>
        </a:solidFill>
        <a:latin typeface="Arial Unicode MS" pitchFamily="34" charset="-128"/>
        <a:ea typeface="+mn-ea"/>
        <a:cs typeface="+mn-cs"/>
      </a:defRPr>
    </a:lvl3pPr>
    <a:lvl4pPr marL="1371600" algn="l" rtl="0" eaLnBrk="0" fontAlgn="base" hangingPunct="0">
      <a:spcBef>
        <a:spcPct val="30000"/>
      </a:spcBef>
      <a:spcAft>
        <a:spcPct val="0"/>
      </a:spcAft>
      <a:defRPr sz="1200" kern="1200">
        <a:solidFill>
          <a:schemeClr val="tx1"/>
        </a:solidFill>
        <a:latin typeface="Arial Unicode MS" pitchFamily="34" charset="-128"/>
        <a:ea typeface="+mn-ea"/>
        <a:cs typeface="+mn-cs"/>
      </a:defRPr>
    </a:lvl4pPr>
    <a:lvl5pPr marL="1828800" algn="l" rtl="0" eaLnBrk="0" fontAlgn="base" hangingPunct="0">
      <a:spcBef>
        <a:spcPct val="30000"/>
      </a:spcBef>
      <a:spcAft>
        <a:spcPct val="0"/>
      </a:spcAft>
      <a:defRPr sz="1200" kern="1200">
        <a:solidFill>
          <a:schemeClr val="tx1"/>
        </a:solidFill>
        <a:latin typeface="Arial Unicode MS" pitchFamily="34" charset="-128"/>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Rot="1" noChangeAspect="1" noChangeArrowheads="1" noTextEdit="1"/>
          </p:cNvSpPr>
          <p:nvPr>
            <p:ph type="sldImg"/>
          </p:nvPr>
        </p:nvSpPr>
        <p:spPr>
          <a:xfrm>
            <a:off x="1803400" y="746125"/>
            <a:ext cx="3402013" cy="2552700"/>
          </a:xfrm>
          <a:ln/>
        </p:spPr>
      </p:sp>
      <p:sp>
        <p:nvSpPr>
          <p:cNvPr id="332803" name="Rectangle 3"/>
          <p:cNvSpPr>
            <a:spLocks noGrp="1" noChangeArrowheads="1"/>
          </p:cNvSpPr>
          <p:nvPr>
            <p:ph type="body" idx="1"/>
          </p:nvPr>
        </p:nvSpPr>
        <p:spPr>
          <a:xfrm>
            <a:off x="661680" y="3372205"/>
            <a:ext cx="5471143" cy="5813542"/>
          </a:xfrm>
        </p:spPr>
        <p:txBody>
          <a:bodyPr/>
          <a:lstStyle/>
          <a:p>
            <a:endParaRPr lang="en-US" altLang="sv-S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sz="1100" dirty="0"/>
              <a:t>Här har vi ytterligare en aspekt, eller ett innehåll som LNU ansvarar för ”Plan för utvärdering av projektet”, att ta med. Det verkar vara vi, och den externa utvärderaren som ansvarar för att en sådan kommer på plats. Min läsning säger att denna plan, och strategi för lärande på ngt sätt är sammanlänkade, eller i alla fall inte helt separata. Inget av detta kan vi göra frikopplat från övriga intressenter utan vi kommer att behöva input löpande. Dels i form av medverkan på möten, dels i form av frågeomgångar/enkäter, större eller mindre.  </a:t>
            </a:r>
          </a:p>
          <a:p>
            <a:endParaRPr lang="sv-SE" sz="1100" dirty="0"/>
          </a:p>
          <a:p>
            <a:r>
              <a:rPr lang="sv-SE" sz="1100" dirty="0"/>
              <a:t>Jag tänker också</a:t>
            </a:r>
            <a:r>
              <a:rPr lang="sv-SE" sz="1100" baseline="0" dirty="0"/>
              <a:t> att det finns en ”loop” som gör att resultatet också innehåller kompetensutveckling, hållbarhet, innovation </a:t>
            </a:r>
            <a:r>
              <a:rPr lang="sv-SE" sz="1100" baseline="0" dirty="0" err="1"/>
              <a:t>etc</a:t>
            </a:r>
            <a:r>
              <a:rPr lang="sv-SE" sz="1100" baseline="0" dirty="0"/>
              <a:t>… Så det är inte ”simpla” det ena ger det andra-samband. </a:t>
            </a:r>
          </a:p>
          <a:p>
            <a:endParaRPr lang="sv-SE" sz="1100" baseline="0" dirty="0"/>
          </a:p>
          <a:p>
            <a:r>
              <a:rPr lang="sv-SE" sz="1100" baseline="0" dirty="0"/>
              <a:t>Mellan modell för samverkan och modell för lärande är jag inte säker på ”orsakssambandet” ´. Jag tror att detta går i båda riktningarna. </a:t>
            </a:r>
            <a:endParaRPr lang="sv-SE" sz="1100" dirty="0"/>
          </a:p>
          <a:p>
            <a:endParaRPr lang="sv-SE" dirty="0"/>
          </a:p>
        </p:txBody>
      </p:sp>
      <p:sp>
        <p:nvSpPr>
          <p:cNvPr id="4" name="Slide Number Placeholder 3"/>
          <p:cNvSpPr>
            <a:spLocks noGrp="1"/>
          </p:cNvSpPr>
          <p:nvPr>
            <p:ph type="sldNum" sz="quarter" idx="10"/>
          </p:nvPr>
        </p:nvSpPr>
        <p:spPr/>
        <p:txBody>
          <a:bodyPr/>
          <a:lstStyle/>
          <a:p>
            <a:fld id="{C7D6EC69-2833-4A4D-AA92-6D56D98983C2}" type="slidenum">
              <a:rPr lang="en-GB" altLang="sv-SE" smtClean="0"/>
              <a:pPr/>
              <a:t>11</a:t>
            </a:fld>
            <a:endParaRPr lang="en-GB" altLang="sv-SE"/>
          </a:p>
        </p:txBody>
      </p:sp>
    </p:spTree>
    <p:extLst>
      <p:ext uri="{BB962C8B-B14F-4D97-AF65-F5344CB8AC3E}">
        <p14:creationId xmlns:p14="http://schemas.microsoft.com/office/powerpoint/2010/main" val="9503472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sz="1100" dirty="0"/>
              <a:t>Här vet vi</a:t>
            </a:r>
            <a:r>
              <a:rPr lang="sv-SE" sz="1100" baseline="0" dirty="0"/>
              <a:t> ju inte exakt när i tiden saker och ting sker, men kopplat till samverkan tänker jag tidigt vt22 (halvvägs) och så sent vi vågar ht22 (i slutfas) intervjuomgångar om samverkan. Men sen tänker jag också att i den mån det är möjligt måste vi koppla an till andra begrepp, specifikt det som kan hjälpa oss med strategier för lärande, vad nu det är, men också att fånga aspekter såsom hållbarhet, lärande, kompetensutveckling (även om det inte är vårt begrepp per se.) och supporta projektet där. Åtminstone till den där utvärderaren kommer in och gör det. Kanske kan vi göra lite mini fråge-omgångar för att ta pulsen, eller ha ngn workshop om hållbarhet… eller ngt…? </a:t>
            </a:r>
          </a:p>
          <a:p>
            <a:r>
              <a:rPr lang="sv-SE" sz="1100" baseline="0" dirty="0"/>
              <a:t>Vårt ansvar är tydligt när det gäller ansvar för utvärdering av projektet, inte ensamt utan tillsammans med en där externa personen. Vi behöver därmed arbeta med den där planen för utvärdering. Senast vt22 är min tes att en sådan plan måste fram. VT23 är ”enkel” – utvärdering skall göras, rapporter skall skrivas. Det är bara själva ”produktionen” som är svår. Detta bör ha initierats redan ht22 såklart, eller bäst helt ”</a:t>
            </a:r>
            <a:r>
              <a:rPr lang="sv-SE" sz="1100" baseline="0" dirty="0" err="1"/>
              <a:t>unterwegs</a:t>
            </a:r>
            <a:r>
              <a:rPr lang="sv-SE" sz="1100" baseline="0" dirty="0"/>
              <a:t>”… alltså en skiss som utvecklas över tid, en rapport som byggs på över tid. </a:t>
            </a:r>
          </a:p>
          <a:p>
            <a:r>
              <a:rPr lang="sv-SE" sz="1100" baseline="0" dirty="0"/>
              <a:t>Tanken med den här bilden är dels att visa vi faktiskt försöker göra ngt… dels att visa att vi inte kan lämna deltagarna ifred under projektets gång. Detta är min syn på saken. Den tål att diskuteras. En sak vi försöker göra att </a:t>
            </a:r>
            <a:r>
              <a:rPr lang="sv-SE" sz="1100" baseline="0" dirty="0" err="1"/>
              <a:t>att</a:t>
            </a:r>
            <a:r>
              <a:rPr lang="sv-SE" sz="1100" baseline="0" dirty="0"/>
              <a:t> supporta projektet så att vi visar att vi faktiskt fångat de centrala aspekterna och därmed kan ges tillåtelse till fler teknik/</a:t>
            </a:r>
            <a:r>
              <a:rPr lang="sv-SE" sz="1100" baseline="0" dirty="0" err="1"/>
              <a:t>whatever</a:t>
            </a:r>
            <a:r>
              <a:rPr lang="sv-SE" sz="1100" baseline="0" dirty="0"/>
              <a:t>-samverkansprojekt. Vi skall se till att vi killar finansiärerna lite under hakan. De kan ju surna till om vi inte fångar det de förväntar sig. När den externe – som skall supporta projekt/projektledning – kommer in så kanske vi kan steppa tillbaka på vissa plan. </a:t>
            </a:r>
          </a:p>
          <a:p>
            <a:endParaRPr lang="sv-SE" sz="1100" baseline="0" dirty="0"/>
          </a:p>
          <a:p>
            <a:r>
              <a:rPr lang="sv-SE" sz="1100" baseline="0" dirty="0"/>
              <a:t>Kanske behövs det fler bubblor med ytterligare innehåll/mer detalj… men just nu får det räcka såhär… </a:t>
            </a:r>
          </a:p>
        </p:txBody>
      </p:sp>
      <p:sp>
        <p:nvSpPr>
          <p:cNvPr id="4" name="Slide Number Placeholder 3"/>
          <p:cNvSpPr>
            <a:spLocks noGrp="1"/>
          </p:cNvSpPr>
          <p:nvPr>
            <p:ph type="sldNum" sz="quarter" idx="10"/>
          </p:nvPr>
        </p:nvSpPr>
        <p:spPr/>
        <p:txBody>
          <a:bodyPr/>
          <a:lstStyle/>
          <a:p>
            <a:fld id="{C7D6EC69-2833-4A4D-AA92-6D56D98983C2}" type="slidenum">
              <a:rPr lang="en-GB" altLang="sv-SE" smtClean="0"/>
              <a:pPr/>
              <a:t>12</a:t>
            </a:fld>
            <a:endParaRPr lang="en-GB" altLang="sv-SE"/>
          </a:p>
        </p:txBody>
      </p:sp>
    </p:spTree>
    <p:extLst>
      <p:ext uri="{BB962C8B-B14F-4D97-AF65-F5344CB8AC3E}">
        <p14:creationId xmlns:p14="http://schemas.microsoft.com/office/powerpoint/2010/main" val="1575159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fld id="{C7D6EC69-2833-4A4D-AA92-6D56D98983C2}" type="slidenum">
              <a:rPr lang="en-GB" altLang="sv-SE" smtClean="0"/>
              <a:pPr/>
              <a:t>13</a:t>
            </a:fld>
            <a:endParaRPr lang="en-GB" altLang="sv-SE"/>
          </a:p>
        </p:txBody>
      </p:sp>
    </p:spTree>
    <p:extLst>
      <p:ext uri="{BB962C8B-B14F-4D97-AF65-F5344CB8AC3E}">
        <p14:creationId xmlns:p14="http://schemas.microsoft.com/office/powerpoint/2010/main" val="2839268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fld id="{C7D6EC69-2833-4A4D-AA92-6D56D98983C2}" type="slidenum">
              <a:rPr lang="en-GB" altLang="sv-SE" smtClean="0"/>
              <a:pPr/>
              <a:t>2</a:t>
            </a:fld>
            <a:endParaRPr lang="en-GB" altLang="sv-SE"/>
          </a:p>
        </p:txBody>
      </p:sp>
    </p:spTree>
    <p:extLst>
      <p:ext uri="{BB962C8B-B14F-4D97-AF65-F5344CB8AC3E}">
        <p14:creationId xmlns:p14="http://schemas.microsoft.com/office/powerpoint/2010/main" val="524126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fld id="{C7D6EC69-2833-4A4D-AA92-6D56D98983C2}" type="slidenum">
              <a:rPr lang="en-GB" altLang="sv-SE" smtClean="0"/>
              <a:pPr/>
              <a:t>3</a:t>
            </a:fld>
            <a:endParaRPr lang="en-GB" altLang="sv-SE"/>
          </a:p>
        </p:txBody>
      </p:sp>
    </p:spTree>
    <p:extLst>
      <p:ext uri="{BB962C8B-B14F-4D97-AF65-F5344CB8AC3E}">
        <p14:creationId xmlns:p14="http://schemas.microsoft.com/office/powerpoint/2010/main" val="2812478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C7D6EC69-2833-4A4D-AA92-6D56D98983C2}" type="slidenum">
              <a:rPr lang="en-GB" altLang="sv-SE" smtClean="0"/>
              <a:pPr/>
              <a:t>4</a:t>
            </a:fld>
            <a:endParaRPr lang="en-GB" altLang="sv-SE"/>
          </a:p>
        </p:txBody>
      </p:sp>
    </p:spTree>
    <p:extLst>
      <p:ext uri="{BB962C8B-B14F-4D97-AF65-F5344CB8AC3E}">
        <p14:creationId xmlns:p14="http://schemas.microsoft.com/office/powerpoint/2010/main" val="2883951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C7D6EC69-2833-4A4D-AA92-6D56D98983C2}" type="slidenum">
              <a:rPr lang="en-GB" altLang="sv-SE" smtClean="0"/>
              <a:pPr/>
              <a:t>5</a:t>
            </a:fld>
            <a:endParaRPr lang="en-GB" altLang="sv-SE"/>
          </a:p>
        </p:txBody>
      </p:sp>
    </p:spTree>
    <p:extLst>
      <p:ext uri="{BB962C8B-B14F-4D97-AF65-F5344CB8AC3E}">
        <p14:creationId xmlns:p14="http://schemas.microsoft.com/office/powerpoint/2010/main" val="4288278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fld id="{C7D6EC69-2833-4A4D-AA92-6D56D98983C2}" type="slidenum">
              <a:rPr lang="en-GB" altLang="sv-SE" smtClean="0"/>
              <a:pPr/>
              <a:t>6</a:t>
            </a:fld>
            <a:endParaRPr lang="en-GB" altLang="sv-SE"/>
          </a:p>
        </p:txBody>
      </p:sp>
    </p:spTree>
    <p:extLst>
      <p:ext uri="{BB962C8B-B14F-4D97-AF65-F5344CB8AC3E}">
        <p14:creationId xmlns:p14="http://schemas.microsoft.com/office/powerpoint/2010/main" val="2328823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fld id="{C7D6EC69-2833-4A4D-AA92-6D56D98983C2}" type="slidenum">
              <a:rPr lang="en-GB" altLang="sv-SE" smtClean="0"/>
              <a:pPr/>
              <a:t>7</a:t>
            </a:fld>
            <a:endParaRPr lang="en-GB" altLang="sv-SE"/>
          </a:p>
        </p:txBody>
      </p:sp>
    </p:spTree>
    <p:extLst>
      <p:ext uri="{BB962C8B-B14F-4D97-AF65-F5344CB8AC3E}">
        <p14:creationId xmlns:p14="http://schemas.microsoft.com/office/powerpoint/2010/main" val="1736492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fld id="{C7D6EC69-2833-4A4D-AA92-6D56D98983C2}" type="slidenum">
              <a:rPr lang="en-GB" altLang="sv-SE" smtClean="0"/>
              <a:pPr/>
              <a:t>8</a:t>
            </a:fld>
            <a:endParaRPr lang="en-GB" altLang="sv-SE"/>
          </a:p>
        </p:txBody>
      </p:sp>
    </p:spTree>
    <p:extLst>
      <p:ext uri="{BB962C8B-B14F-4D97-AF65-F5344CB8AC3E}">
        <p14:creationId xmlns:p14="http://schemas.microsoft.com/office/powerpoint/2010/main" val="11048142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sz="1100" dirty="0"/>
              <a:t>Här har vi ytterligare en aspekt, eller ett innehåll som LNU ansvarar för ”</a:t>
            </a:r>
            <a:r>
              <a:rPr lang="sv-SE" sz="1100" b="1" dirty="0"/>
              <a:t>Plan för utvärdering av projektet</a:t>
            </a:r>
            <a:r>
              <a:rPr lang="sv-SE" sz="1100" dirty="0"/>
              <a:t>”, att ta med. Det verkar vara vi, och den externa utvärderaren som ansvarar för att en sådan kommer på plats. Min läsning säger att denna plan, och strategi för lärande på ngt sätt är sammanlänkade, eller i alla fall inte helt separata. Inget av detta kan vi göra frikopplat från övriga intressenter utan vi kommer att behöva input löpande. Dels i form av medverkan på möten, dels i form av frågeomgångar/enkäter, större eller mindre.  </a:t>
            </a:r>
          </a:p>
          <a:p>
            <a:endParaRPr lang="sv-SE" sz="1100" dirty="0"/>
          </a:p>
          <a:p>
            <a:r>
              <a:rPr lang="sv-SE" sz="1100" dirty="0"/>
              <a:t>Jag tänker också</a:t>
            </a:r>
            <a:r>
              <a:rPr lang="sv-SE" sz="1100" baseline="0" dirty="0"/>
              <a:t> att det finns en ”loop” som gör att resultatet också innehåller kompetensutveckling, hållbarhet, innovation </a:t>
            </a:r>
            <a:r>
              <a:rPr lang="sv-SE" sz="1100" baseline="0" dirty="0" err="1"/>
              <a:t>etc</a:t>
            </a:r>
            <a:r>
              <a:rPr lang="sv-SE" sz="1100" baseline="0" dirty="0"/>
              <a:t>… Så det är inte ”simpla” det ena ger det andra-samband. </a:t>
            </a:r>
          </a:p>
          <a:p>
            <a:endParaRPr lang="sv-SE" sz="1100" baseline="0" dirty="0"/>
          </a:p>
          <a:p>
            <a:r>
              <a:rPr lang="sv-SE" sz="1100" baseline="0" dirty="0"/>
              <a:t>Mellan modell för samverkan och modell för lärande är jag inte säker på ”orsakssambandet” ´. Jag tror att detta går i båda riktningarna. </a:t>
            </a:r>
            <a:endParaRPr lang="sv-SE" sz="1100" dirty="0"/>
          </a:p>
          <a:p>
            <a:endParaRPr lang="sv-SE" dirty="0"/>
          </a:p>
        </p:txBody>
      </p:sp>
      <p:sp>
        <p:nvSpPr>
          <p:cNvPr id="4" name="Slide Number Placeholder 3"/>
          <p:cNvSpPr>
            <a:spLocks noGrp="1"/>
          </p:cNvSpPr>
          <p:nvPr>
            <p:ph type="sldNum" sz="quarter" idx="10"/>
          </p:nvPr>
        </p:nvSpPr>
        <p:spPr/>
        <p:txBody>
          <a:bodyPr/>
          <a:lstStyle/>
          <a:p>
            <a:fld id="{C7D6EC69-2833-4A4D-AA92-6D56D98983C2}" type="slidenum">
              <a:rPr lang="en-GB" altLang="sv-SE" smtClean="0"/>
              <a:pPr/>
              <a:t>10</a:t>
            </a:fld>
            <a:endParaRPr lang="en-GB" altLang="sv-SE"/>
          </a:p>
        </p:txBody>
      </p:sp>
    </p:spTree>
    <p:extLst>
      <p:ext uri="{BB962C8B-B14F-4D97-AF65-F5344CB8AC3E}">
        <p14:creationId xmlns:p14="http://schemas.microsoft.com/office/powerpoint/2010/main" val="35420363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FF500"/>
        </a:solidFill>
        <a:effectLst/>
      </p:bgPr>
    </p:bg>
    <p:spTree>
      <p:nvGrpSpPr>
        <p:cNvPr id="1" name=""/>
        <p:cNvGrpSpPr/>
        <p:nvPr/>
      </p:nvGrpSpPr>
      <p:grpSpPr>
        <a:xfrm>
          <a:off x="0" y="0"/>
          <a:ext cx="0" cy="0"/>
          <a:chOff x="0" y="0"/>
          <a:chExt cx="0" cy="0"/>
        </a:xfrm>
      </p:grpSpPr>
      <p:cxnSp>
        <p:nvCxnSpPr>
          <p:cNvPr id="4" name="Straight Connector 7"/>
          <p:cNvCxnSpPr/>
          <p:nvPr/>
        </p:nvCxnSpPr>
        <p:spPr>
          <a:xfrm>
            <a:off x="714375" y="6072188"/>
            <a:ext cx="7643813"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pic>
        <p:nvPicPr>
          <p:cNvPr id="5" name="Picture 5" descr="090323_Lnu_Wordmark_Kalmar_Växjö_påhäng_transpar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 y="6299200"/>
            <a:ext cx="29241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090323_Lnu_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28000" y="6207125"/>
            <a:ext cx="24923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55" name="Title Placeholder 1"/>
          <p:cNvSpPr>
            <a:spLocks noGrp="1"/>
          </p:cNvSpPr>
          <p:nvPr>
            <p:ph type="ctrTitle"/>
          </p:nvPr>
        </p:nvSpPr>
        <p:spPr>
          <a:xfrm>
            <a:off x="685800" y="1449388"/>
            <a:ext cx="7772400" cy="2151062"/>
          </a:xfrm>
        </p:spPr>
        <p:txBody>
          <a:bodyPr/>
          <a:lstStyle>
            <a:lvl1pPr>
              <a:lnSpc>
                <a:spcPts val="7500"/>
              </a:lnSpc>
              <a:defRPr sz="7500"/>
            </a:lvl1pPr>
          </a:lstStyle>
          <a:p>
            <a:r>
              <a:rPr lang="sv-SE"/>
              <a:t>Klicka här för att ändra format</a:t>
            </a:r>
            <a:endParaRPr lang="en-US"/>
          </a:p>
        </p:txBody>
      </p:sp>
      <p:sp>
        <p:nvSpPr>
          <p:cNvPr id="100356" name="Text Placeholder 2"/>
          <p:cNvSpPr>
            <a:spLocks noGrp="1"/>
          </p:cNvSpPr>
          <p:nvPr>
            <p:ph type="subTitle" idx="1"/>
          </p:nvPr>
        </p:nvSpPr>
        <p:spPr>
          <a:xfrm>
            <a:off x="1371600" y="3886200"/>
            <a:ext cx="6400800" cy="1752600"/>
          </a:xfrm>
        </p:spPr>
        <p:txBody>
          <a:bodyPr/>
          <a:lstStyle>
            <a:lvl1pPr marL="0" indent="0" algn="ctr">
              <a:defRPr/>
            </a:lvl1pPr>
          </a:lstStyle>
          <a:p>
            <a:r>
              <a:rPr lang="sv-SE"/>
              <a:t>Klicka här för att ändra format på underrubrik i bakgrunden</a:t>
            </a:r>
            <a:endParaRPr lang="en-US"/>
          </a:p>
        </p:txBody>
      </p:sp>
    </p:spTree>
    <p:extLst>
      <p:ext uri="{BB962C8B-B14F-4D97-AF65-F5344CB8AC3E}">
        <p14:creationId xmlns:p14="http://schemas.microsoft.com/office/powerpoint/2010/main" val="2317658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306825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450013" y="806450"/>
            <a:ext cx="1914525" cy="520065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04850" y="806450"/>
            <a:ext cx="5592763" cy="52006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319880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839186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extLst>
      <p:ext uri="{BB962C8B-B14F-4D97-AF65-F5344CB8AC3E}">
        <p14:creationId xmlns:p14="http://schemas.microsoft.com/office/powerpoint/2010/main" val="673911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06438" y="1651000"/>
            <a:ext cx="375285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11688" y="1651000"/>
            <a:ext cx="375285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107528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886848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271757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5414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2284670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v-SE" noProof="0"/>
              <a:t>Klicka på ikonen för att lägga till en bild</a:t>
            </a:r>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1954197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714375" y="6072188"/>
            <a:ext cx="7643813"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2291" name="Title Placeholder 1"/>
          <p:cNvSpPr>
            <a:spLocks noGrp="1"/>
          </p:cNvSpPr>
          <p:nvPr>
            <p:ph type="title"/>
          </p:nvPr>
        </p:nvSpPr>
        <p:spPr bwMode="auto">
          <a:xfrm>
            <a:off x="704850" y="806450"/>
            <a:ext cx="76454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a:t>
            </a:r>
          </a:p>
        </p:txBody>
      </p:sp>
      <p:sp>
        <p:nvSpPr>
          <p:cNvPr id="12292" name="Text Placeholder 2"/>
          <p:cNvSpPr>
            <a:spLocks noGrp="1"/>
          </p:cNvSpPr>
          <p:nvPr>
            <p:ph type="body" idx="1"/>
          </p:nvPr>
        </p:nvSpPr>
        <p:spPr bwMode="auto">
          <a:xfrm>
            <a:off x="706438" y="1651000"/>
            <a:ext cx="765810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pic>
        <p:nvPicPr>
          <p:cNvPr id="12293" name="Picture 5" descr="090323_Lnu_Wordmark_Kalmar_Växjö_påhäng_transparen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14375" y="6299200"/>
            <a:ext cx="29241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Picture 6" descr="090323_Lnu_Symbol"/>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128000" y="6207125"/>
            <a:ext cx="24923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0"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rtl="0" eaLnBrk="0" fontAlgn="base" hangingPunct="0">
        <a:lnSpc>
          <a:spcPts val="2700"/>
        </a:lnSpc>
        <a:spcBef>
          <a:spcPct val="0"/>
        </a:spcBef>
        <a:spcAft>
          <a:spcPct val="0"/>
        </a:spcAft>
        <a:defRPr sz="2700">
          <a:solidFill>
            <a:schemeClr val="tx1"/>
          </a:solidFill>
          <a:latin typeface="Arial Unicode MS" pitchFamily="34" charset="-128"/>
          <a:ea typeface="Arial Unicode MS" pitchFamily="34" charset="-128"/>
          <a:cs typeface="Arial Unicode MS" pitchFamily="34" charset="-128"/>
        </a:defRPr>
      </a:lvl1pPr>
      <a:lvl2pPr algn="l" rtl="0" eaLnBrk="0" fontAlgn="base" hangingPunct="0">
        <a:lnSpc>
          <a:spcPts val="2700"/>
        </a:lnSpc>
        <a:spcBef>
          <a:spcPct val="0"/>
        </a:spcBef>
        <a:spcAft>
          <a:spcPct val="0"/>
        </a:spcAft>
        <a:defRPr sz="2700">
          <a:solidFill>
            <a:schemeClr val="tx1"/>
          </a:solidFill>
          <a:latin typeface="Arial Unicode MS" pitchFamily="34" charset="-128"/>
          <a:ea typeface="Arial Unicode MS" pitchFamily="34" charset="-128"/>
          <a:cs typeface="Arial Unicode MS" pitchFamily="34" charset="-128"/>
        </a:defRPr>
      </a:lvl2pPr>
      <a:lvl3pPr algn="l" rtl="0" eaLnBrk="0" fontAlgn="base" hangingPunct="0">
        <a:lnSpc>
          <a:spcPts val="2700"/>
        </a:lnSpc>
        <a:spcBef>
          <a:spcPct val="0"/>
        </a:spcBef>
        <a:spcAft>
          <a:spcPct val="0"/>
        </a:spcAft>
        <a:defRPr sz="2700">
          <a:solidFill>
            <a:schemeClr val="tx1"/>
          </a:solidFill>
          <a:latin typeface="Arial Unicode MS" pitchFamily="34" charset="-128"/>
          <a:ea typeface="Arial Unicode MS" pitchFamily="34" charset="-128"/>
          <a:cs typeface="Arial Unicode MS" pitchFamily="34" charset="-128"/>
        </a:defRPr>
      </a:lvl3pPr>
      <a:lvl4pPr algn="l" rtl="0" eaLnBrk="0" fontAlgn="base" hangingPunct="0">
        <a:lnSpc>
          <a:spcPts val="2700"/>
        </a:lnSpc>
        <a:spcBef>
          <a:spcPct val="0"/>
        </a:spcBef>
        <a:spcAft>
          <a:spcPct val="0"/>
        </a:spcAft>
        <a:defRPr sz="2700">
          <a:solidFill>
            <a:schemeClr val="tx1"/>
          </a:solidFill>
          <a:latin typeface="Arial Unicode MS" pitchFamily="34" charset="-128"/>
          <a:ea typeface="Arial Unicode MS" pitchFamily="34" charset="-128"/>
          <a:cs typeface="Arial Unicode MS" pitchFamily="34" charset="-128"/>
        </a:defRPr>
      </a:lvl4pPr>
      <a:lvl5pPr algn="l" rtl="0" eaLnBrk="0" fontAlgn="base" hangingPunct="0">
        <a:lnSpc>
          <a:spcPts val="2700"/>
        </a:lnSpc>
        <a:spcBef>
          <a:spcPct val="0"/>
        </a:spcBef>
        <a:spcAft>
          <a:spcPct val="0"/>
        </a:spcAft>
        <a:defRPr sz="2700">
          <a:solidFill>
            <a:schemeClr val="tx1"/>
          </a:solidFill>
          <a:latin typeface="Arial Unicode MS" pitchFamily="34" charset="-128"/>
          <a:ea typeface="Arial Unicode MS" pitchFamily="34" charset="-128"/>
          <a:cs typeface="Arial Unicode MS" pitchFamily="34" charset="-128"/>
        </a:defRPr>
      </a:lvl5pPr>
      <a:lvl6pPr marL="4572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6pPr>
      <a:lvl7pPr marL="9144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7pPr>
      <a:lvl8pPr marL="13716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8pPr>
      <a:lvl9pPr marL="18288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Font typeface="Arial" pitchFamily="34" charset="0"/>
        <a:defRPr>
          <a:solidFill>
            <a:schemeClr val="tx1"/>
          </a:solidFill>
          <a:latin typeface="Arial Unicode MS" pitchFamily="34" charset="-128"/>
          <a:ea typeface="Arial Unicode MS" pitchFamily="34" charset="-128"/>
          <a:cs typeface="Arial Unicode MS" pitchFamily="34" charset="-128"/>
        </a:defRPr>
      </a:lvl1pPr>
      <a:lvl2pPr marL="742950" indent="-28575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2pPr>
      <a:lvl3pPr marL="1143000" indent="-22860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3pPr>
      <a:lvl4pPr marL="1600200" indent="-22860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4pPr>
      <a:lvl5pPr marL="2057400" indent="-22860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5pPr>
      <a:lvl6pPr marL="25146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6pPr>
      <a:lvl7pPr marL="29718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7pPr>
      <a:lvl8pPr marL="34290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8pPr>
      <a:lvl9pPr marL="38862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4916" name="Rectangle 4"/>
          <p:cNvSpPr>
            <a:spLocks noGrp="1"/>
          </p:cNvSpPr>
          <p:nvPr>
            <p:ph type="ctrTitle" idx="4294967295"/>
          </p:nvPr>
        </p:nvSpPr>
        <p:spPr>
          <a:xfrm>
            <a:off x="685800" y="2130425"/>
            <a:ext cx="7772400" cy="1470025"/>
          </a:xfrm>
        </p:spPr>
        <p:txBody>
          <a:bodyPr/>
          <a:lstStyle/>
          <a:p>
            <a:pPr algn="ctr">
              <a:lnSpc>
                <a:spcPct val="100000"/>
              </a:lnSpc>
            </a:pPr>
            <a:r>
              <a:rPr lang="sv-SE" altLang="sv-SE" sz="5400" dirty="0"/>
              <a:t>Sammanfattning beslut</a:t>
            </a:r>
            <a:br>
              <a:rPr lang="sv-SE" altLang="sv-SE" sz="5400" dirty="0"/>
            </a:br>
            <a:r>
              <a:rPr lang="sv-SE" altLang="sv-SE" sz="3600" dirty="0"/>
              <a:t>Fokus: Samverkan, utveckling och lärande</a:t>
            </a:r>
            <a:endParaRPr lang="en-US" altLang="sv-SE" sz="3600" dirty="0"/>
          </a:p>
        </p:txBody>
      </p:sp>
      <p:sp>
        <p:nvSpPr>
          <p:cNvPr id="294917" name="Rectangle 5"/>
          <p:cNvSpPr>
            <a:spLocks noGrp="1"/>
          </p:cNvSpPr>
          <p:nvPr>
            <p:ph type="subTitle" idx="4294967295"/>
          </p:nvPr>
        </p:nvSpPr>
        <p:spPr>
          <a:xfrm>
            <a:off x="4410732" y="5355964"/>
            <a:ext cx="4030216" cy="792634"/>
          </a:xfrm>
        </p:spPr>
        <p:txBody>
          <a:bodyPr/>
          <a:lstStyle/>
          <a:p>
            <a:pPr marL="0" indent="0" algn="ctr"/>
            <a:endParaRPr lang="en-US" altLang="sv-SE" sz="2000" dirty="0"/>
          </a:p>
          <a:p>
            <a:pPr marL="0" indent="0" algn="ctr"/>
            <a:r>
              <a:rPr lang="en-US" altLang="sv-SE" sz="2000" dirty="0"/>
              <a:t>Veronica Ülgen </a:t>
            </a:r>
            <a:r>
              <a:rPr lang="en-US" altLang="sv-SE" sz="2000" dirty="0" err="1"/>
              <a:t>och</a:t>
            </a:r>
            <a:r>
              <a:rPr lang="en-US" altLang="sv-SE" sz="2000" dirty="0"/>
              <a:t> Helena Forslund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E8AA3D-CCF1-4E29-B7D4-D8F546AF3199}"/>
              </a:ext>
            </a:extLst>
          </p:cNvPr>
          <p:cNvSpPr>
            <a:spLocks noGrp="1"/>
          </p:cNvSpPr>
          <p:nvPr>
            <p:ph idx="1"/>
          </p:nvPr>
        </p:nvSpPr>
        <p:spPr>
          <a:xfrm>
            <a:off x="706438" y="2385268"/>
            <a:ext cx="1777330" cy="4356100"/>
          </a:xfrm>
        </p:spPr>
        <p:txBody>
          <a:bodyPr/>
          <a:lstStyle/>
          <a:p>
            <a:endParaRPr lang="sv-SE" dirty="0"/>
          </a:p>
          <a:p>
            <a:r>
              <a:rPr lang="sv-SE" dirty="0"/>
              <a:t>Aktörer</a:t>
            </a:r>
          </a:p>
          <a:p>
            <a:r>
              <a:rPr lang="sv-SE" dirty="0"/>
              <a:t>Kompetenser</a:t>
            </a:r>
          </a:p>
          <a:p>
            <a:r>
              <a:rPr lang="sv-SE" dirty="0"/>
              <a:t>Innovation</a:t>
            </a:r>
          </a:p>
          <a:p>
            <a:r>
              <a:rPr lang="sv-SE" dirty="0"/>
              <a:t>Hållbarhet</a:t>
            </a:r>
          </a:p>
          <a:p>
            <a:r>
              <a:rPr lang="sv-SE" dirty="0"/>
              <a:t>Inkludering</a:t>
            </a:r>
          </a:p>
          <a:p>
            <a:r>
              <a:rPr lang="sv-SE" dirty="0"/>
              <a:t>Jämställdhet</a:t>
            </a:r>
          </a:p>
          <a:p>
            <a:r>
              <a:rPr lang="sv-SE" dirty="0"/>
              <a:t>Mångfald</a:t>
            </a:r>
          </a:p>
          <a:p>
            <a:endParaRPr lang="sv-SE" dirty="0"/>
          </a:p>
          <a:p>
            <a:endParaRPr lang="sv-SE" dirty="0"/>
          </a:p>
        </p:txBody>
      </p:sp>
      <p:sp>
        <p:nvSpPr>
          <p:cNvPr id="4" name="Content Placeholder 2">
            <a:extLst>
              <a:ext uri="{FF2B5EF4-FFF2-40B4-BE49-F238E27FC236}">
                <a16:creationId xmlns:a16="http://schemas.microsoft.com/office/drawing/2014/main" id="{45779EA8-C12F-41D8-98F1-992FD9DD412F}"/>
              </a:ext>
            </a:extLst>
          </p:cNvPr>
          <p:cNvSpPr txBox="1">
            <a:spLocks/>
          </p:cNvSpPr>
          <p:nvPr/>
        </p:nvSpPr>
        <p:spPr bwMode="auto">
          <a:xfrm>
            <a:off x="4040882" y="2363068"/>
            <a:ext cx="189927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defRPr>
                <a:solidFill>
                  <a:schemeClr val="tx1"/>
                </a:solidFill>
                <a:latin typeface="Arial Unicode MS" pitchFamily="34" charset="-128"/>
                <a:ea typeface="Arial Unicode MS" pitchFamily="34" charset="-128"/>
                <a:cs typeface="Arial Unicode MS" pitchFamily="34" charset="-128"/>
              </a:defRPr>
            </a:lvl1pPr>
            <a:lvl2pPr marL="742950" indent="-28575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2pPr>
            <a:lvl3pPr marL="1143000" indent="-22860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3pPr>
            <a:lvl4pPr marL="1600200" indent="-22860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4pPr>
            <a:lvl5pPr marL="2057400" indent="-22860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5pPr>
            <a:lvl6pPr marL="25146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6pPr>
            <a:lvl7pPr marL="29718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7pPr>
            <a:lvl8pPr marL="34290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8pPr>
            <a:lvl9pPr marL="38862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9pPr>
          </a:lstStyle>
          <a:p>
            <a:r>
              <a:rPr lang="sv-SE" sz="1800" kern="0" dirty="0"/>
              <a:t>Prototyp</a:t>
            </a:r>
          </a:p>
          <a:p>
            <a:r>
              <a:rPr lang="sv-SE" sz="1800" kern="0" dirty="0"/>
              <a:t>Kvalificering</a:t>
            </a:r>
          </a:p>
          <a:p>
            <a:endParaRPr lang="sv-SE" sz="1800" kern="0" dirty="0"/>
          </a:p>
          <a:p>
            <a:r>
              <a:rPr lang="sv-SE" sz="1800" kern="0" dirty="0"/>
              <a:t>Modell för samverkan</a:t>
            </a:r>
          </a:p>
          <a:p>
            <a:endParaRPr lang="sv-SE" sz="1800" kern="0" dirty="0"/>
          </a:p>
          <a:p>
            <a:endParaRPr lang="sv-SE" sz="1800" kern="0" dirty="0"/>
          </a:p>
          <a:p>
            <a:r>
              <a:rPr lang="sv-SE" sz="1800" kern="0" dirty="0"/>
              <a:t>Strategi för lärande</a:t>
            </a:r>
          </a:p>
          <a:p>
            <a:endParaRPr lang="sv-SE" sz="1800" kern="0" dirty="0"/>
          </a:p>
          <a:p>
            <a:endParaRPr lang="sv-SE" sz="1800" kern="0" dirty="0"/>
          </a:p>
          <a:p>
            <a:endParaRPr lang="sv-SE" sz="1800" kern="0" dirty="0"/>
          </a:p>
          <a:p>
            <a:endParaRPr lang="sv-SE" sz="1800" kern="0" dirty="0"/>
          </a:p>
        </p:txBody>
      </p:sp>
      <p:sp>
        <p:nvSpPr>
          <p:cNvPr id="5" name="Content Placeholder 2">
            <a:extLst>
              <a:ext uri="{FF2B5EF4-FFF2-40B4-BE49-F238E27FC236}">
                <a16:creationId xmlns:a16="http://schemas.microsoft.com/office/drawing/2014/main" id="{C60AE8A8-71A1-4E36-B297-298CBBAA037F}"/>
              </a:ext>
            </a:extLst>
          </p:cNvPr>
          <p:cNvSpPr txBox="1">
            <a:spLocks/>
          </p:cNvSpPr>
          <p:nvPr/>
        </p:nvSpPr>
        <p:spPr bwMode="auto">
          <a:xfrm>
            <a:off x="6588224" y="2363068"/>
            <a:ext cx="1993354"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defRPr>
                <a:solidFill>
                  <a:schemeClr val="tx1"/>
                </a:solidFill>
                <a:latin typeface="Arial Unicode MS" pitchFamily="34" charset="-128"/>
                <a:ea typeface="Arial Unicode MS" pitchFamily="34" charset="-128"/>
                <a:cs typeface="Arial Unicode MS" pitchFamily="34" charset="-128"/>
              </a:defRPr>
            </a:lvl1pPr>
            <a:lvl2pPr marL="742950" indent="-28575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2pPr>
            <a:lvl3pPr marL="1143000" indent="-22860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3pPr>
            <a:lvl4pPr marL="1600200" indent="-22860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4pPr>
            <a:lvl5pPr marL="2057400" indent="-22860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5pPr>
            <a:lvl6pPr marL="25146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6pPr>
            <a:lvl7pPr marL="29718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7pPr>
            <a:lvl8pPr marL="34290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8pPr>
            <a:lvl9pPr marL="38862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9pPr>
          </a:lstStyle>
          <a:p>
            <a:endParaRPr lang="sv-SE" sz="1800" kern="0" dirty="0"/>
          </a:p>
          <a:p>
            <a:r>
              <a:rPr lang="sv-SE" sz="1800" kern="0" dirty="0"/>
              <a:t>Teknikutveckling</a:t>
            </a:r>
          </a:p>
          <a:p>
            <a:endParaRPr lang="sv-SE" sz="1800" kern="0" dirty="0"/>
          </a:p>
          <a:p>
            <a:endParaRPr lang="sv-SE" sz="1800" kern="0" dirty="0"/>
          </a:p>
          <a:p>
            <a:r>
              <a:rPr lang="sv-SE" sz="1800" kern="0" dirty="0"/>
              <a:t>Regional utveckling</a:t>
            </a:r>
          </a:p>
          <a:p>
            <a:endParaRPr lang="sv-SE" sz="1800" kern="0" dirty="0"/>
          </a:p>
          <a:p>
            <a:endParaRPr lang="sv-SE" sz="1800" kern="0" dirty="0"/>
          </a:p>
          <a:p>
            <a:endParaRPr lang="sv-SE" sz="1800" kern="0" dirty="0"/>
          </a:p>
          <a:p>
            <a:endParaRPr lang="sv-SE" sz="1800" kern="0" dirty="0"/>
          </a:p>
          <a:p>
            <a:endParaRPr lang="sv-SE" sz="1800" kern="0" dirty="0"/>
          </a:p>
        </p:txBody>
      </p:sp>
      <p:sp>
        <p:nvSpPr>
          <p:cNvPr id="6" name="Arrow: Right 5">
            <a:extLst>
              <a:ext uri="{FF2B5EF4-FFF2-40B4-BE49-F238E27FC236}">
                <a16:creationId xmlns:a16="http://schemas.microsoft.com/office/drawing/2014/main" id="{6941346E-3BD8-4FBA-BCB8-C4B11FC978AC}"/>
              </a:ext>
            </a:extLst>
          </p:cNvPr>
          <p:cNvSpPr/>
          <p:nvPr/>
        </p:nvSpPr>
        <p:spPr bwMode="auto">
          <a:xfrm>
            <a:off x="2771800" y="3829517"/>
            <a:ext cx="432048" cy="47776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pitchFamily="34" charset="0"/>
              <a:cs typeface="Arial" pitchFamily="34" charset="0"/>
            </a:endParaRPr>
          </a:p>
        </p:txBody>
      </p:sp>
      <p:sp>
        <p:nvSpPr>
          <p:cNvPr id="7" name="Arrow: Right 6">
            <a:extLst>
              <a:ext uri="{FF2B5EF4-FFF2-40B4-BE49-F238E27FC236}">
                <a16:creationId xmlns:a16="http://schemas.microsoft.com/office/drawing/2014/main" id="{0A2DA59D-9D44-4750-83EB-C8EC3439FBBA}"/>
              </a:ext>
            </a:extLst>
          </p:cNvPr>
          <p:cNvSpPr/>
          <p:nvPr/>
        </p:nvSpPr>
        <p:spPr bwMode="auto">
          <a:xfrm rot="5400000">
            <a:off x="4090804" y="4068404"/>
            <a:ext cx="432048" cy="47776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pitchFamily="34" charset="0"/>
              <a:cs typeface="Arial" pitchFamily="34" charset="0"/>
            </a:endParaRPr>
          </a:p>
        </p:txBody>
      </p:sp>
      <p:sp>
        <p:nvSpPr>
          <p:cNvPr id="8" name="Arrow: Right 7">
            <a:extLst>
              <a:ext uri="{FF2B5EF4-FFF2-40B4-BE49-F238E27FC236}">
                <a16:creationId xmlns:a16="http://schemas.microsoft.com/office/drawing/2014/main" id="{CD7D7F99-F2E2-49A8-9D9D-FA24FA75BBED}"/>
              </a:ext>
            </a:extLst>
          </p:cNvPr>
          <p:cNvSpPr/>
          <p:nvPr/>
        </p:nvSpPr>
        <p:spPr bwMode="auto">
          <a:xfrm>
            <a:off x="6084168" y="3829517"/>
            <a:ext cx="432048" cy="47776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pitchFamily="34" charset="0"/>
              <a:cs typeface="Arial" pitchFamily="34" charset="0"/>
            </a:endParaRPr>
          </a:p>
        </p:txBody>
      </p:sp>
      <p:sp>
        <p:nvSpPr>
          <p:cNvPr id="11" name="TextBox 10"/>
          <p:cNvSpPr txBox="1"/>
          <p:nvPr/>
        </p:nvSpPr>
        <p:spPr>
          <a:xfrm>
            <a:off x="539552" y="1484784"/>
            <a:ext cx="7704856" cy="830997"/>
          </a:xfrm>
          <a:prstGeom prst="rect">
            <a:avLst/>
          </a:prstGeom>
          <a:noFill/>
        </p:spPr>
        <p:txBody>
          <a:bodyPr wrap="square" rtlCol="0">
            <a:spAutoFit/>
          </a:bodyPr>
          <a:lstStyle/>
          <a:p>
            <a:pPr algn="l"/>
            <a:r>
              <a:rPr lang="sv-SE" dirty="0"/>
              <a:t>Aspekter	                    Innehåll	       Resultat</a:t>
            </a:r>
            <a:br>
              <a:rPr lang="sv-SE" dirty="0"/>
            </a:br>
            <a:r>
              <a:rPr lang="sv-SE" dirty="0"/>
              <a:t>att utvärdera</a:t>
            </a:r>
          </a:p>
        </p:txBody>
      </p:sp>
      <p:sp>
        <p:nvSpPr>
          <p:cNvPr id="9" name="Oval 8">
            <a:extLst>
              <a:ext uri="{FF2B5EF4-FFF2-40B4-BE49-F238E27FC236}">
                <a16:creationId xmlns:a16="http://schemas.microsoft.com/office/drawing/2014/main" id="{1CD652A1-458B-4834-94B3-5DEB18AC7E42}"/>
              </a:ext>
            </a:extLst>
          </p:cNvPr>
          <p:cNvSpPr/>
          <p:nvPr/>
        </p:nvSpPr>
        <p:spPr bwMode="auto">
          <a:xfrm flipH="1">
            <a:off x="3802779" y="2996952"/>
            <a:ext cx="1993356" cy="2736303"/>
          </a:xfrm>
          <a:prstGeom prst="ellipse">
            <a:avLst/>
          </a:prstGeom>
          <a:noFill/>
          <a:ln w="57150"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pitchFamily="34" charset="0"/>
              <a:cs typeface="Arial" pitchFamily="34" charset="0"/>
            </a:endParaRPr>
          </a:p>
        </p:txBody>
      </p:sp>
      <p:sp>
        <p:nvSpPr>
          <p:cNvPr id="10" name="Title 9"/>
          <p:cNvSpPr>
            <a:spLocks noGrp="1"/>
          </p:cNvSpPr>
          <p:nvPr>
            <p:ph type="title"/>
          </p:nvPr>
        </p:nvSpPr>
        <p:spPr/>
        <p:txBody>
          <a:bodyPr/>
          <a:lstStyle/>
          <a:p>
            <a:r>
              <a:rPr lang="sv-SE" b="1" dirty="0"/>
              <a:t>Ett sätt att se på det - ur vår synvinkel</a:t>
            </a:r>
          </a:p>
        </p:txBody>
      </p:sp>
      <p:sp>
        <p:nvSpPr>
          <p:cNvPr id="2" name="Arrow: Curved Up 1">
            <a:extLst>
              <a:ext uri="{FF2B5EF4-FFF2-40B4-BE49-F238E27FC236}">
                <a16:creationId xmlns:a16="http://schemas.microsoft.com/office/drawing/2014/main" id="{2A912BC4-35A2-4011-B8B5-29E6C9080F92}"/>
              </a:ext>
            </a:extLst>
          </p:cNvPr>
          <p:cNvSpPr/>
          <p:nvPr/>
        </p:nvSpPr>
        <p:spPr bwMode="auto">
          <a:xfrm>
            <a:off x="1429937" y="5255489"/>
            <a:ext cx="6284126" cy="796061"/>
          </a:xfrm>
          <a:prstGeom prst="curvedUp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pitchFamily="34" charset="0"/>
              <a:cs typeface="Arial" pitchFamily="34" charset="0"/>
            </a:endParaRPr>
          </a:p>
        </p:txBody>
      </p:sp>
      <p:sp>
        <p:nvSpPr>
          <p:cNvPr id="12" name="Arrow: Curved Up 11">
            <a:extLst>
              <a:ext uri="{FF2B5EF4-FFF2-40B4-BE49-F238E27FC236}">
                <a16:creationId xmlns:a16="http://schemas.microsoft.com/office/drawing/2014/main" id="{B349F8F6-1881-4883-A5B0-7090A7345185}"/>
              </a:ext>
            </a:extLst>
          </p:cNvPr>
          <p:cNvSpPr/>
          <p:nvPr/>
        </p:nvSpPr>
        <p:spPr bwMode="auto">
          <a:xfrm rot="10800000">
            <a:off x="1259632" y="1844824"/>
            <a:ext cx="6284126" cy="796061"/>
          </a:xfrm>
          <a:prstGeom prst="curvedUp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pitchFamily="34" charset="0"/>
              <a:cs typeface="Arial" pitchFamily="34" charset="0"/>
            </a:endParaRPr>
          </a:p>
        </p:txBody>
      </p:sp>
      <p:sp>
        <p:nvSpPr>
          <p:cNvPr id="13" name="Arrow: Right 12">
            <a:extLst>
              <a:ext uri="{FF2B5EF4-FFF2-40B4-BE49-F238E27FC236}">
                <a16:creationId xmlns:a16="http://schemas.microsoft.com/office/drawing/2014/main" id="{F495FC3A-F45F-4690-BC92-4DDE459EDDDF}"/>
              </a:ext>
            </a:extLst>
          </p:cNvPr>
          <p:cNvSpPr/>
          <p:nvPr/>
        </p:nvSpPr>
        <p:spPr bwMode="auto">
          <a:xfrm rot="16200000">
            <a:off x="4882892" y="4054213"/>
            <a:ext cx="432048" cy="47776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51791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6" grpId="0" animBg="1"/>
      <p:bldP spid="7" grpId="0" animBg="1"/>
      <p:bldP spid="8" grpId="0" animBg="1"/>
      <p:bldP spid="9" grpId="0" animBg="1"/>
      <p:bldP spid="2" grpId="0" animBg="1"/>
      <p:bldP spid="12"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958FC-C1C3-4867-98CA-7E5B4EBC20FA}"/>
              </a:ext>
            </a:extLst>
          </p:cNvPr>
          <p:cNvSpPr>
            <a:spLocks noGrp="1"/>
          </p:cNvSpPr>
          <p:nvPr>
            <p:ph type="title"/>
          </p:nvPr>
        </p:nvSpPr>
        <p:spPr>
          <a:xfrm>
            <a:off x="704850" y="789640"/>
            <a:ext cx="8187630" cy="755650"/>
          </a:xfrm>
        </p:spPr>
        <p:txBody>
          <a:bodyPr/>
          <a:lstStyle/>
          <a:p>
            <a:r>
              <a:rPr lang="sv-SE" dirty="0"/>
              <a:t>Vad kommer LNU_ELO syssla med - egentligen? </a:t>
            </a:r>
            <a:br>
              <a:rPr lang="sv-SE" dirty="0"/>
            </a:br>
            <a:endParaRPr lang="sv-SE" dirty="0"/>
          </a:p>
        </p:txBody>
      </p:sp>
      <p:sp>
        <p:nvSpPr>
          <p:cNvPr id="3" name="Content Placeholder 2">
            <a:extLst>
              <a:ext uri="{FF2B5EF4-FFF2-40B4-BE49-F238E27FC236}">
                <a16:creationId xmlns:a16="http://schemas.microsoft.com/office/drawing/2014/main" id="{0DE8AA3D-CCF1-4E29-B7D4-D8F546AF3199}"/>
              </a:ext>
            </a:extLst>
          </p:cNvPr>
          <p:cNvSpPr>
            <a:spLocks noGrp="1"/>
          </p:cNvSpPr>
          <p:nvPr>
            <p:ph idx="1"/>
          </p:nvPr>
        </p:nvSpPr>
        <p:spPr>
          <a:xfrm>
            <a:off x="706438" y="2385268"/>
            <a:ext cx="1777330" cy="4356100"/>
          </a:xfrm>
        </p:spPr>
        <p:txBody>
          <a:bodyPr/>
          <a:lstStyle/>
          <a:p>
            <a:endParaRPr lang="sv-SE" dirty="0"/>
          </a:p>
          <a:p>
            <a:r>
              <a:rPr lang="sv-SE" dirty="0"/>
              <a:t>Aktörer</a:t>
            </a:r>
          </a:p>
          <a:p>
            <a:r>
              <a:rPr lang="sv-SE" dirty="0"/>
              <a:t>Kompetenser</a:t>
            </a:r>
          </a:p>
          <a:p>
            <a:r>
              <a:rPr lang="sv-SE" dirty="0"/>
              <a:t>Innovation</a:t>
            </a:r>
          </a:p>
          <a:p>
            <a:r>
              <a:rPr lang="sv-SE" dirty="0"/>
              <a:t>Hållbarhet</a:t>
            </a:r>
          </a:p>
          <a:p>
            <a:r>
              <a:rPr lang="sv-SE" dirty="0"/>
              <a:t>Inkludering</a:t>
            </a:r>
          </a:p>
          <a:p>
            <a:r>
              <a:rPr lang="sv-SE" dirty="0"/>
              <a:t>Jämställdhet</a:t>
            </a:r>
          </a:p>
          <a:p>
            <a:r>
              <a:rPr lang="sv-SE" dirty="0"/>
              <a:t>Mångfald</a:t>
            </a:r>
          </a:p>
          <a:p>
            <a:endParaRPr lang="sv-SE" dirty="0"/>
          </a:p>
          <a:p>
            <a:endParaRPr lang="sv-SE" dirty="0"/>
          </a:p>
        </p:txBody>
      </p:sp>
      <p:sp>
        <p:nvSpPr>
          <p:cNvPr id="4" name="Content Placeholder 2">
            <a:extLst>
              <a:ext uri="{FF2B5EF4-FFF2-40B4-BE49-F238E27FC236}">
                <a16:creationId xmlns:a16="http://schemas.microsoft.com/office/drawing/2014/main" id="{45779EA8-C12F-41D8-98F1-992FD9DD412F}"/>
              </a:ext>
            </a:extLst>
          </p:cNvPr>
          <p:cNvSpPr txBox="1">
            <a:spLocks/>
          </p:cNvSpPr>
          <p:nvPr/>
        </p:nvSpPr>
        <p:spPr bwMode="auto">
          <a:xfrm>
            <a:off x="4040882" y="2363068"/>
            <a:ext cx="189927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defRPr>
                <a:solidFill>
                  <a:schemeClr val="tx1"/>
                </a:solidFill>
                <a:latin typeface="Arial Unicode MS" pitchFamily="34" charset="-128"/>
                <a:ea typeface="Arial Unicode MS" pitchFamily="34" charset="-128"/>
                <a:cs typeface="Arial Unicode MS" pitchFamily="34" charset="-128"/>
              </a:defRPr>
            </a:lvl1pPr>
            <a:lvl2pPr marL="742950" indent="-28575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2pPr>
            <a:lvl3pPr marL="1143000" indent="-22860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3pPr>
            <a:lvl4pPr marL="1600200" indent="-22860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4pPr>
            <a:lvl5pPr marL="2057400" indent="-22860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5pPr>
            <a:lvl6pPr marL="25146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6pPr>
            <a:lvl7pPr marL="29718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7pPr>
            <a:lvl8pPr marL="34290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8pPr>
            <a:lvl9pPr marL="38862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9pPr>
          </a:lstStyle>
          <a:p>
            <a:r>
              <a:rPr lang="sv-SE" sz="1800" kern="0" dirty="0"/>
              <a:t>Prototyp</a:t>
            </a:r>
          </a:p>
          <a:p>
            <a:r>
              <a:rPr lang="sv-SE" sz="1800" kern="0" dirty="0"/>
              <a:t>Kvalificering</a:t>
            </a:r>
          </a:p>
          <a:p>
            <a:endParaRPr lang="sv-SE" sz="1800" kern="0" dirty="0"/>
          </a:p>
          <a:p>
            <a:r>
              <a:rPr lang="sv-SE" sz="1800" kern="0" dirty="0"/>
              <a:t>Modell för samverkan</a:t>
            </a:r>
          </a:p>
          <a:p>
            <a:endParaRPr lang="sv-SE" sz="1800" kern="0" dirty="0"/>
          </a:p>
          <a:p>
            <a:endParaRPr lang="sv-SE" sz="1800" kern="0" dirty="0"/>
          </a:p>
          <a:p>
            <a:r>
              <a:rPr lang="sv-SE" sz="1800" kern="0" dirty="0"/>
              <a:t>Strategi för lärande</a:t>
            </a:r>
          </a:p>
          <a:p>
            <a:endParaRPr lang="sv-SE" sz="1800" kern="0" dirty="0"/>
          </a:p>
          <a:p>
            <a:endParaRPr lang="sv-SE" sz="1800" kern="0" dirty="0"/>
          </a:p>
          <a:p>
            <a:endParaRPr lang="sv-SE" sz="1800" kern="0" dirty="0"/>
          </a:p>
          <a:p>
            <a:endParaRPr lang="sv-SE" sz="1800" kern="0" dirty="0"/>
          </a:p>
        </p:txBody>
      </p:sp>
      <p:sp>
        <p:nvSpPr>
          <p:cNvPr id="5" name="Content Placeholder 2">
            <a:extLst>
              <a:ext uri="{FF2B5EF4-FFF2-40B4-BE49-F238E27FC236}">
                <a16:creationId xmlns:a16="http://schemas.microsoft.com/office/drawing/2014/main" id="{C60AE8A8-71A1-4E36-B297-298CBBAA037F}"/>
              </a:ext>
            </a:extLst>
          </p:cNvPr>
          <p:cNvSpPr txBox="1">
            <a:spLocks/>
          </p:cNvSpPr>
          <p:nvPr/>
        </p:nvSpPr>
        <p:spPr bwMode="auto">
          <a:xfrm>
            <a:off x="6588224" y="2363068"/>
            <a:ext cx="1993354"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defRPr>
                <a:solidFill>
                  <a:schemeClr val="tx1"/>
                </a:solidFill>
                <a:latin typeface="Arial Unicode MS" pitchFamily="34" charset="-128"/>
                <a:ea typeface="Arial Unicode MS" pitchFamily="34" charset="-128"/>
                <a:cs typeface="Arial Unicode MS" pitchFamily="34" charset="-128"/>
              </a:defRPr>
            </a:lvl1pPr>
            <a:lvl2pPr marL="742950" indent="-28575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2pPr>
            <a:lvl3pPr marL="1143000" indent="-22860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3pPr>
            <a:lvl4pPr marL="1600200" indent="-22860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4pPr>
            <a:lvl5pPr marL="2057400" indent="-228600" algn="l" rtl="0" eaLnBrk="0" fontAlgn="base" hangingPunct="0">
              <a:spcBef>
                <a:spcPct val="20000"/>
              </a:spcBef>
              <a:spcAft>
                <a:spcPct val="0"/>
              </a:spcAft>
              <a:buFont typeface="Arial" pitchFamily="34" charset="0"/>
              <a:buChar char="»"/>
              <a:defRPr>
                <a:solidFill>
                  <a:schemeClr val="tx1"/>
                </a:solidFill>
                <a:latin typeface="Arial Unicode MS" pitchFamily="34" charset="-128"/>
                <a:ea typeface="Arial Unicode MS" pitchFamily="34" charset="-128"/>
                <a:cs typeface="Arial Unicode MS" pitchFamily="34" charset="-128"/>
              </a:defRPr>
            </a:lvl5pPr>
            <a:lvl6pPr marL="25146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6pPr>
            <a:lvl7pPr marL="29718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7pPr>
            <a:lvl8pPr marL="34290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8pPr>
            <a:lvl9pPr marL="3886200" indent="-228600" algn="l" rtl="0" eaLnBrk="1" fontAlgn="base" hangingPunct="1">
              <a:spcBef>
                <a:spcPct val="20000"/>
              </a:spcBef>
              <a:spcAft>
                <a:spcPct val="0"/>
              </a:spcAft>
              <a:buFont typeface="Arial" pitchFamily="34" charset="0"/>
              <a:buChar char="»"/>
              <a:defRPr>
                <a:solidFill>
                  <a:schemeClr val="tx1"/>
                </a:solidFill>
                <a:latin typeface="+mn-lt"/>
                <a:cs typeface="+mn-cs"/>
              </a:defRPr>
            </a:lvl9pPr>
          </a:lstStyle>
          <a:p>
            <a:endParaRPr lang="sv-SE" sz="1800" kern="0" dirty="0"/>
          </a:p>
          <a:p>
            <a:r>
              <a:rPr lang="sv-SE" sz="1800" kern="0" dirty="0"/>
              <a:t>Teknikutveckling</a:t>
            </a:r>
          </a:p>
          <a:p>
            <a:endParaRPr lang="sv-SE" sz="1800" kern="0" dirty="0"/>
          </a:p>
          <a:p>
            <a:endParaRPr lang="sv-SE" sz="1800" kern="0" dirty="0"/>
          </a:p>
          <a:p>
            <a:r>
              <a:rPr lang="sv-SE" sz="1800" kern="0" dirty="0"/>
              <a:t>Regional utveckling</a:t>
            </a:r>
          </a:p>
          <a:p>
            <a:endParaRPr lang="sv-SE" sz="1800" kern="0" dirty="0"/>
          </a:p>
          <a:p>
            <a:endParaRPr lang="sv-SE" sz="1800" kern="0" dirty="0"/>
          </a:p>
          <a:p>
            <a:endParaRPr lang="sv-SE" sz="1800" kern="0" dirty="0"/>
          </a:p>
          <a:p>
            <a:endParaRPr lang="sv-SE" sz="1800" kern="0" dirty="0"/>
          </a:p>
          <a:p>
            <a:endParaRPr lang="sv-SE" sz="1800" kern="0" dirty="0"/>
          </a:p>
        </p:txBody>
      </p:sp>
      <p:sp>
        <p:nvSpPr>
          <p:cNvPr id="6" name="Arrow: Right 5">
            <a:extLst>
              <a:ext uri="{FF2B5EF4-FFF2-40B4-BE49-F238E27FC236}">
                <a16:creationId xmlns:a16="http://schemas.microsoft.com/office/drawing/2014/main" id="{6941346E-3BD8-4FBA-BCB8-C4B11FC978AC}"/>
              </a:ext>
            </a:extLst>
          </p:cNvPr>
          <p:cNvSpPr/>
          <p:nvPr/>
        </p:nvSpPr>
        <p:spPr bwMode="auto">
          <a:xfrm>
            <a:off x="2771800" y="3829517"/>
            <a:ext cx="432048" cy="47776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pitchFamily="34" charset="0"/>
              <a:cs typeface="Arial" pitchFamily="34" charset="0"/>
            </a:endParaRPr>
          </a:p>
        </p:txBody>
      </p:sp>
      <p:sp>
        <p:nvSpPr>
          <p:cNvPr id="7" name="Arrow: Right 6">
            <a:extLst>
              <a:ext uri="{FF2B5EF4-FFF2-40B4-BE49-F238E27FC236}">
                <a16:creationId xmlns:a16="http://schemas.microsoft.com/office/drawing/2014/main" id="{0A2DA59D-9D44-4750-83EB-C8EC3439FBBA}"/>
              </a:ext>
            </a:extLst>
          </p:cNvPr>
          <p:cNvSpPr/>
          <p:nvPr/>
        </p:nvSpPr>
        <p:spPr bwMode="auto">
          <a:xfrm rot="5400000">
            <a:off x="4549140" y="4068402"/>
            <a:ext cx="432048" cy="47776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pitchFamily="34" charset="0"/>
              <a:cs typeface="Arial" pitchFamily="34" charset="0"/>
            </a:endParaRPr>
          </a:p>
        </p:txBody>
      </p:sp>
      <p:sp>
        <p:nvSpPr>
          <p:cNvPr id="8" name="Arrow: Right 7">
            <a:extLst>
              <a:ext uri="{FF2B5EF4-FFF2-40B4-BE49-F238E27FC236}">
                <a16:creationId xmlns:a16="http://schemas.microsoft.com/office/drawing/2014/main" id="{CD7D7F99-F2E2-49A8-9D9D-FA24FA75BBED}"/>
              </a:ext>
            </a:extLst>
          </p:cNvPr>
          <p:cNvSpPr/>
          <p:nvPr/>
        </p:nvSpPr>
        <p:spPr bwMode="auto">
          <a:xfrm>
            <a:off x="6084168" y="3829517"/>
            <a:ext cx="432048" cy="47776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pitchFamily="34" charset="0"/>
              <a:cs typeface="Arial" pitchFamily="34" charset="0"/>
            </a:endParaRPr>
          </a:p>
        </p:txBody>
      </p:sp>
      <p:sp>
        <p:nvSpPr>
          <p:cNvPr id="11" name="TextBox 10"/>
          <p:cNvSpPr txBox="1"/>
          <p:nvPr/>
        </p:nvSpPr>
        <p:spPr>
          <a:xfrm>
            <a:off x="539552" y="1743199"/>
            <a:ext cx="7704856" cy="461665"/>
          </a:xfrm>
          <a:prstGeom prst="rect">
            <a:avLst/>
          </a:prstGeom>
          <a:noFill/>
        </p:spPr>
        <p:txBody>
          <a:bodyPr wrap="square" rtlCol="0">
            <a:spAutoFit/>
          </a:bodyPr>
          <a:lstStyle/>
          <a:p>
            <a:pPr algn="l"/>
            <a:r>
              <a:rPr lang="sv-SE" dirty="0"/>
              <a:t>Nyckelaspekter	       Innehåll		        Resultat</a:t>
            </a:r>
          </a:p>
        </p:txBody>
      </p:sp>
      <p:sp>
        <p:nvSpPr>
          <p:cNvPr id="9" name="Oval 8">
            <a:extLst>
              <a:ext uri="{FF2B5EF4-FFF2-40B4-BE49-F238E27FC236}">
                <a16:creationId xmlns:a16="http://schemas.microsoft.com/office/drawing/2014/main" id="{1CD652A1-458B-4834-94B3-5DEB18AC7E42}"/>
              </a:ext>
            </a:extLst>
          </p:cNvPr>
          <p:cNvSpPr/>
          <p:nvPr/>
        </p:nvSpPr>
        <p:spPr bwMode="auto">
          <a:xfrm flipH="1">
            <a:off x="3802779" y="2996952"/>
            <a:ext cx="1993356" cy="2736303"/>
          </a:xfrm>
          <a:prstGeom prst="ellipse">
            <a:avLst/>
          </a:prstGeom>
          <a:noFill/>
          <a:ln w="57150"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2573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animBg="1"/>
      <p:bldP spid="8"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Grov </a:t>
            </a:r>
            <a:r>
              <a:rPr lang="sv-SE"/>
              <a:t>tidsplan framöver </a:t>
            </a:r>
            <a:endParaRPr lang="sv-SE" dirty="0"/>
          </a:p>
        </p:txBody>
      </p:sp>
      <p:cxnSp>
        <p:nvCxnSpPr>
          <p:cNvPr id="5" name="Straight Arrow Connector 4"/>
          <p:cNvCxnSpPr/>
          <p:nvPr/>
        </p:nvCxnSpPr>
        <p:spPr bwMode="auto">
          <a:xfrm flipV="1">
            <a:off x="577687" y="4339225"/>
            <a:ext cx="8081517" cy="1"/>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sp>
        <p:nvSpPr>
          <p:cNvPr id="6" name="TextBox 5"/>
          <p:cNvSpPr txBox="1"/>
          <p:nvPr/>
        </p:nvSpPr>
        <p:spPr>
          <a:xfrm>
            <a:off x="251520" y="4273351"/>
            <a:ext cx="8170827" cy="307777"/>
          </a:xfrm>
          <a:prstGeom prst="rect">
            <a:avLst/>
          </a:prstGeom>
          <a:noFill/>
        </p:spPr>
        <p:txBody>
          <a:bodyPr wrap="none" rtlCol="0">
            <a:spAutoFit/>
          </a:bodyPr>
          <a:lstStyle/>
          <a:p>
            <a:pPr algn="l"/>
            <a:r>
              <a:rPr lang="sv-SE" sz="1400" dirty="0"/>
              <a:t>            HT 2021                                VT2022                               HT2022                         VT2023</a:t>
            </a:r>
          </a:p>
        </p:txBody>
      </p:sp>
      <p:sp>
        <p:nvSpPr>
          <p:cNvPr id="8" name="Rectangle 7"/>
          <p:cNvSpPr/>
          <p:nvPr/>
        </p:nvSpPr>
        <p:spPr bwMode="auto">
          <a:xfrm flipV="1">
            <a:off x="450918" y="4295596"/>
            <a:ext cx="2312887" cy="72006"/>
          </a:xfrm>
          <a:prstGeom prst="rect">
            <a:avLst/>
          </a:prstGeom>
          <a:solidFill>
            <a:schemeClr val="tx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pitchFamily="34" charset="0"/>
              <a:cs typeface="Arial" pitchFamily="34" charset="0"/>
            </a:endParaRPr>
          </a:p>
        </p:txBody>
      </p:sp>
      <p:sp>
        <p:nvSpPr>
          <p:cNvPr id="9" name="Rectangle 8"/>
          <p:cNvSpPr/>
          <p:nvPr/>
        </p:nvSpPr>
        <p:spPr bwMode="auto">
          <a:xfrm flipV="1">
            <a:off x="2771800" y="4295596"/>
            <a:ext cx="2312887" cy="7200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pitchFamily="34" charset="0"/>
              <a:cs typeface="Arial" pitchFamily="34" charset="0"/>
            </a:endParaRPr>
          </a:p>
        </p:txBody>
      </p:sp>
      <p:sp>
        <p:nvSpPr>
          <p:cNvPr id="10" name="Rectangle 9"/>
          <p:cNvSpPr/>
          <p:nvPr/>
        </p:nvSpPr>
        <p:spPr bwMode="auto">
          <a:xfrm flipV="1">
            <a:off x="5087005" y="4295595"/>
            <a:ext cx="2312887" cy="72006"/>
          </a:xfrm>
          <a:prstGeom prst="rect">
            <a:avLst/>
          </a:prstGeom>
          <a:solidFill>
            <a:schemeClr val="tx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pitchFamily="34" charset="0"/>
              <a:cs typeface="Arial" pitchFamily="34" charset="0"/>
            </a:endParaRPr>
          </a:p>
        </p:txBody>
      </p:sp>
      <p:sp>
        <p:nvSpPr>
          <p:cNvPr id="11" name="Rectangle 10"/>
          <p:cNvSpPr/>
          <p:nvPr/>
        </p:nvSpPr>
        <p:spPr bwMode="auto">
          <a:xfrm flipV="1">
            <a:off x="7407887" y="4295595"/>
            <a:ext cx="1124548" cy="72006"/>
          </a:xfrm>
          <a:prstGeom prst="rect">
            <a:avLst/>
          </a:prstGeom>
          <a:solidFill>
            <a:schemeClr val="tx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pitchFamily="34" charset="0"/>
              <a:cs typeface="Arial" pitchFamily="34" charset="0"/>
            </a:endParaRPr>
          </a:p>
        </p:txBody>
      </p:sp>
      <p:sp>
        <p:nvSpPr>
          <p:cNvPr id="14" name="Oval Callout 13"/>
          <p:cNvSpPr/>
          <p:nvPr/>
        </p:nvSpPr>
        <p:spPr bwMode="auto">
          <a:xfrm>
            <a:off x="96172" y="2559090"/>
            <a:ext cx="2387596" cy="1553789"/>
          </a:xfrm>
          <a:prstGeom prst="wedgeEllipseCallout">
            <a:avLst/>
          </a:prstGeom>
          <a:solidFill>
            <a:schemeClr val="accent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sv-SE" sz="1200" dirty="0">
                <a:solidFill>
                  <a:schemeClr val="bg1"/>
                </a:solidFill>
                <a:latin typeface="Arial" pitchFamily="34" charset="0"/>
              </a:rPr>
              <a:t>Medverkan i möten. Teoretisk förankring samverkan. Intervjuer, strategi för lärande, kompetensutveckling, hållbarhet etc. </a:t>
            </a:r>
            <a:endParaRPr kumimoji="0" lang="sv-SE" sz="1200" b="0" i="0" u="none" strike="noStrike" cap="none" normalizeH="0" baseline="0" dirty="0">
              <a:ln>
                <a:noFill/>
              </a:ln>
              <a:solidFill>
                <a:schemeClr val="bg1"/>
              </a:solidFill>
              <a:effectLst/>
              <a:latin typeface="Arial" pitchFamily="34" charset="0"/>
            </a:endParaRPr>
          </a:p>
        </p:txBody>
      </p:sp>
      <p:sp>
        <p:nvSpPr>
          <p:cNvPr id="15" name="Oval Callout 14"/>
          <p:cNvSpPr/>
          <p:nvPr/>
        </p:nvSpPr>
        <p:spPr bwMode="auto">
          <a:xfrm>
            <a:off x="2339752" y="2788735"/>
            <a:ext cx="3085012" cy="1324144"/>
          </a:xfrm>
          <a:prstGeom prst="wedgeEllipse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sv-SE" sz="1200" b="0" i="0" u="none" strike="noStrike" cap="none" normalizeH="0" baseline="0" dirty="0">
                <a:ln>
                  <a:noFill/>
                </a:ln>
                <a:solidFill>
                  <a:schemeClr val="bg1"/>
                </a:solidFill>
                <a:effectLst/>
                <a:latin typeface="Arial" pitchFamily="34" charset="0"/>
                <a:cs typeface="Arial" pitchFamily="34" charset="0"/>
              </a:rPr>
              <a:t>Intervjuomgång 2</a:t>
            </a:r>
            <a:r>
              <a:rPr kumimoji="0" lang="sv-SE" sz="1200" b="0" i="0" u="none" strike="noStrike" cap="none" normalizeH="0" dirty="0">
                <a:ln>
                  <a:noFill/>
                </a:ln>
                <a:solidFill>
                  <a:schemeClr val="bg1"/>
                </a:solidFill>
                <a:effectLst/>
                <a:latin typeface="Arial" pitchFamily="34" charset="0"/>
                <a:cs typeface="Arial" pitchFamily="34" charset="0"/>
              </a:rPr>
              <a:t> samverkan. Fortsatt intresse för utveckling, lärande, hållbarhet. Arbet</a:t>
            </a:r>
            <a:r>
              <a:rPr lang="sv-SE" sz="1200" dirty="0">
                <a:solidFill>
                  <a:schemeClr val="bg1"/>
                </a:solidFill>
                <a:latin typeface="Arial" pitchFamily="34" charset="0"/>
              </a:rPr>
              <a:t>e med ”plan för utvärdering” av projektet. </a:t>
            </a:r>
            <a:endParaRPr kumimoji="0" lang="sv-SE" sz="1200" b="0" i="0" u="none" strike="noStrike" cap="none" normalizeH="0" baseline="0" dirty="0">
              <a:ln>
                <a:noFill/>
              </a:ln>
              <a:solidFill>
                <a:schemeClr val="bg1"/>
              </a:solidFill>
              <a:effectLst/>
              <a:latin typeface="Arial" pitchFamily="34" charset="0"/>
              <a:cs typeface="Arial" pitchFamily="34" charset="0"/>
            </a:endParaRPr>
          </a:p>
        </p:txBody>
      </p:sp>
      <p:sp>
        <p:nvSpPr>
          <p:cNvPr id="16" name="Oval Callout 15"/>
          <p:cNvSpPr/>
          <p:nvPr/>
        </p:nvSpPr>
        <p:spPr bwMode="auto">
          <a:xfrm flipH="1">
            <a:off x="5148064" y="2642024"/>
            <a:ext cx="2520280" cy="1484616"/>
          </a:xfrm>
          <a:prstGeom prst="wedgeEllipseCallou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sv-SE" sz="1200" b="0" i="0" u="none" strike="noStrike" cap="none" normalizeH="0" baseline="0" dirty="0">
                <a:ln>
                  <a:noFill/>
                </a:ln>
                <a:solidFill>
                  <a:schemeClr val="tx1"/>
                </a:solidFill>
                <a:effectLst/>
                <a:latin typeface="Arial" pitchFamily="34" charset="0"/>
                <a:cs typeface="Arial" pitchFamily="34" charset="0"/>
              </a:rPr>
              <a:t>Intervjuomgång 3 samverkan</a:t>
            </a:r>
            <a:r>
              <a:rPr kumimoji="0" lang="sv-SE" sz="1200" b="0" i="0" u="none" strike="noStrike" cap="none" normalizeH="0" dirty="0">
                <a:ln>
                  <a:noFill/>
                </a:ln>
                <a:solidFill>
                  <a:schemeClr val="tx1"/>
                </a:solidFill>
                <a:effectLst/>
                <a:latin typeface="Arial" pitchFamily="34" charset="0"/>
                <a:cs typeface="Arial" pitchFamily="34" charset="0"/>
              </a:rPr>
              <a:t> - utveckling av modell. Centrala begrepp behandlas inklusive jämställdhet, inkludering, mångfald. </a:t>
            </a:r>
            <a:endParaRPr kumimoji="0" lang="sv-SE" sz="1200" b="0" i="0" u="none" strike="noStrike" cap="none" normalizeH="0" baseline="0" dirty="0">
              <a:ln>
                <a:noFill/>
              </a:ln>
              <a:solidFill>
                <a:schemeClr val="tx1"/>
              </a:solidFill>
              <a:effectLst/>
              <a:latin typeface="Arial" pitchFamily="34" charset="0"/>
              <a:cs typeface="Arial" pitchFamily="34" charset="0"/>
            </a:endParaRPr>
          </a:p>
        </p:txBody>
      </p:sp>
      <p:sp>
        <p:nvSpPr>
          <p:cNvPr id="17" name="Oval Callout 16"/>
          <p:cNvSpPr/>
          <p:nvPr/>
        </p:nvSpPr>
        <p:spPr bwMode="auto">
          <a:xfrm>
            <a:off x="7308304" y="2127042"/>
            <a:ext cx="1728192" cy="1921776"/>
          </a:xfrm>
          <a:prstGeom prst="wedgeEllipseCallou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sv-SE" sz="1200" b="0" i="0" u="none" strike="noStrike" cap="none" normalizeH="0" baseline="0" dirty="0">
                <a:ln>
                  <a:noFill/>
                </a:ln>
                <a:solidFill>
                  <a:schemeClr val="tx1"/>
                </a:solidFill>
                <a:effectLst/>
                <a:latin typeface="Arial" pitchFamily="34" charset="0"/>
                <a:cs typeface="Arial" pitchFamily="34" charset="0"/>
              </a:rPr>
              <a:t>Avslutsarbete,</a:t>
            </a:r>
            <a:r>
              <a:rPr kumimoji="0" lang="sv-SE" sz="1200" b="0" i="0" u="none" strike="noStrike" cap="none" normalizeH="0" dirty="0">
                <a:ln>
                  <a:noFill/>
                </a:ln>
                <a:solidFill>
                  <a:schemeClr val="tx1"/>
                </a:solidFill>
                <a:effectLst/>
                <a:latin typeface="Arial" pitchFamily="34" charset="0"/>
                <a:cs typeface="Arial" pitchFamily="34" charset="0"/>
              </a:rPr>
              <a:t> utvärdering, slutrapport. </a:t>
            </a:r>
            <a:r>
              <a:rPr lang="sv-SE" sz="1200" dirty="0">
                <a:latin typeface="Arial" pitchFamily="34" charset="0"/>
              </a:rPr>
              <a:t>Säkerställa behandling av centrala begrepp.  </a:t>
            </a:r>
            <a:endParaRPr kumimoji="0" lang="sv-SE"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008191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Vad händer då härnäst… </a:t>
            </a:r>
          </a:p>
        </p:txBody>
      </p:sp>
      <p:sp>
        <p:nvSpPr>
          <p:cNvPr id="3" name="Content Placeholder 2"/>
          <p:cNvSpPr>
            <a:spLocks noGrp="1"/>
          </p:cNvSpPr>
          <p:nvPr>
            <p:ph idx="1"/>
          </p:nvPr>
        </p:nvSpPr>
        <p:spPr/>
        <p:txBody>
          <a:bodyPr/>
          <a:lstStyle/>
          <a:p>
            <a:r>
              <a:rPr lang="sv-SE" dirty="0"/>
              <a:t>Centrala begrepp verkar vara samverkan, lärande, kompentensutveckling, innovation, hållbarhet, jämställdhet, utvärdering… </a:t>
            </a:r>
            <a:r>
              <a:rPr lang="sv-SE" dirty="0" err="1"/>
              <a:t>etc</a:t>
            </a:r>
            <a:r>
              <a:rPr lang="sv-SE" dirty="0"/>
              <a:t>… </a:t>
            </a:r>
          </a:p>
          <a:p>
            <a:endParaRPr lang="sv-SE" dirty="0"/>
          </a:p>
          <a:p>
            <a:r>
              <a:rPr lang="sv-SE" dirty="0"/>
              <a:t>Hur många av dessa centrala begrepp (och andra centrala begrepp som jag hittills missat) ligger på vårt bord? </a:t>
            </a:r>
          </a:p>
          <a:p>
            <a:endParaRPr lang="sv-SE" dirty="0"/>
          </a:p>
        </p:txBody>
      </p:sp>
    </p:spTree>
    <p:extLst>
      <p:ext uri="{BB962C8B-B14F-4D97-AF65-F5344CB8AC3E}">
        <p14:creationId xmlns:p14="http://schemas.microsoft.com/office/powerpoint/2010/main" val="452666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Projektet förtydligat – utifrån beslutet</a:t>
            </a:r>
          </a:p>
        </p:txBody>
      </p:sp>
      <p:sp>
        <p:nvSpPr>
          <p:cNvPr id="3" name="Content Placeholder 2"/>
          <p:cNvSpPr>
            <a:spLocks noGrp="1"/>
          </p:cNvSpPr>
          <p:nvPr>
            <p:ph idx="1"/>
          </p:nvPr>
        </p:nvSpPr>
        <p:spPr>
          <a:xfrm>
            <a:off x="706438" y="1556792"/>
            <a:ext cx="7658100" cy="4356100"/>
          </a:xfrm>
        </p:spPr>
        <p:txBody>
          <a:bodyPr/>
          <a:lstStyle/>
          <a:p>
            <a:pPr>
              <a:buFont typeface="Arial" panose="020B0604020202020204" pitchFamily="34" charset="0"/>
              <a:buChar char="•"/>
            </a:pPr>
            <a:r>
              <a:rPr lang="sv-SE" dirty="0"/>
              <a:t>Projektets övergripande mål är att stärka och utveckla deltagande företags teknikkunskap</a:t>
            </a:r>
          </a:p>
          <a:p>
            <a:pPr>
              <a:buFont typeface="Arial" panose="020B0604020202020204" pitchFamily="34" charset="0"/>
              <a:buChar char="•"/>
            </a:pPr>
            <a:r>
              <a:rPr lang="sv-SE" dirty="0"/>
              <a:t>Delmålen är… </a:t>
            </a:r>
          </a:p>
          <a:p>
            <a:r>
              <a:rPr lang="sv-SE" dirty="0"/>
              <a:t>1) </a:t>
            </a:r>
            <a:r>
              <a:rPr lang="sv-SE" u="sng" dirty="0"/>
              <a:t>kompetensutveckling</a:t>
            </a:r>
            <a:r>
              <a:rPr lang="sv-SE" dirty="0"/>
              <a:t> kring supraledande magneter. </a:t>
            </a:r>
          </a:p>
          <a:p>
            <a:r>
              <a:rPr lang="sv-SE" dirty="0"/>
              <a:t>2) </a:t>
            </a:r>
            <a:r>
              <a:rPr lang="sv-SE" u="sng" dirty="0"/>
              <a:t>teknikutveckling</a:t>
            </a:r>
            <a:r>
              <a:rPr lang="sv-SE" dirty="0"/>
              <a:t> av tillverkningsteknik för CCT-typ supraledande magneter. </a:t>
            </a:r>
          </a:p>
          <a:p>
            <a:r>
              <a:rPr lang="sv-SE" dirty="0"/>
              <a:t>3) utvärdering av </a:t>
            </a:r>
            <a:r>
              <a:rPr lang="sv-SE" u="sng" dirty="0"/>
              <a:t>prototypen</a:t>
            </a:r>
            <a:r>
              <a:rPr lang="sv-SE" dirty="0"/>
              <a:t> och </a:t>
            </a:r>
            <a:r>
              <a:rPr lang="sv-SE" u="sng" dirty="0"/>
              <a:t>kvalificering</a:t>
            </a:r>
            <a:r>
              <a:rPr lang="sv-SE" dirty="0"/>
              <a:t> av deltagare som leverantör till CERN. </a:t>
            </a:r>
          </a:p>
          <a:p>
            <a:r>
              <a:rPr lang="sv-SE" dirty="0"/>
              <a:t>4) utveckla en överförbar </a:t>
            </a:r>
            <a:r>
              <a:rPr lang="sv-SE" u="sng" dirty="0"/>
              <a:t>modell</a:t>
            </a:r>
            <a:r>
              <a:rPr lang="sv-SE" dirty="0"/>
              <a:t> för forskningsnära samverkan med näringslivet </a:t>
            </a:r>
            <a:r>
              <a:rPr lang="sv-SE" dirty="0">
                <a:solidFill>
                  <a:srgbClr val="FF0000"/>
                </a:solidFill>
              </a:rPr>
              <a:t>(punkten utveckling och lärande =&gt; LNU_ELO)</a:t>
            </a:r>
          </a:p>
          <a:p>
            <a:pPr>
              <a:buFont typeface="Arial" panose="020B0604020202020204" pitchFamily="34" charset="0"/>
              <a:buChar char="•"/>
            </a:pPr>
            <a:endParaRPr lang="sv-SE" dirty="0"/>
          </a:p>
          <a:p>
            <a:pPr marL="0" indent="0"/>
            <a:r>
              <a:rPr lang="sv-SE" sz="1400" dirty="0"/>
              <a:t>Projektet skall stärka samverkan mellan näringsliv, universitet och offentlig sektor, vara en innovationssatsning med syfte att ta fram en prototyp som sedan ska kunna leda till att lyfta hela näringslivet, sprida resultat kring potentialen i denna typ av satsning för fler företag i Småland och Öarna och vara ett praktiskt exempel på kompetens- och teknikspridning från UU för att bredda marknaden, öka företagens tillväxt och minska sårbarheten. </a:t>
            </a:r>
          </a:p>
          <a:p>
            <a:pPr>
              <a:buFont typeface="Arial" panose="020B0604020202020204" pitchFamily="34" charset="0"/>
              <a:buChar char="•"/>
            </a:pPr>
            <a:endParaRPr lang="sv-SE" dirty="0"/>
          </a:p>
          <a:p>
            <a:pPr>
              <a:buFont typeface="Arial" panose="020B0604020202020204" pitchFamily="34" charset="0"/>
              <a:buChar char="•"/>
            </a:pPr>
            <a:endParaRPr lang="sv-SE" dirty="0"/>
          </a:p>
        </p:txBody>
      </p:sp>
    </p:spTree>
    <p:extLst>
      <p:ext uri="{BB962C8B-B14F-4D97-AF65-F5344CB8AC3E}">
        <p14:creationId xmlns:p14="http://schemas.microsoft.com/office/powerpoint/2010/main" val="2522797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Projektet förtydligat – utifrån beslutet</a:t>
            </a:r>
          </a:p>
        </p:txBody>
      </p:sp>
      <p:sp>
        <p:nvSpPr>
          <p:cNvPr id="3" name="Content Placeholder 2"/>
          <p:cNvSpPr>
            <a:spLocks noGrp="1"/>
          </p:cNvSpPr>
          <p:nvPr>
            <p:ph idx="1"/>
          </p:nvPr>
        </p:nvSpPr>
        <p:spPr/>
        <p:txBody>
          <a:bodyPr/>
          <a:lstStyle/>
          <a:p>
            <a:pPr>
              <a:buFont typeface="Arial" panose="020B0604020202020204" pitchFamily="34" charset="0"/>
              <a:buChar char="•"/>
            </a:pPr>
            <a:r>
              <a:rPr lang="sv-SE" dirty="0"/>
              <a:t>SMF - stärka sin </a:t>
            </a:r>
            <a:r>
              <a:rPr lang="sv-SE" u="sng" dirty="0"/>
              <a:t>kompetens</a:t>
            </a:r>
            <a:r>
              <a:rPr lang="sv-SE" dirty="0"/>
              <a:t> för att utveckla ny teknik och tillverka en prototyp av kall supraledande magnet, efterfrågad av internationella forskningsanläggningar</a:t>
            </a:r>
          </a:p>
          <a:p>
            <a:pPr>
              <a:buFont typeface="Arial" panose="020B0604020202020204" pitchFamily="34" charset="0"/>
              <a:buChar char="•"/>
            </a:pPr>
            <a:r>
              <a:rPr lang="sv-SE" dirty="0"/>
              <a:t>Projektet skall kvalificera deltagande företag som leverantörer till den internationella forskningsinfrastrukturen CERN.</a:t>
            </a:r>
          </a:p>
          <a:p>
            <a:pPr>
              <a:buFont typeface="Arial" panose="020B0604020202020204" pitchFamily="34" charset="0"/>
              <a:buChar char="•"/>
            </a:pPr>
            <a:r>
              <a:rPr lang="sv-SE" dirty="0"/>
              <a:t>Främja </a:t>
            </a:r>
            <a:r>
              <a:rPr lang="sv-SE" u="sng" dirty="0"/>
              <a:t>innovation</a:t>
            </a:r>
            <a:r>
              <a:rPr lang="sv-SE" dirty="0"/>
              <a:t> genom kompetensuppbyggnad och synergieffekter genom samarbete mellan SMF och forskning</a:t>
            </a:r>
          </a:p>
          <a:p>
            <a:pPr>
              <a:buFont typeface="Arial" panose="020B0604020202020204" pitchFamily="34" charset="0"/>
              <a:buChar char="•"/>
            </a:pPr>
            <a:r>
              <a:rPr lang="sv-SE" dirty="0"/>
              <a:t>Ge SMFs tillgång till forskarkompetens och infrastruktur av internationell dignitet. Möjlighet till </a:t>
            </a:r>
            <a:r>
              <a:rPr lang="sv-SE" u="sng" dirty="0"/>
              <a:t>lärande</a:t>
            </a:r>
            <a:r>
              <a:rPr lang="sv-SE" dirty="0"/>
              <a:t> och </a:t>
            </a:r>
            <a:r>
              <a:rPr lang="sv-SE" u="sng" dirty="0"/>
              <a:t>utveckling</a:t>
            </a:r>
            <a:r>
              <a:rPr lang="sv-SE" dirty="0"/>
              <a:t> av erfarenheter tillämpbara i andra sammanhang. Potential för ökad konkurrenskraft och tillväxt hos SMF</a:t>
            </a:r>
          </a:p>
          <a:p>
            <a:pPr>
              <a:buFont typeface="Arial" panose="020B0604020202020204" pitchFamily="34" charset="0"/>
              <a:buChar char="•"/>
            </a:pPr>
            <a:endParaRPr lang="sv-SE" dirty="0"/>
          </a:p>
          <a:p>
            <a:pPr>
              <a:buFont typeface="Arial" panose="020B0604020202020204" pitchFamily="34" charset="0"/>
              <a:buChar char="•"/>
            </a:pPr>
            <a:endParaRPr lang="sv-SE" dirty="0"/>
          </a:p>
          <a:p>
            <a:pPr>
              <a:buFont typeface="Arial" panose="020B0604020202020204" pitchFamily="34" charset="0"/>
              <a:buChar char="•"/>
            </a:pPr>
            <a:endParaRPr lang="sv-SE" dirty="0"/>
          </a:p>
          <a:p>
            <a:pPr>
              <a:buFont typeface="Arial" panose="020B0604020202020204" pitchFamily="34" charset="0"/>
              <a:buChar char="•"/>
            </a:pPr>
            <a:endParaRPr lang="sv-SE" dirty="0"/>
          </a:p>
        </p:txBody>
      </p:sp>
    </p:spTree>
    <p:extLst>
      <p:ext uri="{BB962C8B-B14F-4D97-AF65-F5344CB8AC3E}">
        <p14:creationId xmlns:p14="http://schemas.microsoft.com/office/powerpoint/2010/main" val="3118587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Nyckelaspekter</a:t>
            </a:r>
          </a:p>
        </p:txBody>
      </p:sp>
      <p:sp>
        <p:nvSpPr>
          <p:cNvPr id="3" name="Content Placeholder 2"/>
          <p:cNvSpPr>
            <a:spLocks noGrp="1"/>
          </p:cNvSpPr>
          <p:nvPr>
            <p:ph idx="1"/>
          </p:nvPr>
        </p:nvSpPr>
        <p:spPr/>
        <p:txBody>
          <a:bodyPr/>
          <a:lstStyle/>
          <a:p>
            <a:r>
              <a:rPr lang="sv-SE" dirty="0"/>
              <a:t>Projektet möjliggörs genom </a:t>
            </a:r>
            <a:r>
              <a:rPr lang="sv-SE" u="sng" dirty="0"/>
              <a:t>samverkan</a:t>
            </a:r>
            <a:r>
              <a:rPr lang="sv-SE" dirty="0"/>
              <a:t> mellan forskarkompetens och yrkesskicklighet, där deltagarnas olika särpräglade kompetenser och egenskaper tillvaratas för att nå resultatet. </a:t>
            </a:r>
          </a:p>
          <a:p>
            <a:r>
              <a:rPr lang="sv-SE" dirty="0"/>
              <a:t>Universitet/företag har en </a:t>
            </a:r>
            <a:r>
              <a:rPr lang="sv-SE" u="sng" dirty="0"/>
              <a:t>unik kompetens </a:t>
            </a:r>
            <a:r>
              <a:rPr lang="sv-SE" dirty="0"/>
              <a:t>som kan </a:t>
            </a:r>
            <a:r>
              <a:rPr lang="sv-SE" u="sng" dirty="0"/>
              <a:t>kombineras</a:t>
            </a:r>
            <a:r>
              <a:rPr lang="sv-SE" dirty="0"/>
              <a:t> till global konkurrenskraft. Deltagarna är komplementära till varandra och tillhandahåller tjänster/tillverkar delar relevanta för projektet. Detta är en förutsättning för att det skall leda till </a:t>
            </a:r>
            <a:r>
              <a:rPr lang="sv-SE" u="sng" dirty="0"/>
              <a:t>tillväxt</a:t>
            </a:r>
            <a:r>
              <a:rPr lang="sv-SE" dirty="0"/>
              <a:t> och </a:t>
            </a:r>
            <a:r>
              <a:rPr lang="sv-SE" u="sng" dirty="0"/>
              <a:t>kompetensutveckling</a:t>
            </a:r>
            <a:r>
              <a:rPr lang="sv-SE" dirty="0"/>
              <a:t>.</a:t>
            </a:r>
          </a:p>
          <a:p>
            <a:r>
              <a:rPr lang="sv-SE" dirty="0"/>
              <a:t>Flera deltagare har </a:t>
            </a:r>
            <a:r>
              <a:rPr lang="sv-SE" u="sng" dirty="0"/>
              <a:t>utländsk bakgrund</a:t>
            </a:r>
            <a:r>
              <a:rPr lang="sv-SE" dirty="0"/>
              <a:t>, det finns en vilja att lära av varandras olikheter och därigenom öka </a:t>
            </a:r>
            <a:r>
              <a:rPr lang="sv-SE" u="sng" dirty="0"/>
              <a:t>innovationsförmågan</a:t>
            </a:r>
            <a:r>
              <a:rPr lang="sv-SE" dirty="0"/>
              <a:t>. </a:t>
            </a:r>
          </a:p>
          <a:p>
            <a:r>
              <a:rPr lang="sv-SE" dirty="0"/>
              <a:t>Innovationskraft finns hos kreativa individer, inte i särskilda grupper. Därför är ett inkluderande arbetssätt och kommunikation en nödvändig förutsättning för framgång</a:t>
            </a:r>
          </a:p>
          <a:p>
            <a:endParaRPr lang="sv-SE" dirty="0"/>
          </a:p>
        </p:txBody>
      </p:sp>
    </p:spTree>
    <p:extLst>
      <p:ext uri="{BB962C8B-B14F-4D97-AF65-F5344CB8AC3E}">
        <p14:creationId xmlns:p14="http://schemas.microsoft.com/office/powerpoint/2010/main" val="580865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Nyckelaspekter</a:t>
            </a:r>
          </a:p>
        </p:txBody>
      </p:sp>
      <p:sp>
        <p:nvSpPr>
          <p:cNvPr id="3" name="Content Placeholder 2"/>
          <p:cNvSpPr>
            <a:spLocks noGrp="1"/>
          </p:cNvSpPr>
          <p:nvPr>
            <p:ph idx="1"/>
          </p:nvPr>
        </p:nvSpPr>
        <p:spPr/>
        <p:txBody>
          <a:bodyPr/>
          <a:lstStyle/>
          <a:p>
            <a:r>
              <a:rPr lang="sv-SE" dirty="0"/>
              <a:t>Projektets informationsinsatser anpassar budskapen för att betona </a:t>
            </a:r>
            <a:r>
              <a:rPr lang="sv-SE" u="sng" dirty="0"/>
              <a:t>jämställdhet</a:t>
            </a:r>
            <a:r>
              <a:rPr lang="sv-SE" dirty="0"/>
              <a:t> och aktivt motverka den könssegregerade arbetsmarknaden. All kommunikation kommer att utformas med ett </a:t>
            </a:r>
            <a:r>
              <a:rPr lang="sv-SE" u="sng" dirty="0"/>
              <a:t>inkluderande</a:t>
            </a:r>
            <a:r>
              <a:rPr lang="sv-SE" dirty="0"/>
              <a:t> tilltal för att säkra att projektet når alla målgrupper. Metoder och arbetssätt skall inte exkludera individer eller grupper utifrån kön eller ursprung.</a:t>
            </a:r>
            <a:r>
              <a:rPr lang="sv-SE" dirty="0">
                <a:highlight>
                  <a:srgbClr val="FFFF00"/>
                </a:highlight>
              </a:rPr>
              <a:t> Genomtänkta </a:t>
            </a:r>
            <a:r>
              <a:rPr lang="sv-SE" u="sng" dirty="0">
                <a:highlight>
                  <a:srgbClr val="FFFF00"/>
                </a:highlight>
              </a:rPr>
              <a:t>kriterier för att identifiera och bedöma idéer </a:t>
            </a:r>
            <a:r>
              <a:rPr lang="sv-SE" dirty="0">
                <a:highlight>
                  <a:srgbClr val="FFFF00"/>
                </a:highlight>
              </a:rPr>
              <a:t>utifrån såväl </a:t>
            </a:r>
            <a:r>
              <a:rPr lang="sv-SE" u="sng" dirty="0">
                <a:highlight>
                  <a:srgbClr val="FFFF00"/>
                </a:highlight>
              </a:rPr>
              <a:t>sociala</a:t>
            </a:r>
            <a:r>
              <a:rPr lang="sv-SE" dirty="0">
                <a:highlight>
                  <a:srgbClr val="FFFF00"/>
                </a:highlight>
              </a:rPr>
              <a:t> som </a:t>
            </a:r>
            <a:r>
              <a:rPr lang="sv-SE" u="sng" dirty="0">
                <a:highlight>
                  <a:srgbClr val="FFFF00"/>
                </a:highlight>
              </a:rPr>
              <a:t>miljö-</a:t>
            </a:r>
            <a:r>
              <a:rPr lang="sv-SE" dirty="0">
                <a:highlight>
                  <a:srgbClr val="FFFF00"/>
                </a:highlight>
              </a:rPr>
              <a:t> och </a:t>
            </a:r>
            <a:r>
              <a:rPr lang="sv-SE" u="sng" dirty="0">
                <a:highlight>
                  <a:srgbClr val="FFFF00"/>
                </a:highlight>
              </a:rPr>
              <a:t>klimatmässiga</a:t>
            </a:r>
            <a:r>
              <a:rPr lang="sv-SE" dirty="0">
                <a:highlight>
                  <a:srgbClr val="FFFF00"/>
                </a:highlight>
              </a:rPr>
              <a:t> hållbarhetsaspekter krävs</a:t>
            </a:r>
            <a:r>
              <a:rPr lang="sv-SE" dirty="0"/>
              <a:t>.</a:t>
            </a:r>
          </a:p>
          <a:p>
            <a:endParaRPr lang="sv-SE" dirty="0"/>
          </a:p>
          <a:p>
            <a:endParaRPr lang="sv-SE" dirty="0"/>
          </a:p>
          <a:p>
            <a:endParaRPr lang="sv-SE" dirty="0"/>
          </a:p>
        </p:txBody>
      </p:sp>
    </p:spTree>
    <p:extLst>
      <p:ext uri="{BB962C8B-B14F-4D97-AF65-F5344CB8AC3E}">
        <p14:creationId xmlns:p14="http://schemas.microsoft.com/office/powerpoint/2010/main" val="2627650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Utveckling och lärande – vårt uppdrag förtydligat</a:t>
            </a:r>
          </a:p>
        </p:txBody>
      </p:sp>
      <p:sp>
        <p:nvSpPr>
          <p:cNvPr id="3" name="Content Placeholder 2"/>
          <p:cNvSpPr>
            <a:spLocks noGrp="1"/>
          </p:cNvSpPr>
          <p:nvPr>
            <p:ph idx="1"/>
          </p:nvPr>
        </p:nvSpPr>
        <p:spPr/>
        <p:txBody>
          <a:bodyPr/>
          <a:lstStyle/>
          <a:p>
            <a:r>
              <a:rPr lang="sv-SE" dirty="0"/>
              <a:t>Delmålet att utveckla en modell för forskningsnära samverkan kopplas till aktiviteten utvärdering och lärande. En framgångsrik modell ska definiera idén av forskningsnära samverkan och beskriva hur man kan tillämpa den i framtida projekt.</a:t>
            </a:r>
          </a:p>
          <a:p>
            <a:r>
              <a:rPr lang="sv-SE" dirty="0"/>
              <a:t>LNU_ELO leder aktiviteten ”utvärdering och lärande” och utveckla en överförbar modell för forskningsnära samverkan med näringslivet. Grundtanken är en överförbar idé för framtida projekt, och att kunna fortsätta det här projektet i ett framtida teknik- och innovationskluster för tillverkning av avancerad utrustning för forskningsinfrastruktur. LNU får då möjlighet att använda utvärdering och kritik för att förbättra samarbete i framtiden. </a:t>
            </a:r>
          </a:p>
          <a:p>
            <a:r>
              <a:rPr lang="sv-SE" dirty="0">
                <a:solidFill>
                  <a:schemeClr val="accent2">
                    <a:lumMod val="75000"/>
                  </a:schemeClr>
                </a:solidFill>
              </a:rPr>
              <a:t>Den av LNU utsedda externa utvärderare deltar som </a:t>
            </a:r>
            <a:r>
              <a:rPr lang="sv-SE" u="sng" dirty="0">
                <a:solidFill>
                  <a:schemeClr val="accent2">
                    <a:lumMod val="75000"/>
                  </a:schemeClr>
                </a:solidFill>
              </a:rPr>
              <a:t>observatör i alla projektmöten</a:t>
            </a:r>
            <a:r>
              <a:rPr lang="sv-SE" dirty="0">
                <a:solidFill>
                  <a:schemeClr val="accent2">
                    <a:lumMod val="75000"/>
                  </a:schemeClr>
                </a:solidFill>
              </a:rPr>
              <a:t> och aktiviteter, och ska </a:t>
            </a:r>
            <a:r>
              <a:rPr lang="sv-SE" u="sng" dirty="0">
                <a:solidFill>
                  <a:schemeClr val="accent2">
                    <a:lumMod val="75000"/>
                  </a:schemeClr>
                </a:solidFill>
              </a:rPr>
              <a:t>återrapportera</a:t>
            </a:r>
            <a:r>
              <a:rPr lang="sv-SE" dirty="0">
                <a:solidFill>
                  <a:schemeClr val="accent2">
                    <a:lumMod val="75000"/>
                  </a:schemeClr>
                </a:solidFill>
              </a:rPr>
              <a:t> till styrgruppen och projektledningen </a:t>
            </a:r>
            <a:r>
              <a:rPr lang="sv-SE" u="sng" dirty="0">
                <a:solidFill>
                  <a:schemeClr val="accent2">
                    <a:lumMod val="75000"/>
                  </a:schemeClr>
                </a:solidFill>
              </a:rPr>
              <a:t>varje halvår</a:t>
            </a:r>
            <a:r>
              <a:rPr lang="sv-SE" dirty="0">
                <a:solidFill>
                  <a:schemeClr val="accent2">
                    <a:lumMod val="75000"/>
                  </a:schemeClr>
                </a:solidFill>
              </a:rPr>
              <a:t>. </a:t>
            </a:r>
            <a:r>
              <a:rPr lang="sv-SE" dirty="0" err="1">
                <a:solidFill>
                  <a:schemeClr val="accent2">
                    <a:lumMod val="75000"/>
                  </a:schemeClr>
                </a:solidFill>
                <a:highlight>
                  <a:srgbClr val="FFFF00"/>
                </a:highlight>
              </a:rPr>
              <a:t>Ramboll</a:t>
            </a:r>
            <a:endParaRPr lang="sv-SE" dirty="0">
              <a:highlight>
                <a:srgbClr val="FFFF00"/>
              </a:highlight>
            </a:endParaRPr>
          </a:p>
          <a:p>
            <a:endParaRPr lang="sv-SE" dirty="0"/>
          </a:p>
        </p:txBody>
      </p:sp>
    </p:spTree>
    <p:extLst>
      <p:ext uri="{BB962C8B-B14F-4D97-AF65-F5344CB8AC3E}">
        <p14:creationId xmlns:p14="http://schemas.microsoft.com/office/powerpoint/2010/main" val="3904593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Vårt uppdrag förtydligat</a:t>
            </a:r>
          </a:p>
        </p:txBody>
      </p:sp>
      <p:sp>
        <p:nvSpPr>
          <p:cNvPr id="3" name="Content Placeholder 2"/>
          <p:cNvSpPr>
            <a:spLocks noGrp="1"/>
          </p:cNvSpPr>
          <p:nvPr>
            <p:ph idx="1"/>
          </p:nvPr>
        </p:nvSpPr>
        <p:spPr>
          <a:xfrm>
            <a:off x="706438" y="1484784"/>
            <a:ext cx="7658100" cy="4356100"/>
          </a:xfrm>
        </p:spPr>
        <p:txBody>
          <a:bodyPr/>
          <a:lstStyle/>
          <a:p>
            <a:pPr marL="0" indent="0"/>
            <a:r>
              <a:rPr lang="sv-SE" dirty="0"/>
              <a:t>Avslutsarbete - Ansvarig UU. Arbetet med slutredovisningen kommer att ledas av projektledningen, tillsammans med … och </a:t>
            </a:r>
            <a:r>
              <a:rPr lang="sv-SE" dirty="0" err="1">
                <a:highlight>
                  <a:srgbClr val="FFFF00"/>
                </a:highlight>
              </a:rPr>
              <a:t>LNU:s</a:t>
            </a:r>
            <a:r>
              <a:rPr lang="sv-SE" dirty="0">
                <a:highlight>
                  <a:srgbClr val="FFFF00"/>
                </a:highlight>
              </a:rPr>
              <a:t> expert i forskningsnära samverkan = vi</a:t>
            </a:r>
            <a:r>
              <a:rPr lang="sv-SE" dirty="0"/>
              <a:t>. </a:t>
            </a:r>
          </a:p>
          <a:p>
            <a:pPr marL="0" indent="0"/>
            <a:r>
              <a:rPr lang="sv-SE" dirty="0"/>
              <a:t>Projektet kommer att offentlig presentera och sprida de resultat som uppnåtts. Möjligheter för deltagare att komma med inspel kring deras syn på projektet kommer att ges. </a:t>
            </a:r>
            <a:r>
              <a:rPr lang="sv-SE" dirty="0">
                <a:solidFill>
                  <a:schemeClr val="accent2">
                    <a:lumMod val="75000"/>
                  </a:schemeClr>
                </a:solidFill>
              </a:rPr>
              <a:t>Input från den externa utvärderaren kommer vara viktig i denna del. Den externa utvärderaren kommer även involveras löpande under projekttiden och då fungera som ett stöd för projektets genomförande.</a:t>
            </a:r>
            <a:r>
              <a:rPr lang="sv-SE" dirty="0"/>
              <a:t> </a:t>
            </a:r>
          </a:p>
          <a:p>
            <a:pPr marL="0" indent="0"/>
            <a:r>
              <a:rPr lang="sv-SE" dirty="0"/>
              <a:t>Utvärdering och lärande – Ansvarig LNU. </a:t>
            </a:r>
            <a:r>
              <a:rPr lang="sv-SE" dirty="0">
                <a:solidFill>
                  <a:schemeClr val="accent2">
                    <a:lumMod val="75000"/>
                  </a:schemeClr>
                </a:solidFill>
              </a:rPr>
              <a:t>En extern utvärderare kommer att anlitas för projektet och fungera som stöd för projektledaren och projektgruppen. </a:t>
            </a:r>
            <a:r>
              <a:rPr lang="sv-SE" dirty="0">
                <a:solidFill>
                  <a:srgbClr val="FF0000"/>
                </a:solidFill>
              </a:rPr>
              <a:t>Tillsammans med den externa utvärderaren kommer en plan tas fram för utvärdering av projektet. </a:t>
            </a:r>
            <a:r>
              <a:rPr lang="sv-SE" dirty="0"/>
              <a:t>Fokus kommer att ligga på målen, både de specifika i projektet och de horisontella samt aktiviteterna. </a:t>
            </a:r>
            <a:endParaRPr lang="sv-SE" i="1" dirty="0"/>
          </a:p>
        </p:txBody>
      </p:sp>
    </p:spTree>
    <p:extLst>
      <p:ext uri="{BB962C8B-B14F-4D97-AF65-F5344CB8AC3E}">
        <p14:creationId xmlns:p14="http://schemas.microsoft.com/office/powerpoint/2010/main" val="1711812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Vårt uppdrag förtydligat</a:t>
            </a:r>
          </a:p>
        </p:txBody>
      </p:sp>
      <p:sp>
        <p:nvSpPr>
          <p:cNvPr id="3" name="Content Placeholder 2"/>
          <p:cNvSpPr>
            <a:spLocks noGrp="1"/>
          </p:cNvSpPr>
          <p:nvPr>
            <p:ph idx="1"/>
          </p:nvPr>
        </p:nvSpPr>
        <p:spPr>
          <a:xfrm>
            <a:off x="706438" y="1484784"/>
            <a:ext cx="7658100" cy="4356100"/>
          </a:xfrm>
        </p:spPr>
        <p:txBody>
          <a:bodyPr/>
          <a:lstStyle/>
          <a:p>
            <a:r>
              <a:rPr lang="sv-SE" dirty="0">
                <a:solidFill>
                  <a:schemeClr val="accent2">
                    <a:lumMod val="75000"/>
                  </a:schemeClr>
                </a:solidFill>
              </a:rPr>
              <a:t>Den externa utvärderaren </a:t>
            </a:r>
            <a:r>
              <a:rPr lang="sv-SE" u="sng" dirty="0">
                <a:solidFill>
                  <a:schemeClr val="accent2">
                    <a:lumMod val="75000"/>
                  </a:schemeClr>
                </a:solidFill>
              </a:rPr>
              <a:t>utvärderar kommunikationsinsatserna </a:t>
            </a:r>
            <a:r>
              <a:rPr lang="sv-SE" dirty="0">
                <a:solidFill>
                  <a:schemeClr val="accent2">
                    <a:lumMod val="75000"/>
                  </a:schemeClr>
                </a:solidFill>
              </a:rPr>
              <a:t>framförallt med fokus på </a:t>
            </a:r>
            <a:r>
              <a:rPr lang="sv-SE" u="sng" dirty="0">
                <a:solidFill>
                  <a:schemeClr val="accent2">
                    <a:lumMod val="75000"/>
                  </a:schemeClr>
                </a:solidFill>
              </a:rPr>
              <a:t>målgruppens kännedom och attityd till projektet </a:t>
            </a:r>
            <a:r>
              <a:rPr lang="sv-SE" dirty="0">
                <a:solidFill>
                  <a:schemeClr val="accent2">
                    <a:lumMod val="75000"/>
                  </a:schemeClr>
                </a:solidFill>
              </a:rPr>
              <a:t>samt hur projektet </a:t>
            </a:r>
            <a:r>
              <a:rPr lang="sv-SE" u="sng" dirty="0">
                <a:solidFill>
                  <a:schemeClr val="accent2">
                    <a:lumMod val="75000"/>
                  </a:schemeClr>
                </a:solidFill>
              </a:rPr>
              <a:t>säkrar jämställdhet och mångfaldsperspektiv </a:t>
            </a:r>
            <a:r>
              <a:rPr lang="sv-SE" dirty="0">
                <a:solidFill>
                  <a:schemeClr val="accent2">
                    <a:lumMod val="75000"/>
                  </a:schemeClr>
                </a:solidFill>
              </a:rPr>
              <a:t>i kommunikationen. Då detta görs kontinuerligt under projektet skapar det förutsättningar för att justera kommunikationen och kommunikationsinsatser vid behov. </a:t>
            </a:r>
          </a:p>
          <a:p>
            <a:r>
              <a:rPr lang="sv-SE" dirty="0"/>
              <a:t>En </a:t>
            </a:r>
            <a:r>
              <a:rPr lang="sv-SE" u="sng" dirty="0"/>
              <a:t>strategi för lärande </a:t>
            </a:r>
            <a:r>
              <a:rPr lang="sv-SE" dirty="0"/>
              <a:t>kommer att tas fram inom projektet. En viktig del i detta är att säkerställa att projektdeltagarna träffas regelbundet oavsett placeringsort för att diskutera de utmaningar som uppkommit och som de står inför. I detta lyfts också </a:t>
            </a:r>
            <a:r>
              <a:rPr lang="sv-SE" u="sng" dirty="0"/>
              <a:t>miljö- och klimataspekter, jämställdhet och mångfald</a:t>
            </a:r>
            <a:r>
              <a:rPr lang="sv-SE" dirty="0"/>
              <a:t> samt hur dessa parametrar kan bidra till att stärka projektet kontinuerligt. </a:t>
            </a:r>
            <a:r>
              <a:rPr lang="sv-SE" dirty="0">
                <a:highlight>
                  <a:srgbClr val="FFFF00"/>
                </a:highlight>
              </a:rPr>
              <a:t>Meta-lärande av projektet</a:t>
            </a:r>
            <a:r>
              <a:rPr lang="sv-SE" dirty="0"/>
              <a:t>	</a:t>
            </a:r>
          </a:p>
          <a:p>
            <a:r>
              <a:rPr lang="sv-SE" dirty="0"/>
              <a:t>En </a:t>
            </a:r>
            <a:r>
              <a:rPr lang="sv-SE" u="sng" dirty="0"/>
              <a:t>överförbar modell </a:t>
            </a:r>
            <a:r>
              <a:rPr lang="sv-SE" dirty="0"/>
              <a:t>kommer att utvecklas för forskningsnära samverkan med näringslivet. Modellen skall kunna tillämpas för framtida projekt med andra näringslivsaktörer. En </a:t>
            </a:r>
            <a:r>
              <a:rPr lang="sv-SE" u="sng" dirty="0"/>
              <a:t>rapport</a:t>
            </a:r>
            <a:r>
              <a:rPr lang="sv-SE" dirty="0"/>
              <a:t> ska författas om hur detta mål kan uppnås. </a:t>
            </a:r>
          </a:p>
          <a:p>
            <a:r>
              <a:rPr lang="sv-SE" dirty="0"/>
              <a:t>	</a:t>
            </a:r>
          </a:p>
          <a:p>
            <a:r>
              <a:rPr lang="sv-SE" dirty="0"/>
              <a:t>	</a:t>
            </a:r>
          </a:p>
        </p:txBody>
      </p:sp>
    </p:spTree>
    <p:extLst>
      <p:ext uri="{BB962C8B-B14F-4D97-AF65-F5344CB8AC3E}">
        <p14:creationId xmlns:p14="http://schemas.microsoft.com/office/powerpoint/2010/main" val="117399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sv-SE" sz="4800" dirty="0"/>
              <a:t>Vad kommer LNU_ELO syssla med framöver…</a:t>
            </a:r>
          </a:p>
        </p:txBody>
      </p:sp>
      <p:sp>
        <p:nvSpPr>
          <p:cNvPr id="5" name="Subtitle 4"/>
          <p:cNvSpPr>
            <a:spLocks noGrp="1"/>
          </p:cNvSpPr>
          <p:nvPr>
            <p:ph type="subTitle" idx="1"/>
          </p:nvPr>
        </p:nvSpPr>
        <p:spPr/>
        <p:txBody>
          <a:bodyPr/>
          <a:lstStyle/>
          <a:p>
            <a:r>
              <a:rPr lang="sv-SE" sz="2800" dirty="0"/>
              <a:t>…egentligen? </a:t>
            </a:r>
          </a:p>
        </p:txBody>
      </p:sp>
    </p:spTree>
    <p:extLst>
      <p:ext uri="{BB962C8B-B14F-4D97-AF65-F5344CB8AC3E}">
        <p14:creationId xmlns:p14="http://schemas.microsoft.com/office/powerpoint/2010/main" val="759744809"/>
      </p:ext>
    </p:extLst>
  </p:cSld>
  <p:clrMapOvr>
    <a:masterClrMapping/>
  </p:clrMapOvr>
</p:sld>
</file>

<file path=ppt/theme/theme1.xml><?xml version="1.0" encoding="utf-8"?>
<a:theme xmlns:a="http://schemas.openxmlformats.org/drawingml/2006/main" name="Linne - svensk">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1786</Words>
  <Application>Microsoft Office PowerPoint</Application>
  <PresentationFormat>On-screen Show (4:3)</PresentationFormat>
  <Paragraphs>133</Paragraphs>
  <Slides>13</Slides>
  <Notes>12</Notes>
  <HiddenSlides>10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Unicode MS</vt:lpstr>
      <vt:lpstr>Times New Roman</vt:lpstr>
      <vt:lpstr>Linne - svensk</vt:lpstr>
      <vt:lpstr>Sammanfattning beslut Fokus: Samverkan, utveckling och lärande</vt:lpstr>
      <vt:lpstr>Projektet förtydligat – utifrån beslutet</vt:lpstr>
      <vt:lpstr>Projektet förtydligat – utifrån beslutet</vt:lpstr>
      <vt:lpstr>Nyckelaspekter</vt:lpstr>
      <vt:lpstr>Nyckelaspekter</vt:lpstr>
      <vt:lpstr>Utveckling och lärande – vårt uppdrag förtydligat</vt:lpstr>
      <vt:lpstr>Vårt uppdrag förtydligat</vt:lpstr>
      <vt:lpstr>Vårt uppdrag förtydligat</vt:lpstr>
      <vt:lpstr>Vad kommer LNU_ELO syssla med framöver…</vt:lpstr>
      <vt:lpstr>Ett sätt att se på det - ur vår synvinkel</vt:lpstr>
      <vt:lpstr>Vad kommer LNU_ELO syssla med - egentligen?  </vt:lpstr>
      <vt:lpstr>Grov tidsplan framöver </vt:lpstr>
      <vt:lpstr>Vad händer då härnäst…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Introduktion till Inköp</dc:title>
  <dc:creator/>
  <cp:lastModifiedBy/>
  <cp:revision>85</cp:revision>
  <dcterms:created xsi:type="dcterms:W3CDTF">2010-09-15T13:35:51Z</dcterms:created>
  <dcterms:modified xsi:type="dcterms:W3CDTF">2021-06-30T11:35:46Z</dcterms:modified>
</cp:coreProperties>
</file>