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Lst>
  <p:notesMasterIdLst>
    <p:notesMasterId r:id="rId5"/>
  </p:notesMasterIdLst>
  <p:handoutMasterIdLst>
    <p:handoutMasterId r:id="rId6"/>
  </p:handoutMasterIdLst>
  <p:sldIdLst>
    <p:sldId id="613" r:id="rId2"/>
    <p:sldId id="677" r:id="rId3"/>
    <p:sldId id="676" r:id="rId4"/>
  </p:sldIdLst>
  <p:sldSz cx="9144000" cy="6858000" type="screen4x3"/>
  <p:notesSz cx="6794500" cy="9931400"/>
  <p:defaultTextStyle>
    <a:defPPr>
      <a:defRPr lang="en-GB"/>
    </a:defPPr>
    <a:lvl1pPr algn="ctr" rtl="0" fontAlgn="base">
      <a:spcBef>
        <a:spcPct val="0"/>
      </a:spcBef>
      <a:spcAft>
        <a:spcPct val="0"/>
      </a:spcAft>
      <a:defRPr sz="2400" kern="1200">
        <a:solidFill>
          <a:schemeClr val="tx1"/>
        </a:solidFill>
        <a:latin typeface="Arial Unicode MS" pitchFamily="34" charset="-128"/>
        <a:ea typeface="+mn-ea"/>
        <a:cs typeface="Arial" pitchFamily="34" charset="0"/>
      </a:defRPr>
    </a:lvl1pPr>
    <a:lvl2pPr marL="457200" algn="ctr" rtl="0" fontAlgn="base">
      <a:spcBef>
        <a:spcPct val="0"/>
      </a:spcBef>
      <a:spcAft>
        <a:spcPct val="0"/>
      </a:spcAft>
      <a:defRPr sz="2400" kern="1200">
        <a:solidFill>
          <a:schemeClr val="tx1"/>
        </a:solidFill>
        <a:latin typeface="Arial Unicode MS" pitchFamily="34" charset="-128"/>
        <a:ea typeface="+mn-ea"/>
        <a:cs typeface="Arial" pitchFamily="34" charset="0"/>
      </a:defRPr>
    </a:lvl2pPr>
    <a:lvl3pPr marL="914400" algn="ctr" rtl="0" fontAlgn="base">
      <a:spcBef>
        <a:spcPct val="0"/>
      </a:spcBef>
      <a:spcAft>
        <a:spcPct val="0"/>
      </a:spcAft>
      <a:defRPr sz="2400" kern="1200">
        <a:solidFill>
          <a:schemeClr val="tx1"/>
        </a:solidFill>
        <a:latin typeface="Arial Unicode MS" pitchFamily="34" charset="-128"/>
        <a:ea typeface="+mn-ea"/>
        <a:cs typeface="Arial" pitchFamily="34" charset="0"/>
      </a:defRPr>
    </a:lvl3pPr>
    <a:lvl4pPr marL="1371600" algn="ctr" rtl="0" fontAlgn="base">
      <a:spcBef>
        <a:spcPct val="0"/>
      </a:spcBef>
      <a:spcAft>
        <a:spcPct val="0"/>
      </a:spcAft>
      <a:defRPr sz="2400" kern="1200">
        <a:solidFill>
          <a:schemeClr val="tx1"/>
        </a:solidFill>
        <a:latin typeface="Arial Unicode MS" pitchFamily="34" charset="-128"/>
        <a:ea typeface="+mn-ea"/>
        <a:cs typeface="Arial" pitchFamily="34" charset="0"/>
      </a:defRPr>
    </a:lvl4pPr>
    <a:lvl5pPr marL="1828800" algn="ctr" rtl="0" fontAlgn="base">
      <a:spcBef>
        <a:spcPct val="0"/>
      </a:spcBef>
      <a:spcAft>
        <a:spcPct val="0"/>
      </a:spcAft>
      <a:defRPr sz="2400" kern="1200">
        <a:solidFill>
          <a:schemeClr val="tx1"/>
        </a:solidFill>
        <a:latin typeface="Arial Unicode MS" pitchFamily="34" charset="-128"/>
        <a:ea typeface="+mn-ea"/>
        <a:cs typeface="Arial" pitchFamily="34" charset="0"/>
      </a:defRPr>
    </a:lvl5pPr>
    <a:lvl6pPr marL="2286000" algn="l" defTabSz="914400" rtl="0" eaLnBrk="1" latinLnBrk="0" hangingPunct="1">
      <a:defRPr sz="2400" kern="1200">
        <a:solidFill>
          <a:schemeClr val="tx1"/>
        </a:solidFill>
        <a:latin typeface="Arial Unicode MS" pitchFamily="34" charset="-128"/>
        <a:ea typeface="+mn-ea"/>
        <a:cs typeface="Arial" pitchFamily="34" charset="0"/>
      </a:defRPr>
    </a:lvl6pPr>
    <a:lvl7pPr marL="2743200" algn="l" defTabSz="914400" rtl="0" eaLnBrk="1" latinLnBrk="0" hangingPunct="1">
      <a:defRPr sz="2400" kern="1200">
        <a:solidFill>
          <a:schemeClr val="tx1"/>
        </a:solidFill>
        <a:latin typeface="Arial Unicode MS" pitchFamily="34" charset="-128"/>
        <a:ea typeface="+mn-ea"/>
        <a:cs typeface="Arial" pitchFamily="34" charset="0"/>
      </a:defRPr>
    </a:lvl7pPr>
    <a:lvl8pPr marL="3200400" algn="l" defTabSz="914400" rtl="0" eaLnBrk="1" latinLnBrk="0" hangingPunct="1">
      <a:defRPr sz="2400" kern="1200">
        <a:solidFill>
          <a:schemeClr val="tx1"/>
        </a:solidFill>
        <a:latin typeface="Arial Unicode MS" pitchFamily="34" charset="-128"/>
        <a:ea typeface="+mn-ea"/>
        <a:cs typeface="Arial" pitchFamily="34" charset="0"/>
      </a:defRPr>
    </a:lvl8pPr>
    <a:lvl9pPr marL="3657600" algn="l" defTabSz="914400" rtl="0" eaLnBrk="1" latinLnBrk="0" hangingPunct="1">
      <a:defRPr sz="2400" kern="1200">
        <a:solidFill>
          <a:schemeClr val="tx1"/>
        </a:solidFill>
        <a:latin typeface="Arial Unicode MS" pitchFamily="34" charset="-128"/>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DC5E1"/>
    <a:srgbClr val="CCDD2F"/>
    <a:srgbClr val="009900"/>
    <a:srgbClr val="A50021"/>
    <a:srgbClr val="CC0000"/>
    <a:srgbClr val="87A9D3"/>
    <a:srgbClr val="FCF731"/>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6395" autoAdjust="0"/>
  </p:normalViewPr>
  <p:slideViewPr>
    <p:cSldViewPr>
      <p:cViewPr varScale="1">
        <p:scale>
          <a:sx n="62" d="100"/>
          <a:sy n="62" d="100"/>
        </p:scale>
        <p:origin x="1308" y="56"/>
      </p:cViewPr>
      <p:guideLst>
        <p:guide orient="horz" pos="2160"/>
        <p:guide pos="2880"/>
      </p:guideLst>
    </p:cSldViewPr>
  </p:slideViewPr>
  <p:outlineViewPr>
    <p:cViewPr>
      <p:scale>
        <a:sx n="33" d="100"/>
        <a:sy n="33" d="100"/>
      </p:scale>
      <p:origin x="0" y="-9174"/>
    </p:cViewPr>
  </p:outlineViewPr>
  <p:notesTextViewPr>
    <p:cViewPr>
      <p:scale>
        <a:sx n="100" d="100"/>
        <a:sy n="100" d="100"/>
      </p:scale>
      <p:origin x="0" y="0"/>
    </p:cViewPr>
  </p:notesTextViewPr>
  <p:sorterViewPr>
    <p:cViewPr varScale="1">
      <p:scale>
        <a:sx n="1" d="1"/>
        <a:sy n="1" d="1"/>
      </p:scale>
      <p:origin x="0" y="-1324"/>
    </p:cViewPr>
  </p:sorterViewPr>
  <p:notesViewPr>
    <p:cSldViewPr>
      <p:cViewPr>
        <p:scale>
          <a:sx n="125" d="100"/>
          <a:sy n="125" d="100"/>
        </p:scale>
        <p:origin x="3036" y="-59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hdr" sz="quarter"/>
          </p:nvPr>
        </p:nvSpPr>
        <p:spPr bwMode="auto">
          <a:xfrm>
            <a:off x="0"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l" defTabSz="952430">
              <a:defRPr sz="1300"/>
            </a:lvl1pPr>
          </a:lstStyle>
          <a:p>
            <a:endParaRPr lang="en-US" altLang="sv-SE"/>
          </a:p>
        </p:txBody>
      </p:sp>
      <p:sp>
        <p:nvSpPr>
          <p:cNvPr id="178179" name="Rectangle 3"/>
          <p:cNvSpPr>
            <a:spLocks noGrp="1" noChangeArrowheads="1"/>
          </p:cNvSpPr>
          <p:nvPr>
            <p:ph type="dt" sz="quarter" idx="1"/>
          </p:nvPr>
        </p:nvSpPr>
        <p:spPr bwMode="auto">
          <a:xfrm>
            <a:off x="3849477"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r" defTabSz="952430">
              <a:defRPr sz="1300"/>
            </a:lvl1pPr>
          </a:lstStyle>
          <a:p>
            <a:endParaRPr lang="en-US" altLang="sv-SE"/>
          </a:p>
        </p:txBody>
      </p:sp>
      <p:sp>
        <p:nvSpPr>
          <p:cNvPr id="178180" name="Rectangle 4"/>
          <p:cNvSpPr>
            <a:spLocks noGrp="1" noChangeArrowheads="1"/>
          </p:cNvSpPr>
          <p:nvPr>
            <p:ph type="ftr" sz="quarter" idx="2"/>
          </p:nvPr>
        </p:nvSpPr>
        <p:spPr bwMode="auto">
          <a:xfrm>
            <a:off x="0"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l" defTabSz="952430">
              <a:defRPr sz="1300"/>
            </a:lvl1pPr>
          </a:lstStyle>
          <a:p>
            <a:endParaRPr lang="en-US" altLang="sv-SE"/>
          </a:p>
        </p:txBody>
      </p:sp>
      <p:sp>
        <p:nvSpPr>
          <p:cNvPr id="178181" name="Rectangle 5"/>
          <p:cNvSpPr>
            <a:spLocks noGrp="1" noChangeArrowheads="1"/>
          </p:cNvSpPr>
          <p:nvPr>
            <p:ph type="sldNum" sz="quarter" idx="3"/>
          </p:nvPr>
        </p:nvSpPr>
        <p:spPr bwMode="auto">
          <a:xfrm>
            <a:off x="3849477"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r" defTabSz="952430">
              <a:defRPr sz="1300"/>
            </a:lvl1pPr>
          </a:lstStyle>
          <a:p>
            <a:fld id="{4C75AF45-0E12-4BCC-9B14-BE84A80DDAE0}" type="slidenum">
              <a:rPr lang="en-GB" altLang="sv-SE"/>
              <a:pPr/>
              <a:t>‹#›</a:t>
            </a:fld>
            <a:endParaRPr lang="en-GB" altLang="sv-SE"/>
          </a:p>
        </p:txBody>
      </p:sp>
    </p:spTree>
    <p:extLst>
      <p:ext uri="{BB962C8B-B14F-4D97-AF65-F5344CB8AC3E}">
        <p14:creationId xmlns:p14="http://schemas.microsoft.com/office/powerpoint/2010/main" val="307800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l" defTabSz="952430">
              <a:defRPr sz="1300"/>
            </a:lvl1pPr>
          </a:lstStyle>
          <a:p>
            <a:endParaRPr lang="en-US" altLang="sv-SE"/>
          </a:p>
        </p:txBody>
      </p:sp>
      <p:sp>
        <p:nvSpPr>
          <p:cNvPr id="5123" name="Rectangle 3"/>
          <p:cNvSpPr>
            <a:spLocks noGrp="1" noChangeArrowheads="1"/>
          </p:cNvSpPr>
          <p:nvPr>
            <p:ph type="dt" idx="1"/>
          </p:nvPr>
        </p:nvSpPr>
        <p:spPr bwMode="auto">
          <a:xfrm>
            <a:off x="3849477"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r" defTabSz="952430">
              <a:defRPr sz="1300"/>
            </a:lvl1pPr>
          </a:lstStyle>
          <a:p>
            <a:endParaRPr lang="en-US" altLang="sv-SE"/>
          </a:p>
        </p:txBody>
      </p:sp>
      <p:sp>
        <p:nvSpPr>
          <p:cNvPr id="76804" name="Rectangle 4"/>
          <p:cNvSpPr>
            <a:spLocks noGrp="1" noRot="1" noChangeAspect="1" noChangeArrowheads="1" noTextEdit="1"/>
          </p:cNvSpPr>
          <p:nvPr>
            <p:ph type="sldImg" idx="2"/>
          </p:nvPr>
        </p:nvSpPr>
        <p:spPr bwMode="auto">
          <a:xfrm>
            <a:off x="917575" y="746125"/>
            <a:ext cx="4960938" cy="37226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06040" y="4716618"/>
            <a:ext cx="4982422" cy="4469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p>
            <a:pPr lvl="0"/>
            <a:r>
              <a:rPr lang="en-GB" altLang="sv-SE"/>
              <a:t>Klicka här för att ändra format på bakgrundstexten</a:t>
            </a:r>
          </a:p>
          <a:p>
            <a:pPr lvl="1"/>
            <a:r>
              <a:rPr lang="en-GB" altLang="sv-SE"/>
              <a:t>Nivå två</a:t>
            </a:r>
          </a:p>
          <a:p>
            <a:pPr lvl="2"/>
            <a:r>
              <a:rPr lang="en-GB" altLang="sv-SE"/>
              <a:t>Nivå tre</a:t>
            </a:r>
          </a:p>
          <a:p>
            <a:pPr lvl="3"/>
            <a:r>
              <a:rPr lang="en-GB" altLang="sv-SE"/>
              <a:t>Nivå fyra</a:t>
            </a:r>
          </a:p>
          <a:p>
            <a:pPr lvl="4"/>
            <a:r>
              <a:rPr lang="en-GB" altLang="sv-SE"/>
              <a:t>Nivå fem</a:t>
            </a:r>
          </a:p>
        </p:txBody>
      </p:sp>
      <p:sp>
        <p:nvSpPr>
          <p:cNvPr id="5126" name="Rectangle 6"/>
          <p:cNvSpPr>
            <a:spLocks noGrp="1" noChangeArrowheads="1"/>
          </p:cNvSpPr>
          <p:nvPr>
            <p:ph type="ftr" sz="quarter" idx="4"/>
          </p:nvPr>
        </p:nvSpPr>
        <p:spPr bwMode="auto">
          <a:xfrm>
            <a:off x="0"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l" defTabSz="952430">
              <a:defRPr sz="1300"/>
            </a:lvl1pPr>
          </a:lstStyle>
          <a:p>
            <a:endParaRPr lang="en-US" altLang="sv-SE"/>
          </a:p>
        </p:txBody>
      </p:sp>
      <p:sp>
        <p:nvSpPr>
          <p:cNvPr id="5127" name="Rectangle 7"/>
          <p:cNvSpPr>
            <a:spLocks noGrp="1" noChangeArrowheads="1"/>
          </p:cNvSpPr>
          <p:nvPr>
            <p:ph type="sldNum" sz="quarter" idx="5"/>
          </p:nvPr>
        </p:nvSpPr>
        <p:spPr bwMode="auto">
          <a:xfrm>
            <a:off x="3849477"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r" defTabSz="952430">
              <a:defRPr sz="1300"/>
            </a:lvl1pPr>
          </a:lstStyle>
          <a:p>
            <a:fld id="{C7D6EC69-2833-4A4D-AA92-6D56D98983C2}" type="slidenum">
              <a:rPr lang="en-GB" altLang="sv-SE"/>
              <a:pPr/>
              <a:t>‹#›</a:t>
            </a:fld>
            <a:endParaRPr lang="en-GB" altLang="sv-SE"/>
          </a:p>
        </p:txBody>
      </p:sp>
    </p:spTree>
    <p:extLst>
      <p:ext uri="{BB962C8B-B14F-4D97-AF65-F5344CB8AC3E}">
        <p14:creationId xmlns:p14="http://schemas.microsoft.com/office/powerpoint/2010/main" val="11181947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mn-ea"/>
        <a:cs typeface="+mn-cs"/>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Rot="1" noChangeAspect="1" noChangeArrowheads="1" noTextEdit="1"/>
          </p:cNvSpPr>
          <p:nvPr>
            <p:ph type="sldImg"/>
          </p:nvPr>
        </p:nvSpPr>
        <p:spPr>
          <a:xfrm>
            <a:off x="1803400" y="746125"/>
            <a:ext cx="3402013" cy="2552700"/>
          </a:xfrm>
          <a:ln/>
        </p:spPr>
      </p:sp>
      <p:sp>
        <p:nvSpPr>
          <p:cNvPr id="332803" name="Rectangle 3"/>
          <p:cNvSpPr>
            <a:spLocks noGrp="1" noChangeArrowheads="1"/>
          </p:cNvSpPr>
          <p:nvPr>
            <p:ph type="body" idx="1"/>
          </p:nvPr>
        </p:nvSpPr>
        <p:spPr>
          <a:xfrm>
            <a:off x="661680" y="3372205"/>
            <a:ext cx="5471143" cy="5813542"/>
          </a:xfrm>
        </p:spPr>
        <p:txBody>
          <a:bodyPr/>
          <a:lstStyle/>
          <a:p>
            <a:endParaRPr lang="en-US" altLang="sv-S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sz="1100" baseline="0" dirty="0"/>
              <a:t>Jag har sannerligen inte hittat en struktur som fungerar… men så vet vi ju inte heller vad vi kommer hitta… alltså vad som är viktigt i en modell för samverkan. Men jag tror att vi kan börja hitta tentativa centrala begrepp och därmed centrala ”ämnesområden” ifrån vårt stora område (SCM?) som kan vara intressanta… </a:t>
            </a:r>
          </a:p>
          <a:p>
            <a:r>
              <a:rPr lang="sv-SE" sz="1100" baseline="0" dirty="0"/>
              <a:t>Jag tänker att vi kommer behöva ta med aspekter i vår ”modell” som gör att samarbetet fungerar (men kanske också inte fungerar så bra), då blir kanske exempelvis ”</a:t>
            </a:r>
            <a:r>
              <a:rPr lang="sv-SE" sz="1100" baseline="0" dirty="0" err="1"/>
              <a:t>what’s</a:t>
            </a:r>
            <a:r>
              <a:rPr lang="sv-SE" sz="1100" baseline="0" dirty="0"/>
              <a:t> in it for </a:t>
            </a:r>
            <a:r>
              <a:rPr lang="sv-SE" sz="1100" baseline="0" dirty="0" err="1"/>
              <a:t>me</a:t>
            </a:r>
            <a:r>
              <a:rPr lang="sv-SE" sz="1100" baseline="0" dirty="0"/>
              <a:t>” eller ”nytta” helt avgörande. För varför skulle man annars som företagare vara med? Universitet kan vara med för att ”lära sig”, men räcker det för företag… Det beror säkert på vad de lär sig… och om det gör dem konkurrenskraftiga eller inte. </a:t>
            </a:r>
          </a:p>
          <a:p>
            <a:r>
              <a:rPr lang="sv-SE" sz="1100" baseline="0" dirty="0"/>
              <a:t>Hur som helst – detta är då inget vi kan presentera… men något vi kan fundera utifrån. Rätt många ”aspekter” kommer från vår tidigare intervjuomgång… som kommer från läsning om samverkan… </a:t>
            </a:r>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2</a:t>
            </a:fld>
            <a:endParaRPr lang="en-GB" altLang="sv-SE"/>
          </a:p>
        </p:txBody>
      </p:sp>
    </p:spTree>
    <p:extLst>
      <p:ext uri="{BB962C8B-B14F-4D97-AF65-F5344CB8AC3E}">
        <p14:creationId xmlns:p14="http://schemas.microsoft.com/office/powerpoint/2010/main" val="2953809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sz="1100" baseline="0" dirty="0"/>
              <a:t>Jag har sannerligen inte hittat en struktur som fungerar… men så vet vi ju inte heller vad vi kommer hitta… alltså vad som är viktigt i en modell för samverkan. Men jag tror att vi kan börja hitta tentativa centrala begrepp och därmed centrala ”ämnesområden” ifrån vårt stora område (SCM?) som kan vara intressanta… </a:t>
            </a:r>
          </a:p>
          <a:p>
            <a:r>
              <a:rPr lang="sv-SE" sz="1100" baseline="0" dirty="0"/>
              <a:t>Jag tänker att vi kommer behöva ta med aspekter i vår ”modell” som gör att samarbetet fungerar (men kanske också inte fungerar så bra), då blir kanske exempelvis ”</a:t>
            </a:r>
            <a:r>
              <a:rPr lang="sv-SE" sz="1100" baseline="0" dirty="0" err="1"/>
              <a:t>what’s</a:t>
            </a:r>
            <a:r>
              <a:rPr lang="sv-SE" sz="1100" baseline="0" dirty="0"/>
              <a:t> in it for </a:t>
            </a:r>
            <a:r>
              <a:rPr lang="sv-SE" sz="1100" baseline="0" dirty="0" err="1"/>
              <a:t>me</a:t>
            </a:r>
            <a:r>
              <a:rPr lang="sv-SE" sz="1100" baseline="0" dirty="0"/>
              <a:t>” eller ”nytta” helt avgörande. För varför skulle man annars som företagare vara med? Universitet kan vara med för att ”lära sig”, men räcker det för företag… Det beror säkert på vad de lär sig… och om det gör dem konkurrenskraftiga eller inte. </a:t>
            </a:r>
          </a:p>
          <a:p>
            <a:r>
              <a:rPr lang="sv-SE" sz="1100" baseline="0" dirty="0"/>
              <a:t>Hur som helst – detta är då inget vi kan presentera… men något vi kan fundera utifrån. Rätt många ”aspekter” kommer från vår tidigare intervjuomgång… som kommer från läsning om samverkan… </a:t>
            </a:r>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3</a:t>
            </a:fld>
            <a:endParaRPr lang="en-GB" altLang="sv-SE"/>
          </a:p>
        </p:txBody>
      </p:sp>
    </p:spTree>
    <p:extLst>
      <p:ext uri="{BB962C8B-B14F-4D97-AF65-F5344CB8AC3E}">
        <p14:creationId xmlns:p14="http://schemas.microsoft.com/office/powerpoint/2010/main" val="35220604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685800" y="1449388"/>
            <a:ext cx="7772400" cy="2151062"/>
          </a:xfrm>
        </p:spPr>
        <p:txBody>
          <a:bodyPr/>
          <a:lstStyle>
            <a:lvl1pPr>
              <a:lnSpc>
                <a:spcPts val="7500"/>
              </a:lnSpc>
              <a:defRPr sz="7500"/>
            </a:lvl1pPr>
          </a:lstStyle>
          <a:p>
            <a:r>
              <a:rPr lang="sv-SE"/>
              <a:t>Klicka här för att ändra format</a:t>
            </a:r>
            <a:endParaRPr lang="en-US"/>
          </a:p>
        </p:txBody>
      </p:sp>
      <p:sp>
        <p:nvSpPr>
          <p:cNvPr id="100356" name="Text Placeholder 2"/>
          <p:cNvSpPr>
            <a:spLocks noGrp="1"/>
          </p:cNvSpPr>
          <p:nvPr>
            <p:ph type="subTitle" idx="1"/>
          </p:nvPr>
        </p:nvSpPr>
        <p:spPr>
          <a:xfrm>
            <a:off x="1371600" y="3886200"/>
            <a:ext cx="6400800" cy="1752600"/>
          </a:xfrm>
        </p:spPr>
        <p:txBody>
          <a:bodyPr/>
          <a:lstStyle>
            <a:lvl1pPr marL="0" indent="0" algn="ctr">
              <a:defRPr/>
            </a:lvl1pPr>
          </a:lstStyle>
          <a:p>
            <a:r>
              <a:rPr lang="sv-SE"/>
              <a:t>Klicka här för att ändra format på underrubrik i bakgrunden</a:t>
            </a:r>
            <a:endParaRPr lang="en-US"/>
          </a:p>
        </p:txBody>
      </p:sp>
    </p:spTree>
    <p:extLst>
      <p:ext uri="{BB962C8B-B14F-4D97-AF65-F5344CB8AC3E}">
        <p14:creationId xmlns:p14="http://schemas.microsoft.com/office/powerpoint/2010/main" val="2317658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0682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50013" y="806450"/>
            <a:ext cx="1914525"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04850" y="806450"/>
            <a:ext cx="5592763"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1988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39186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67391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0643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1168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107528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8684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7175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5414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284670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95419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2291" name="Title Placeholder 1"/>
          <p:cNvSpPr>
            <a:spLocks noGrp="1"/>
          </p:cNvSpPr>
          <p:nvPr>
            <p:ph type="title"/>
          </p:nvPr>
        </p:nvSpPr>
        <p:spPr bwMode="auto">
          <a:xfrm>
            <a:off x="704850" y="806450"/>
            <a:ext cx="76454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a:t>
            </a:r>
          </a:p>
        </p:txBody>
      </p:sp>
      <p:sp>
        <p:nvSpPr>
          <p:cNvPr id="12292" name="Text Placeholder 2"/>
          <p:cNvSpPr>
            <a:spLocks noGrp="1"/>
          </p:cNvSpPr>
          <p:nvPr>
            <p:ph type="body" idx="1"/>
          </p:nvPr>
        </p:nvSpPr>
        <p:spPr bwMode="auto">
          <a:xfrm>
            <a:off x="706438" y="1651000"/>
            <a:ext cx="76581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pic>
        <p:nvPicPr>
          <p:cNvPr id="12293"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6" descr="090323_Lnu_Symbol"/>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1pPr>
      <a:lvl2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2pPr>
      <a:lvl3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3pPr>
      <a:lvl4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4pPr>
      <a:lvl5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itchFamily="34" charset="0"/>
        <a:defRPr>
          <a:solidFill>
            <a:schemeClr val="tx1"/>
          </a:solidFill>
          <a:latin typeface="Arial Unicode MS" pitchFamily="34" charset="-128"/>
          <a:ea typeface="Arial Unicode MS" pitchFamily="34" charset="-128"/>
          <a:cs typeface="Arial Unicode MS" pitchFamily="34" charset="-128"/>
        </a:defRPr>
      </a:lvl1pPr>
      <a:lvl2pPr marL="742950" indent="-28575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2pPr>
      <a:lvl3pPr marL="11430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3pPr>
      <a:lvl4pPr marL="16002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4pPr>
      <a:lvl5pPr marL="20574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5pPr>
      <a:lvl6pPr marL="25146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6" name="Rectangle 4"/>
          <p:cNvSpPr>
            <a:spLocks noGrp="1"/>
          </p:cNvSpPr>
          <p:nvPr>
            <p:ph type="ctrTitle"/>
          </p:nvPr>
        </p:nvSpPr>
        <p:spPr>
          <a:xfrm>
            <a:off x="685800" y="2214042"/>
            <a:ext cx="7772400" cy="2151062"/>
          </a:xfrm>
        </p:spPr>
        <p:txBody>
          <a:bodyPr/>
          <a:lstStyle/>
          <a:p>
            <a:pPr algn="ctr">
              <a:lnSpc>
                <a:spcPct val="100000"/>
              </a:lnSpc>
            </a:pPr>
            <a:r>
              <a:rPr lang="sv-SE" altLang="sv-SE" sz="5400" dirty="0"/>
              <a:t>Uppdatering samverkan</a:t>
            </a:r>
            <a:br>
              <a:rPr lang="sv-SE" altLang="sv-SE" sz="5400" dirty="0"/>
            </a:br>
            <a:r>
              <a:rPr lang="sv-SE" altLang="sv-SE" sz="3200" dirty="0"/>
              <a:t>210916</a:t>
            </a:r>
            <a:br>
              <a:rPr lang="sv-SE" altLang="sv-SE" sz="5400" dirty="0"/>
            </a:br>
            <a:br>
              <a:rPr lang="sv-SE" altLang="sv-SE" sz="5400" dirty="0"/>
            </a:br>
            <a:br>
              <a:rPr lang="sv-SE" altLang="sv-SE" sz="2800" dirty="0"/>
            </a:br>
            <a:endParaRPr lang="en-US" altLang="sv-SE" sz="3600" dirty="0"/>
          </a:p>
        </p:txBody>
      </p:sp>
      <p:sp>
        <p:nvSpPr>
          <p:cNvPr id="294917" name="Rectangle 5"/>
          <p:cNvSpPr>
            <a:spLocks noGrp="1"/>
          </p:cNvSpPr>
          <p:nvPr>
            <p:ph type="subTitle" idx="1"/>
          </p:nvPr>
        </p:nvSpPr>
        <p:spPr>
          <a:xfrm>
            <a:off x="4283968" y="5373216"/>
            <a:ext cx="4248472" cy="841648"/>
          </a:xfrm>
        </p:spPr>
        <p:txBody>
          <a:bodyPr/>
          <a:lstStyle/>
          <a:p>
            <a:pPr marL="0" indent="0" algn="ctr"/>
            <a:endParaRPr lang="en-US" altLang="sv-SE" sz="2000" dirty="0"/>
          </a:p>
          <a:p>
            <a:pPr marL="0" indent="0" algn="ctr"/>
            <a:r>
              <a:rPr lang="en-US" altLang="sv-SE" sz="2000" dirty="0"/>
              <a:t>Veronica Ülgen </a:t>
            </a:r>
            <a:r>
              <a:rPr lang="en-US" altLang="sv-SE" sz="2000" dirty="0" err="1"/>
              <a:t>och</a:t>
            </a:r>
            <a:r>
              <a:rPr lang="en-US" altLang="sv-SE" sz="2000" dirty="0"/>
              <a:t> Helena Forslund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b="1" dirty="0"/>
              <a:t>Modell för samverkan</a:t>
            </a:r>
          </a:p>
        </p:txBody>
      </p:sp>
      <p:sp>
        <p:nvSpPr>
          <p:cNvPr id="4" name="Content Placeholder 3"/>
          <p:cNvSpPr>
            <a:spLocks noGrp="1"/>
          </p:cNvSpPr>
          <p:nvPr>
            <p:ph idx="1"/>
          </p:nvPr>
        </p:nvSpPr>
        <p:spPr>
          <a:xfrm>
            <a:off x="704850" y="3176921"/>
            <a:ext cx="7658100" cy="2484327"/>
          </a:xfrm>
        </p:spPr>
        <p:txBody>
          <a:bodyPr/>
          <a:lstStyle/>
          <a:p>
            <a:r>
              <a:rPr lang="sv-SE" dirty="0"/>
              <a:t>Inom sfärer, mellan sfärer</a:t>
            </a:r>
          </a:p>
          <a:p>
            <a:r>
              <a:rPr lang="sv-SE" dirty="0"/>
              <a:t>Aktörer (resurser, kompetenser)</a:t>
            </a:r>
          </a:p>
          <a:p>
            <a:r>
              <a:rPr lang="sv-SE" dirty="0"/>
              <a:t>Projektledning, organisering och struktur (mötesstruktur, planering)</a:t>
            </a:r>
          </a:p>
          <a:p>
            <a:r>
              <a:rPr lang="sv-SE" dirty="0"/>
              <a:t>”Flaskhalsar”/avgörande händelser/best </a:t>
            </a:r>
            <a:r>
              <a:rPr lang="sv-SE" dirty="0" err="1"/>
              <a:t>practice</a:t>
            </a:r>
            <a:endParaRPr lang="sv-SE" dirty="0"/>
          </a:p>
          <a:p>
            <a:r>
              <a:rPr lang="sv-SE" dirty="0"/>
              <a:t>Uppföljning/mätning (för att veta om vi är ”on </a:t>
            </a:r>
            <a:r>
              <a:rPr lang="sv-SE" dirty="0" err="1"/>
              <a:t>track</a:t>
            </a:r>
            <a:r>
              <a:rPr lang="sv-SE" dirty="0"/>
              <a:t>” och ”i mål”)</a:t>
            </a:r>
          </a:p>
          <a:p>
            <a:r>
              <a:rPr lang="sv-SE" dirty="0"/>
              <a:t>Nyttoaspekter</a:t>
            </a:r>
          </a:p>
          <a:p>
            <a:endParaRPr lang="sv-SE" dirty="0"/>
          </a:p>
          <a:p>
            <a:endParaRPr lang="sv-SE" dirty="0"/>
          </a:p>
        </p:txBody>
      </p:sp>
      <p:sp>
        <p:nvSpPr>
          <p:cNvPr id="6" name="TextBox 5"/>
          <p:cNvSpPr txBox="1"/>
          <p:nvPr/>
        </p:nvSpPr>
        <p:spPr>
          <a:xfrm>
            <a:off x="7031603" y="1384405"/>
            <a:ext cx="2073003" cy="307777"/>
          </a:xfrm>
          <a:prstGeom prst="rect">
            <a:avLst/>
          </a:prstGeom>
          <a:noFill/>
        </p:spPr>
        <p:txBody>
          <a:bodyPr wrap="none" rtlCol="0">
            <a:spAutoFit/>
          </a:bodyPr>
          <a:lstStyle/>
          <a:p>
            <a:pPr algn="l"/>
            <a:r>
              <a:rPr lang="sv-SE" sz="1400" dirty="0"/>
              <a:t>            HT 2021           </a:t>
            </a:r>
          </a:p>
        </p:txBody>
      </p:sp>
      <p:sp>
        <p:nvSpPr>
          <p:cNvPr id="8" name="Rectangle 7"/>
          <p:cNvSpPr/>
          <p:nvPr/>
        </p:nvSpPr>
        <p:spPr bwMode="auto">
          <a:xfrm flipV="1">
            <a:off x="6948263" y="1395526"/>
            <a:ext cx="2312887" cy="72006"/>
          </a:xfrm>
          <a:prstGeom prst="rect">
            <a:avLst/>
          </a:prstGeom>
          <a:solidFill>
            <a:schemeClr val="tx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4" name="Oval Callout 13"/>
          <p:cNvSpPr/>
          <p:nvPr/>
        </p:nvSpPr>
        <p:spPr bwMode="auto">
          <a:xfrm>
            <a:off x="6876256" y="61876"/>
            <a:ext cx="2171572" cy="1178512"/>
          </a:xfrm>
          <a:prstGeom prst="wedgeEllipseCallou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sv-SE" sz="1050" dirty="0">
                <a:solidFill>
                  <a:schemeClr val="bg1"/>
                </a:solidFill>
                <a:latin typeface="Arial" pitchFamily="34" charset="0"/>
              </a:rPr>
              <a:t>Medverkan i möten. Teoretisk förankring samverkan. Intervjuer, strategi för lärande, kompetensutveckling, hållbarhet etc. </a:t>
            </a:r>
            <a:endParaRPr kumimoji="0" lang="sv-SE" sz="1050" b="0" i="0" u="none" strike="noStrike" cap="none" normalizeH="0" baseline="0" dirty="0">
              <a:ln>
                <a:noFill/>
              </a:ln>
              <a:solidFill>
                <a:schemeClr val="bg1"/>
              </a:solidFill>
              <a:effectLst/>
              <a:latin typeface="Arial" pitchFamily="34" charset="0"/>
            </a:endParaRPr>
          </a:p>
        </p:txBody>
      </p:sp>
      <p:pic>
        <p:nvPicPr>
          <p:cNvPr id="7" name="Picture 6"/>
          <p:cNvPicPr>
            <a:picLocks noChangeAspect="1"/>
          </p:cNvPicPr>
          <p:nvPr/>
        </p:nvPicPr>
        <p:blipFill>
          <a:blip r:embed="rId3"/>
          <a:stretch>
            <a:fillRect/>
          </a:stretch>
        </p:blipFill>
        <p:spPr>
          <a:xfrm>
            <a:off x="3668895" y="1700808"/>
            <a:ext cx="2232248" cy="1270233"/>
          </a:xfrm>
          <a:prstGeom prst="rect">
            <a:avLst/>
          </a:prstGeom>
        </p:spPr>
      </p:pic>
    </p:spTree>
    <p:extLst>
      <p:ext uri="{BB962C8B-B14F-4D97-AF65-F5344CB8AC3E}">
        <p14:creationId xmlns:p14="http://schemas.microsoft.com/office/powerpoint/2010/main" val="295584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b="1" dirty="0"/>
              <a:t>Teoretisk förankring</a:t>
            </a:r>
          </a:p>
        </p:txBody>
      </p:sp>
      <p:sp>
        <p:nvSpPr>
          <p:cNvPr id="4" name="Content Placeholder 3"/>
          <p:cNvSpPr>
            <a:spLocks noGrp="1"/>
          </p:cNvSpPr>
          <p:nvPr>
            <p:ph idx="1"/>
          </p:nvPr>
        </p:nvSpPr>
        <p:spPr>
          <a:xfrm>
            <a:off x="713357" y="1623879"/>
            <a:ext cx="7658100" cy="4356100"/>
          </a:xfrm>
        </p:spPr>
        <p:txBody>
          <a:bodyPr/>
          <a:lstStyle/>
          <a:p>
            <a:endParaRPr lang="sv-SE" dirty="0"/>
          </a:p>
          <a:p>
            <a:r>
              <a:rPr lang="sv-SE" dirty="0"/>
              <a:t>Inläsning av litteraturområden för analys</a:t>
            </a:r>
          </a:p>
          <a:p>
            <a:r>
              <a:rPr lang="sv-SE" dirty="0"/>
              <a:t>	</a:t>
            </a:r>
            <a:r>
              <a:rPr lang="sv-SE" dirty="0" err="1"/>
              <a:t>Collaboration</a:t>
            </a:r>
            <a:r>
              <a:rPr lang="sv-SE" dirty="0"/>
              <a:t> – </a:t>
            </a:r>
            <a:r>
              <a:rPr lang="sv-SE" dirty="0" err="1"/>
              <a:t>cooperation</a:t>
            </a:r>
            <a:r>
              <a:rPr lang="sv-SE" dirty="0"/>
              <a:t> - </a:t>
            </a:r>
            <a:r>
              <a:rPr lang="sv-SE" dirty="0" err="1"/>
              <a:t>coordination</a:t>
            </a:r>
            <a:endParaRPr lang="sv-SE" dirty="0"/>
          </a:p>
          <a:p>
            <a:r>
              <a:rPr lang="sv-SE" dirty="0"/>
              <a:t>	</a:t>
            </a:r>
            <a:r>
              <a:rPr lang="sv-SE" dirty="0" err="1"/>
              <a:t>Critical</a:t>
            </a:r>
            <a:r>
              <a:rPr lang="sv-SE" dirty="0"/>
              <a:t> incidents</a:t>
            </a:r>
          </a:p>
          <a:p>
            <a:r>
              <a:rPr lang="sv-SE" dirty="0"/>
              <a:t>	Resources &amp; </a:t>
            </a:r>
            <a:r>
              <a:rPr lang="sv-SE" dirty="0" err="1"/>
              <a:t>competences</a:t>
            </a:r>
            <a:r>
              <a:rPr lang="sv-SE" dirty="0"/>
              <a:t> </a:t>
            </a:r>
          </a:p>
          <a:p>
            <a:r>
              <a:rPr lang="sv-SE" dirty="0"/>
              <a:t>	</a:t>
            </a:r>
            <a:r>
              <a:rPr lang="sv-SE" dirty="0" err="1"/>
              <a:t>Performance</a:t>
            </a:r>
            <a:r>
              <a:rPr lang="sv-SE" dirty="0"/>
              <a:t> </a:t>
            </a:r>
            <a:r>
              <a:rPr lang="sv-SE" dirty="0" err="1"/>
              <a:t>measurement</a:t>
            </a:r>
            <a:r>
              <a:rPr lang="sv-SE" dirty="0"/>
              <a:t>/management</a:t>
            </a:r>
          </a:p>
          <a:p>
            <a:endParaRPr lang="sv-SE" dirty="0"/>
          </a:p>
        </p:txBody>
      </p:sp>
      <p:sp>
        <p:nvSpPr>
          <p:cNvPr id="6" name="TextBox 5"/>
          <p:cNvSpPr txBox="1"/>
          <p:nvPr/>
        </p:nvSpPr>
        <p:spPr>
          <a:xfrm>
            <a:off x="7031603" y="1384405"/>
            <a:ext cx="2073003" cy="307777"/>
          </a:xfrm>
          <a:prstGeom prst="rect">
            <a:avLst/>
          </a:prstGeom>
          <a:noFill/>
        </p:spPr>
        <p:txBody>
          <a:bodyPr wrap="none" rtlCol="0">
            <a:spAutoFit/>
          </a:bodyPr>
          <a:lstStyle/>
          <a:p>
            <a:pPr algn="l"/>
            <a:r>
              <a:rPr lang="sv-SE" sz="1400" dirty="0"/>
              <a:t>            HT 2021           </a:t>
            </a:r>
          </a:p>
        </p:txBody>
      </p:sp>
      <p:sp>
        <p:nvSpPr>
          <p:cNvPr id="8" name="Rectangle 7"/>
          <p:cNvSpPr/>
          <p:nvPr/>
        </p:nvSpPr>
        <p:spPr bwMode="auto">
          <a:xfrm flipV="1">
            <a:off x="6948263" y="1395526"/>
            <a:ext cx="2312887" cy="72006"/>
          </a:xfrm>
          <a:prstGeom prst="rect">
            <a:avLst/>
          </a:prstGeom>
          <a:solidFill>
            <a:schemeClr val="tx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4" name="Oval Callout 13"/>
          <p:cNvSpPr/>
          <p:nvPr/>
        </p:nvSpPr>
        <p:spPr bwMode="auto">
          <a:xfrm>
            <a:off x="6876256" y="61876"/>
            <a:ext cx="2171572" cy="1178512"/>
          </a:xfrm>
          <a:prstGeom prst="wedgeEllipseCallou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sv-SE" sz="1050" dirty="0">
                <a:solidFill>
                  <a:schemeClr val="bg1"/>
                </a:solidFill>
                <a:latin typeface="Arial" pitchFamily="34" charset="0"/>
              </a:rPr>
              <a:t>Medverkan i möten. Teoretisk förankring samverkan. Intervjuer, strategi för lärande, kompetensutveckling, hållbarhet etc. </a:t>
            </a:r>
            <a:endParaRPr kumimoji="0" lang="sv-SE" sz="1050" b="0" i="0" u="none" strike="noStrike" cap="none" normalizeH="0" baseline="0" dirty="0">
              <a:ln>
                <a:noFill/>
              </a:ln>
              <a:solidFill>
                <a:schemeClr val="bg1"/>
              </a:solidFill>
              <a:effectLst/>
              <a:latin typeface="Arial" pitchFamily="34" charset="0"/>
            </a:endParaRPr>
          </a:p>
        </p:txBody>
      </p:sp>
    </p:spTree>
    <p:extLst>
      <p:ext uri="{BB962C8B-B14F-4D97-AF65-F5344CB8AC3E}">
        <p14:creationId xmlns:p14="http://schemas.microsoft.com/office/powerpoint/2010/main" val="4185138420"/>
      </p:ext>
    </p:extLst>
  </p:cSld>
  <p:clrMapOvr>
    <a:masterClrMapping/>
  </p:clrMapOvr>
</p:sld>
</file>

<file path=ppt/theme/theme1.xml><?xml version="1.0" encoding="utf-8"?>
<a:theme xmlns:a="http://schemas.openxmlformats.org/drawingml/2006/main" name="Linne - svensk">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513</Words>
  <Application>Microsoft Office PowerPoint</Application>
  <PresentationFormat>On-screen Show (4:3)</PresentationFormat>
  <Paragraphs>29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Arial Unicode MS</vt:lpstr>
      <vt:lpstr>Times New Roman</vt:lpstr>
      <vt:lpstr>Linne - svensk</vt:lpstr>
      <vt:lpstr>Uppdatering samverkan 210916   </vt:lpstr>
      <vt:lpstr>Modell för samverkan</vt:lpstr>
      <vt:lpstr>Teoretisk förankring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Introduktion till Inköp</dc:title>
  <dc:creator/>
  <cp:lastModifiedBy/>
  <cp:revision>85</cp:revision>
  <dcterms:created xsi:type="dcterms:W3CDTF">2010-09-15T13:35:51Z</dcterms:created>
  <dcterms:modified xsi:type="dcterms:W3CDTF">2021-09-16T11:27:07Z</dcterms:modified>
</cp:coreProperties>
</file>