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76"/>
  </p:notesMasterIdLst>
  <p:handoutMasterIdLst>
    <p:handoutMasterId r:id="rId77"/>
  </p:handoutMasterIdLst>
  <p:sldIdLst>
    <p:sldId id="258" r:id="rId2"/>
    <p:sldId id="611" r:id="rId3"/>
    <p:sldId id="590" r:id="rId4"/>
    <p:sldId id="592" r:id="rId5"/>
    <p:sldId id="628" r:id="rId6"/>
    <p:sldId id="594" r:id="rId7"/>
    <p:sldId id="593" r:id="rId8"/>
    <p:sldId id="601" r:id="rId9"/>
    <p:sldId id="596" r:id="rId10"/>
    <p:sldId id="600" r:id="rId11"/>
    <p:sldId id="599" r:id="rId12"/>
    <p:sldId id="598" r:id="rId13"/>
    <p:sldId id="609" r:id="rId14"/>
    <p:sldId id="597" r:id="rId15"/>
    <p:sldId id="591" r:id="rId16"/>
    <p:sldId id="495" r:id="rId17"/>
    <p:sldId id="510" r:id="rId18"/>
    <p:sldId id="500" r:id="rId19"/>
    <p:sldId id="602" r:id="rId20"/>
    <p:sldId id="612" r:id="rId21"/>
    <p:sldId id="488" r:id="rId22"/>
    <p:sldId id="606" r:id="rId23"/>
    <p:sldId id="605" r:id="rId24"/>
    <p:sldId id="604" r:id="rId25"/>
    <p:sldId id="607" r:id="rId26"/>
    <p:sldId id="608" r:id="rId27"/>
    <p:sldId id="603" r:id="rId28"/>
    <p:sldId id="613" r:id="rId29"/>
    <p:sldId id="615" r:id="rId30"/>
    <p:sldId id="616" r:id="rId31"/>
    <p:sldId id="610" r:id="rId32"/>
    <p:sldId id="499" r:id="rId33"/>
    <p:sldId id="503" r:id="rId34"/>
    <p:sldId id="504" r:id="rId35"/>
    <p:sldId id="505" r:id="rId36"/>
    <p:sldId id="498" r:id="rId37"/>
    <p:sldId id="565" r:id="rId38"/>
    <p:sldId id="560" r:id="rId39"/>
    <p:sldId id="570" r:id="rId40"/>
    <p:sldId id="494" r:id="rId41"/>
    <p:sldId id="516" r:id="rId42"/>
    <p:sldId id="511" r:id="rId43"/>
    <p:sldId id="630" r:id="rId44"/>
    <p:sldId id="631" r:id="rId45"/>
    <p:sldId id="632" r:id="rId46"/>
    <p:sldId id="633" r:id="rId47"/>
    <p:sldId id="634" r:id="rId48"/>
    <p:sldId id="635" r:id="rId49"/>
    <p:sldId id="636" r:id="rId50"/>
    <p:sldId id="536" r:id="rId51"/>
    <p:sldId id="618" r:id="rId52"/>
    <p:sldId id="619" r:id="rId53"/>
    <p:sldId id="620" r:id="rId54"/>
    <p:sldId id="621" r:id="rId55"/>
    <p:sldId id="623" r:id="rId56"/>
    <p:sldId id="624" r:id="rId57"/>
    <p:sldId id="625" r:id="rId58"/>
    <p:sldId id="626" r:id="rId59"/>
    <p:sldId id="627" r:id="rId60"/>
    <p:sldId id="539" r:id="rId61"/>
    <p:sldId id="541" r:id="rId62"/>
    <p:sldId id="542" r:id="rId63"/>
    <p:sldId id="543" r:id="rId64"/>
    <p:sldId id="544" r:id="rId65"/>
    <p:sldId id="545" r:id="rId66"/>
    <p:sldId id="548" r:id="rId67"/>
    <p:sldId id="550" r:id="rId68"/>
    <p:sldId id="551" r:id="rId69"/>
    <p:sldId id="554" r:id="rId70"/>
    <p:sldId id="556" r:id="rId71"/>
    <p:sldId id="581" r:id="rId72"/>
    <p:sldId id="629" r:id="rId73"/>
    <p:sldId id="566" r:id="rId74"/>
    <p:sldId id="569" r:id="rId7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00000"/>
    <a:srgbClr val="008000"/>
    <a:srgbClr val="FF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9" autoAdjust="0"/>
    <p:restoredTop sz="98361" autoAdjust="0"/>
  </p:normalViewPr>
  <p:slideViewPr>
    <p:cSldViewPr snapToGrid="0">
      <p:cViewPr>
        <p:scale>
          <a:sx n="112" d="100"/>
          <a:sy n="112" d="100"/>
        </p:scale>
        <p:origin x="-1024" y="736"/>
      </p:cViewPr>
      <p:guideLst>
        <p:guide orient="horz" pos="1968"/>
        <p:guide pos="5339"/>
      </p:guideLst>
    </p:cSldViewPr>
  </p:slideViewPr>
  <p:outlineViewPr>
    <p:cViewPr>
      <p:scale>
        <a:sx n="33" d="100"/>
        <a:sy n="33" d="100"/>
      </p:scale>
      <p:origin x="0" y="576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-27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3/20/14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3/20/14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24" y="4343584"/>
            <a:ext cx="5485754" cy="411443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089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E844A-3543-466C-86B6-BE9696E49D5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92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6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5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0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71" r:id="rId3"/>
    <p:sldLayoutId id="2147483672" r:id="rId4"/>
    <p:sldLayoutId id="2147483673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hyperlink" Target="http://lanl.arxiv.org/abs/1110.458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eanspallationsource.se/documentation/tdr.pdf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4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74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7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74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7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74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7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74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75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g"/><Relationship Id="rId3" Type="http://schemas.openxmlformats.org/officeDocument/2006/relationships/image" Target="../media/image9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01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0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75765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117891" y="1940300"/>
            <a:ext cx="68707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The upgrade of the ESS linear accelerator 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to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produce the world’s most intense neutrino Super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Beam</a:t>
            </a:r>
          </a:p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 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a challenge</a:t>
            </a:r>
          </a:p>
          <a:p>
            <a:pPr algn="ctr"/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156" y="380304"/>
            <a:ext cx="1147533" cy="1154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0166"/>
            <a:ext cx="883372" cy="8317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8261" y="492510"/>
            <a:ext cx="2679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Thursday, March 20, 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63637" y="5049212"/>
            <a:ext cx="211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Elena Wildner,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Lepton Mixing Matrix U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4" y="1189762"/>
            <a:ext cx="5860680" cy="1996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79" y="3512840"/>
            <a:ext cx="5592490" cy="308376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19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Asymmetry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12"/>
          <p:cNvSpPr txBox="1"/>
          <p:nvPr/>
        </p:nvSpPr>
        <p:spPr>
          <a:xfrm>
            <a:off x="370729" y="4304915"/>
            <a:ext cx="537952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However, matter effects also create asymmetry: Do not put the detector too far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Some specific distances (for a given E) may enhance to suppress the matter effects on asymmetry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Other CP violating processes complete the picture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6" name="Image 19" descr="eq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93" y="1605261"/>
            <a:ext cx="3636167" cy="1463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621" y="3453698"/>
            <a:ext cx="3186697" cy="25953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2" name="ZoneTexte 12"/>
          <p:cNvSpPr txBox="1"/>
          <p:nvPr/>
        </p:nvSpPr>
        <p:spPr>
          <a:xfrm>
            <a:off x="5658834" y="2114453"/>
            <a:ext cx="285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≠0 ⇒ CP Violation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315" y="3581409"/>
            <a:ext cx="3124200" cy="2213958"/>
          </a:xfrm>
          <a:prstGeom prst="rect">
            <a:avLst/>
          </a:prstGeom>
        </p:spPr>
      </p:pic>
      <p:pic>
        <p:nvPicPr>
          <p:cNvPr id="6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25" y="3607846"/>
            <a:ext cx="3124200" cy="2167902"/>
          </a:xfrm>
          <a:prstGeom prst="rect">
            <a:avLst/>
          </a:prstGeom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25" y="783363"/>
            <a:ext cx="4024544" cy="2505848"/>
          </a:xfrm>
          <a:prstGeom prst="rect">
            <a:avLst/>
          </a:prstGeom>
        </p:spPr>
      </p:pic>
      <p:pic>
        <p:nvPicPr>
          <p:cNvPr id="8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598" y="778891"/>
            <a:ext cx="3961047" cy="25034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91324" y="9595"/>
            <a:ext cx="7852675" cy="776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smtClean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smtClean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smtClean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588670"/>
            <a:ext cx="2133600" cy="26381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3124200" y="6588670"/>
            <a:ext cx="2895600" cy="26381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ESSnuSB</a:t>
            </a:r>
            <a:r>
              <a:rPr lang="fr-FR" dirty="0" smtClean="0">
                <a:latin typeface="Times New Roman" charset="0"/>
                <a:ea typeface="ＭＳ Ｐゴシック" charset="0"/>
                <a:cs typeface="ＭＳ Ｐゴシック" charset="0"/>
              </a:rPr>
              <a:t> Lund, Marcos </a:t>
            </a:r>
            <a:r>
              <a:rPr lang="fr-FR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6588670"/>
            <a:ext cx="2133600" cy="280980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ZoneTexte 18"/>
          <p:cNvSpPr txBox="1"/>
          <p:nvPr/>
        </p:nvSpPr>
        <p:spPr>
          <a:xfrm rot="16200000">
            <a:off x="-490961" y="1289682"/>
            <a:ext cx="146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P(</a:t>
            </a:r>
            <a:r>
              <a:rPr lang="el-GR" sz="2400" i="1" dirty="0" smtClean="0">
                <a:latin typeface="Times New Roman"/>
                <a:cs typeface="Times New Roman"/>
              </a:rPr>
              <a:t>ν</a:t>
            </a:r>
            <a:r>
              <a:rPr lang="el-GR" sz="2400" i="1" baseline="-25000" dirty="0" smtClean="0">
                <a:latin typeface="Times New Roman"/>
                <a:cs typeface="Times New Roman"/>
              </a:rPr>
              <a:t>μ</a:t>
            </a:r>
            <a:r>
              <a:rPr lang="fr-CH" sz="2400" i="1" dirty="0" smtClean="0">
                <a:latin typeface="Times New Roman"/>
                <a:cs typeface="Times New Roman"/>
              </a:rPr>
              <a:t>→</a:t>
            </a:r>
            <a:r>
              <a:rPr lang="el-GR" sz="2400" i="1" dirty="0" smtClean="0">
                <a:latin typeface="Times New Roman"/>
                <a:cs typeface="Times New Roman"/>
              </a:rPr>
              <a:t>ν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i="1" dirty="0" smtClean="0">
                <a:latin typeface="Times New Roman"/>
                <a:cs typeface="Times New Roman"/>
              </a:rPr>
              <a:t>)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14" name="ZoneTexte 19"/>
          <p:cNvSpPr txBox="1"/>
          <p:nvPr/>
        </p:nvSpPr>
        <p:spPr>
          <a:xfrm>
            <a:off x="3923928" y="3115231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15" name="Connecteur droit avec flèche 21"/>
          <p:cNvCxnSpPr/>
          <p:nvPr/>
        </p:nvCxnSpPr>
        <p:spPr>
          <a:xfrm>
            <a:off x="1960582" y="1785723"/>
            <a:ext cx="572036" cy="938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23"/>
          <p:cNvSpPr txBox="1"/>
          <p:nvPr/>
        </p:nvSpPr>
        <p:spPr>
          <a:xfrm>
            <a:off x="898442" y="1325952"/>
            <a:ext cx="247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1</a:t>
            </a:r>
            <a:r>
              <a:rPr lang="en-US" i="1" baseline="30000" dirty="0" smtClean="0">
                <a:latin typeface="Times New Roman"/>
                <a:cs typeface="Times New Roman"/>
              </a:rPr>
              <a:t>st</a:t>
            </a:r>
            <a:r>
              <a:rPr lang="en-US" i="1" dirty="0" smtClean="0">
                <a:latin typeface="Times New Roman"/>
                <a:cs typeface="Times New Roman"/>
              </a:rPr>
              <a:t> oscillation maximum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17" name="Connecteur droit avec flèche 12"/>
          <p:cNvCxnSpPr/>
          <p:nvPr/>
        </p:nvCxnSpPr>
        <p:spPr>
          <a:xfrm>
            <a:off x="7081940" y="1226165"/>
            <a:ext cx="572036" cy="938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3"/>
          <p:cNvSpPr txBox="1"/>
          <p:nvPr/>
        </p:nvSpPr>
        <p:spPr>
          <a:xfrm>
            <a:off x="6019800" y="766394"/>
            <a:ext cx="25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2</a:t>
            </a:r>
            <a:r>
              <a:rPr lang="en-US" i="1" baseline="30000" dirty="0" smtClean="0">
                <a:latin typeface="Times New Roman"/>
                <a:cs typeface="Times New Roman"/>
              </a:rPr>
              <a:t>nd</a:t>
            </a:r>
            <a:r>
              <a:rPr lang="en-US" i="1" dirty="0" smtClean="0">
                <a:latin typeface="Times New Roman"/>
                <a:cs typeface="Times New Roman"/>
              </a:rPr>
              <a:t> oscillation maximum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9" name="ZoneTexte 4"/>
          <p:cNvSpPr txBox="1"/>
          <p:nvPr/>
        </p:nvSpPr>
        <p:spPr>
          <a:xfrm>
            <a:off x="956858" y="2081775"/>
            <a:ext cx="10903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=1º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("small" </a:t>
            </a:r>
            <a:r>
              <a:rPr lang="el-GR" sz="1400" dirty="0" smtClean="0">
                <a:latin typeface="Times New Roman"/>
                <a:cs typeface="Times New Roman"/>
              </a:rPr>
              <a:t>θ</a:t>
            </a:r>
            <a:r>
              <a:rPr lang="en-US" sz="1400" baseline="-25000" dirty="0" smtClean="0">
                <a:latin typeface="Times New Roman"/>
                <a:cs typeface="Times New Roman"/>
              </a:rPr>
              <a:t>13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0" name="ZoneTexte 16"/>
          <p:cNvSpPr txBox="1"/>
          <p:nvPr/>
        </p:nvSpPr>
        <p:spPr>
          <a:xfrm>
            <a:off x="5280749" y="1947282"/>
            <a:ext cx="10569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=8.8º</a:t>
            </a: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 smtClean="0">
                <a:latin typeface="Times New Roman"/>
                <a:cs typeface="Times New Roman"/>
              </a:rPr>
              <a:t>"large" </a:t>
            </a:r>
            <a:r>
              <a:rPr lang="el-GR" sz="1400" dirty="0">
                <a:latin typeface="Times New Roman"/>
                <a:cs typeface="Times New Roman"/>
              </a:rPr>
              <a:t>θ</a:t>
            </a:r>
            <a:r>
              <a:rPr lang="en-US" sz="1400" baseline="-25000" dirty="0">
                <a:latin typeface="Times New Roman"/>
                <a:cs typeface="Times New Roman"/>
              </a:rPr>
              <a:t>13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098" y="4083178"/>
            <a:ext cx="15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 small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l-GR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 1</a:t>
            </a:r>
            <a:r>
              <a:rPr lang="en-US" baseline="30000" dirty="0" smtClean="0">
                <a:latin typeface="Times New Roman"/>
                <a:cs typeface="Times New Roman"/>
              </a:rPr>
              <a:t>st</a:t>
            </a:r>
            <a:r>
              <a:rPr lang="en-US" dirty="0" smtClean="0">
                <a:latin typeface="Times New Roman"/>
                <a:cs typeface="Times New Roman"/>
              </a:rPr>
              <a:t> oscillation maximum is better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" name="Flèche vers la droite 22"/>
          <p:cNvSpPr/>
          <p:nvPr/>
        </p:nvSpPr>
        <p:spPr>
          <a:xfrm rot="5400000">
            <a:off x="2087963" y="4036691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èche vers la droite 24"/>
          <p:cNvSpPr/>
          <p:nvPr/>
        </p:nvSpPr>
        <p:spPr>
          <a:xfrm rot="5400000">
            <a:off x="5153255" y="4036691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èche vers la droite 25"/>
          <p:cNvSpPr/>
          <p:nvPr/>
        </p:nvSpPr>
        <p:spPr>
          <a:xfrm rot="16200000">
            <a:off x="6235187" y="5512346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6"/>
          <p:cNvSpPr txBox="1"/>
          <p:nvPr/>
        </p:nvSpPr>
        <p:spPr>
          <a:xfrm>
            <a:off x="7522531" y="3899319"/>
            <a:ext cx="16065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 "large"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l-GR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 1</a:t>
            </a:r>
            <a:r>
              <a:rPr lang="en-US" baseline="30000" dirty="0" smtClean="0">
                <a:latin typeface="Times New Roman"/>
                <a:cs typeface="Times New Roman"/>
              </a:rPr>
              <a:t>st</a:t>
            </a:r>
            <a:r>
              <a:rPr lang="en-US" dirty="0" smtClean="0">
                <a:latin typeface="Times New Roman"/>
                <a:cs typeface="Times New Roman"/>
              </a:rPr>
              <a:t> oscillation maximum is dominated by atmospheric term,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6" name="ZoneTexte 9"/>
          <p:cNvSpPr txBox="1"/>
          <p:nvPr/>
        </p:nvSpPr>
        <p:spPr>
          <a:xfrm>
            <a:off x="2474022" y="5314064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CP interference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ZoneTexte 28"/>
          <p:cNvSpPr txBox="1"/>
          <p:nvPr/>
        </p:nvSpPr>
        <p:spPr>
          <a:xfrm>
            <a:off x="5223848" y="5160175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CP interference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8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  <a:endParaRPr lang="en-US" sz="1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9" name="ZoneTexte 30"/>
          <p:cNvSpPr txBox="1"/>
          <p:nvPr/>
        </p:nvSpPr>
        <p:spPr>
          <a:xfrm>
            <a:off x="6106290" y="4268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  <a:endParaRPr lang="en-US" sz="1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0" name="ZoneTexte 31"/>
          <p:cNvSpPr txBox="1"/>
          <p:nvPr/>
        </p:nvSpPr>
        <p:spPr>
          <a:xfrm>
            <a:off x="2712281" y="4268745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ZoneTexte 32"/>
          <p:cNvSpPr txBox="1"/>
          <p:nvPr/>
        </p:nvSpPr>
        <p:spPr>
          <a:xfrm>
            <a:off x="5825025" y="3814494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ZoneTexte 33"/>
          <p:cNvSpPr txBox="1"/>
          <p:nvPr/>
        </p:nvSpPr>
        <p:spPr>
          <a:xfrm>
            <a:off x="1707729" y="5406416"/>
            <a:ext cx="76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=1º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4" name="ZoneTexte 34"/>
          <p:cNvSpPr txBox="1"/>
          <p:nvPr/>
        </p:nvSpPr>
        <p:spPr>
          <a:xfrm>
            <a:off x="4676744" y="5437175"/>
            <a:ext cx="93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=8.8º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12214" y="2072069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 smtClean="0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 smtClean="0">
                <a:solidFill>
                  <a:srgbClr val="0000FF"/>
                </a:solidFill>
              </a:rPr>
              <a:t>=+90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1836" y="6318725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(</a:t>
            </a:r>
            <a:r>
              <a:rPr lang="en-US" sz="1400" dirty="0" smtClean="0">
                <a:latin typeface="Times New Roman"/>
                <a:cs typeface="Times New Roman"/>
                <a:hlinkClick r:id="rId7"/>
              </a:rPr>
              <a:t>arXiv</a:t>
            </a:r>
            <a:r>
              <a:rPr lang="en-US" sz="1400" dirty="0">
                <a:latin typeface="Times New Roman"/>
                <a:cs typeface="Times New Roman"/>
                <a:hlinkClick r:id="rId7"/>
              </a:rPr>
              <a:t>:</a:t>
            </a:r>
            <a:r>
              <a:rPr lang="en-US" sz="1400" dirty="0" smtClean="0">
                <a:latin typeface="Times New Roman"/>
                <a:cs typeface="Times New Roman"/>
                <a:hlinkClick r:id="rId7"/>
              </a:rPr>
              <a:t>1110.4583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51337" y="6060420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is better</a:t>
            </a:r>
          </a:p>
        </p:txBody>
      </p:sp>
      <p:sp>
        <p:nvSpPr>
          <p:cNvPr id="38" name="Flèche droite rayée 14"/>
          <p:cNvSpPr/>
          <p:nvPr/>
        </p:nvSpPr>
        <p:spPr>
          <a:xfrm>
            <a:off x="4222314" y="6149361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6"/>
          <p:cNvSpPr txBox="1"/>
          <p:nvPr/>
        </p:nvSpPr>
        <p:spPr>
          <a:xfrm>
            <a:off x="8242999" y="3115231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0" name="ZoneTexte 37"/>
          <p:cNvSpPr txBox="1"/>
          <p:nvPr/>
        </p:nvSpPr>
        <p:spPr>
          <a:xfrm>
            <a:off x="3923928" y="4744058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1" name="ZoneTexte 38"/>
          <p:cNvSpPr txBox="1"/>
          <p:nvPr/>
        </p:nvSpPr>
        <p:spPr>
          <a:xfrm>
            <a:off x="6925806" y="4744058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756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8015" y="151586"/>
            <a:ext cx="7852675" cy="776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L/E for good physics</a:t>
            </a:r>
            <a:endParaRPr lang="en-US" sz="3200" baseline="-25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588670"/>
            <a:ext cx="2133600" cy="26381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3124200" y="6588670"/>
            <a:ext cx="2895600" cy="26381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ESSnuSB</a:t>
            </a:r>
            <a:r>
              <a:rPr lang="fr-FR" dirty="0" smtClean="0">
                <a:latin typeface="Times New Roman" charset="0"/>
                <a:ea typeface="ＭＳ Ｐゴシック" charset="0"/>
                <a:cs typeface="ＭＳ Ｐゴシック" charset="0"/>
              </a:rPr>
              <a:t> Lund, Marcos </a:t>
            </a:r>
            <a:r>
              <a:rPr lang="fr-FR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6588670"/>
            <a:ext cx="2133600" cy="280980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Espace réservé de la date 11"/>
          <p:cNvSpPr txBox="1">
            <a:spLocks/>
          </p:cNvSpPr>
          <p:nvPr/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Lund 2014</a:t>
            </a:r>
            <a:endParaRPr lang="en-GB"/>
          </a:p>
        </p:txBody>
      </p:sp>
      <p:sp>
        <p:nvSpPr>
          <p:cNvPr id="44" name="Espace réservé du pied de page 12"/>
          <p:cNvSpPr txBox="1">
            <a:spLocks/>
          </p:cNvSpPr>
          <p:nvPr/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M. Dracos IPHC/CNRS-UdS</a:t>
            </a:r>
            <a:endParaRPr lang="en-GB"/>
          </a:p>
        </p:txBody>
      </p:sp>
      <p:sp>
        <p:nvSpPr>
          <p:cNvPr id="45" name="Espace réservé du numéro de diapositive 5"/>
          <p:cNvSpPr txBox="1">
            <a:spLocks/>
          </p:cNvSpPr>
          <p:nvPr/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6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47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48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53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</a:t>
            </a:r>
            <a:endParaRPr lang="en-US" dirty="0"/>
          </a:p>
        </p:txBody>
      </p:sp>
      <p:sp>
        <p:nvSpPr>
          <p:cNvPr id="54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 smtClean="0"/>
              <a:t>Kongsberg</a:t>
            </a:r>
            <a:endParaRPr lang="en-GB" sz="1050" dirty="0"/>
          </a:p>
        </p:txBody>
      </p:sp>
      <p:sp>
        <p:nvSpPr>
          <p:cNvPr id="57" name="ZoneTexte 18"/>
          <p:cNvSpPr txBox="1"/>
          <p:nvPr/>
        </p:nvSpPr>
        <p:spPr>
          <a:xfrm>
            <a:off x="4652427" y="416688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 err="1" smtClean="0"/>
              <a:t>Løkken</a:t>
            </a:r>
            <a:endParaRPr lang="en-GB" sz="1050" dirty="0"/>
          </a:p>
        </p:txBody>
      </p:sp>
      <p:sp>
        <p:nvSpPr>
          <p:cNvPr id="58" name="Rectangle à coins arrondis 19"/>
          <p:cNvSpPr/>
          <p:nvPr/>
        </p:nvSpPr>
        <p:spPr>
          <a:xfrm>
            <a:off x="8039487" y="3943313"/>
            <a:ext cx="948804" cy="180003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à coins arrondis 20"/>
          <p:cNvSpPr/>
          <p:nvPr/>
        </p:nvSpPr>
        <p:spPr>
          <a:xfrm>
            <a:off x="4619061" y="3943313"/>
            <a:ext cx="1056274" cy="180003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16594" y="5208552"/>
            <a:ext cx="1924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dirty="0" smtClean="0">
                <a:solidFill>
                  <a:srgbClr val="800000"/>
                </a:solidFill>
                <a:latin typeface="Times New Roman"/>
                <a:cs typeface="Times New Roman"/>
              </a:rPr>
              <a:t>ength to detector</a:t>
            </a:r>
          </a:p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solidFill>
                  <a:srgbClr val="800000"/>
                </a:solidFill>
                <a:latin typeface="Times New Roman"/>
                <a:cs typeface="Times New Roman"/>
              </a:rPr>
              <a:t>nergy of neutrino</a:t>
            </a:r>
            <a:endParaRPr lang="en-US" baseline="-25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8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accelerator physicist’s role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10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649" y="1875216"/>
            <a:ext cx="1602846" cy="89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12"/>
          <p:cNvGrpSpPr/>
          <p:nvPr/>
        </p:nvGrpSpPr>
        <p:grpSpPr>
          <a:xfrm rot="10800000">
            <a:off x="1001234" y="2216478"/>
            <a:ext cx="4174718" cy="2203839"/>
            <a:chOff x="421315" y="987521"/>
            <a:chExt cx="4330170" cy="2285904"/>
          </a:xfrm>
        </p:grpSpPr>
        <p:sp>
          <p:nvSpPr>
            <p:cNvPr id="7" name="Text Box 56"/>
            <p:cNvSpPr txBox="1">
              <a:spLocks noChangeArrowheads="1"/>
            </p:cNvSpPr>
            <p:nvPr/>
          </p:nvSpPr>
          <p:spPr bwMode="auto">
            <a:xfrm flipV="1">
              <a:off x="2664640" y="1209964"/>
              <a:ext cx="387024" cy="25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rgbClr val="008000"/>
                  </a:solidFill>
                  <a:latin typeface="Comic Sans MS" charset="0"/>
                </a:rPr>
                <a:t>H-</a:t>
              </a:r>
              <a:endParaRPr lang="en-US" sz="1000" b="1" dirty="0">
                <a:solidFill>
                  <a:srgbClr val="008000"/>
                </a:solidFill>
                <a:latin typeface="Comic Sans MS" charset="0"/>
              </a:endParaRPr>
            </a:p>
          </p:txBody>
        </p:sp>
        <p:grpSp>
          <p:nvGrpSpPr>
            <p:cNvPr id="8" name="Grouper 14"/>
            <p:cNvGrpSpPr/>
            <p:nvPr/>
          </p:nvGrpSpPr>
          <p:grpSpPr>
            <a:xfrm>
              <a:off x="421315" y="987521"/>
              <a:ext cx="4330170" cy="2285904"/>
              <a:chOff x="176213" y="987521"/>
              <a:chExt cx="4330170" cy="2285904"/>
            </a:xfrm>
          </p:grpSpPr>
          <p:sp>
            <p:nvSpPr>
              <p:cNvPr id="9" name="Line 33"/>
              <p:cNvSpPr>
                <a:spLocks noChangeShapeType="1"/>
              </p:cNvSpPr>
              <p:nvPr/>
            </p:nvSpPr>
            <p:spPr bwMode="auto">
              <a:xfrm flipV="1">
                <a:off x="3016254" y="1980466"/>
                <a:ext cx="777789" cy="30394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34"/>
              <p:cNvSpPr>
                <a:spLocks noChangeShapeType="1"/>
              </p:cNvSpPr>
              <p:nvPr/>
            </p:nvSpPr>
            <p:spPr bwMode="auto">
              <a:xfrm flipV="1">
                <a:off x="176213" y="2284413"/>
                <a:ext cx="2840037" cy="9890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1" name="Freeform 35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solidFill>
                <a:srgbClr val="33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2" name="Freeform 36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6" name="Freeform 40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>
                <a:off x="3164062" y="1430465"/>
                <a:ext cx="815679" cy="587375"/>
              </a:xfrm>
              <a:custGeom>
                <a:avLst/>
                <a:gdLst>
                  <a:gd name="T0" fmla="*/ 2147483647 w 370"/>
                  <a:gd name="T1" fmla="*/ 2147483647 h 370"/>
                  <a:gd name="T2" fmla="*/ 2147483647 w 370"/>
                  <a:gd name="T3" fmla="*/ 2147483647 h 370"/>
                  <a:gd name="T4" fmla="*/ 2147483647 w 370"/>
                  <a:gd name="T5" fmla="*/ 2147483647 h 370"/>
                  <a:gd name="T6" fmla="*/ 2147483647 w 370"/>
                  <a:gd name="T7" fmla="*/ 2147483647 h 370"/>
                  <a:gd name="T8" fmla="*/ 2147483647 w 370"/>
                  <a:gd name="T9" fmla="*/ 2147483647 h 370"/>
                  <a:gd name="T10" fmla="*/ 2147483647 w 370"/>
                  <a:gd name="T11" fmla="*/ 2147483647 h 370"/>
                  <a:gd name="T12" fmla="*/ 2147483647 w 370"/>
                  <a:gd name="T13" fmla="*/ 2147483647 h 370"/>
                  <a:gd name="T14" fmla="*/ 2147483647 w 370"/>
                  <a:gd name="T15" fmla="*/ 2147483647 h 370"/>
                  <a:gd name="T16" fmla="*/ 2147483647 w 370"/>
                  <a:gd name="T17" fmla="*/ 2147483647 h 370"/>
                  <a:gd name="T18" fmla="*/ 2147483647 w 370"/>
                  <a:gd name="T19" fmla="*/ 2147483647 h 370"/>
                  <a:gd name="T20" fmla="*/ 2147483647 w 370"/>
                  <a:gd name="T21" fmla="*/ 2147483647 h 370"/>
                  <a:gd name="T22" fmla="*/ 2147483647 w 370"/>
                  <a:gd name="T23" fmla="*/ 2147483647 h 370"/>
                  <a:gd name="T24" fmla="*/ 2147483647 w 370"/>
                  <a:gd name="T25" fmla="*/ 2147483647 h 370"/>
                  <a:gd name="T26" fmla="*/ 2147483647 w 370"/>
                  <a:gd name="T27" fmla="*/ 2147483647 h 370"/>
                  <a:gd name="T28" fmla="*/ 2147483647 w 370"/>
                  <a:gd name="T29" fmla="*/ 2147483647 h 370"/>
                  <a:gd name="T30" fmla="*/ 2147483647 w 370"/>
                  <a:gd name="T31" fmla="*/ 2147483647 h 370"/>
                  <a:gd name="T32" fmla="*/ 0 w 370"/>
                  <a:gd name="T33" fmla="*/ 2147483647 h 370"/>
                  <a:gd name="T34" fmla="*/ 0 w 370"/>
                  <a:gd name="T35" fmla="*/ 2147483647 h 370"/>
                  <a:gd name="T36" fmla="*/ 2147483647 w 370"/>
                  <a:gd name="T37" fmla="*/ 2147483647 h 370"/>
                  <a:gd name="T38" fmla="*/ 2147483647 w 370"/>
                  <a:gd name="T39" fmla="*/ 2147483647 h 370"/>
                  <a:gd name="T40" fmla="*/ 2147483647 w 370"/>
                  <a:gd name="T41" fmla="*/ 2147483647 h 370"/>
                  <a:gd name="T42" fmla="*/ 2147483647 w 370"/>
                  <a:gd name="T43" fmla="*/ 2147483647 h 370"/>
                  <a:gd name="T44" fmla="*/ 2147483647 w 370"/>
                  <a:gd name="T45" fmla="*/ 2147483647 h 370"/>
                  <a:gd name="T46" fmla="*/ 2147483647 w 370"/>
                  <a:gd name="T47" fmla="*/ 2147483647 h 370"/>
                  <a:gd name="T48" fmla="*/ 2147483647 w 370"/>
                  <a:gd name="T49" fmla="*/ 2147483647 h 370"/>
                  <a:gd name="T50" fmla="*/ 2147483647 w 370"/>
                  <a:gd name="T51" fmla="*/ 0 h 370"/>
                  <a:gd name="T52" fmla="*/ 2147483647 w 370"/>
                  <a:gd name="T53" fmla="*/ 0 h 370"/>
                  <a:gd name="T54" fmla="*/ 2147483647 w 370"/>
                  <a:gd name="T55" fmla="*/ 2147483647 h 370"/>
                  <a:gd name="T56" fmla="*/ 2147483647 w 370"/>
                  <a:gd name="T57" fmla="*/ 2147483647 h 370"/>
                  <a:gd name="T58" fmla="*/ 2147483647 w 370"/>
                  <a:gd name="T59" fmla="*/ 2147483647 h 370"/>
                  <a:gd name="T60" fmla="*/ 2147483647 w 370"/>
                  <a:gd name="T61" fmla="*/ 2147483647 h 370"/>
                  <a:gd name="T62" fmla="*/ 2147483647 w 370"/>
                  <a:gd name="T63" fmla="*/ 2147483647 h 370"/>
                  <a:gd name="T64" fmla="*/ 2147483647 w 370"/>
                  <a:gd name="T65" fmla="*/ 2147483647 h 370"/>
                  <a:gd name="T66" fmla="*/ 2147483647 w 370"/>
                  <a:gd name="T67" fmla="*/ 2147483647 h 370"/>
                  <a:gd name="T68" fmla="*/ 2147483647 w 370"/>
                  <a:gd name="T69" fmla="*/ 2147483647 h 37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0"/>
                  <a:gd name="T106" fmla="*/ 0 h 370"/>
                  <a:gd name="T107" fmla="*/ 370 w 370"/>
                  <a:gd name="T108" fmla="*/ 370 h 37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0" h="370">
                    <a:moveTo>
                      <a:pt x="370" y="184"/>
                    </a:moveTo>
                    <a:lnTo>
                      <a:pt x="370" y="184"/>
                    </a:lnTo>
                    <a:lnTo>
                      <a:pt x="368" y="204"/>
                    </a:lnTo>
                    <a:lnTo>
                      <a:pt x="366" y="222"/>
                    </a:lnTo>
                    <a:lnTo>
                      <a:pt x="362" y="240"/>
                    </a:lnTo>
                    <a:lnTo>
                      <a:pt x="356" y="256"/>
                    </a:lnTo>
                    <a:lnTo>
                      <a:pt x="348" y="274"/>
                    </a:lnTo>
                    <a:lnTo>
                      <a:pt x="338" y="288"/>
                    </a:lnTo>
                    <a:lnTo>
                      <a:pt x="328" y="302"/>
                    </a:lnTo>
                    <a:lnTo>
                      <a:pt x="316" y="316"/>
                    </a:lnTo>
                    <a:lnTo>
                      <a:pt x="302" y="328"/>
                    </a:lnTo>
                    <a:lnTo>
                      <a:pt x="288" y="338"/>
                    </a:lnTo>
                    <a:lnTo>
                      <a:pt x="274" y="348"/>
                    </a:lnTo>
                    <a:lnTo>
                      <a:pt x="256" y="356"/>
                    </a:lnTo>
                    <a:lnTo>
                      <a:pt x="240" y="362"/>
                    </a:lnTo>
                    <a:lnTo>
                      <a:pt x="222" y="366"/>
                    </a:lnTo>
                    <a:lnTo>
                      <a:pt x="204" y="368"/>
                    </a:lnTo>
                    <a:lnTo>
                      <a:pt x="184" y="370"/>
                    </a:lnTo>
                    <a:lnTo>
                      <a:pt x="166" y="368"/>
                    </a:lnTo>
                    <a:lnTo>
                      <a:pt x="148" y="366"/>
                    </a:lnTo>
                    <a:lnTo>
                      <a:pt x="130" y="362"/>
                    </a:lnTo>
                    <a:lnTo>
                      <a:pt x="112" y="356"/>
                    </a:lnTo>
                    <a:lnTo>
                      <a:pt x="96" y="348"/>
                    </a:lnTo>
                    <a:lnTo>
                      <a:pt x="82" y="338"/>
                    </a:lnTo>
                    <a:lnTo>
                      <a:pt x="68" y="328"/>
                    </a:lnTo>
                    <a:lnTo>
                      <a:pt x="54" y="316"/>
                    </a:lnTo>
                    <a:lnTo>
                      <a:pt x="42" y="302"/>
                    </a:lnTo>
                    <a:lnTo>
                      <a:pt x="32" y="288"/>
                    </a:lnTo>
                    <a:lnTo>
                      <a:pt x="22" y="274"/>
                    </a:lnTo>
                    <a:lnTo>
                      <a:pt x="14" y="256"/>
                    </a:lnTo>
                    <a:lnTo>
                      <a:pt x="8" y="240"/>
                    </a:lnTo>
                    <a:lnTo>
                      <a:pt x="4" y="222"/>
                    </a:lnTo>
                    <a:lnTo>
                      <a:pt x="0" y="204"/>
                    </a:lnTo>
                    <a:lnTo>
                      <a:pt x="0" y="184"/>
                    </a:lnTo>
                    <a:lnTo>
                      <a:pt x="0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4" y="112"/>
                    </a:lnTo>
                    <a:lnTo>
                      <a:pt x="22" y="96"/>
                    </a:lnTo>
                    <a:lnTo>
                      <a:pt x="32" y="82"/>
                    </a:lnTo>
                    <a:lnTo>
                      <a:pt x="42" y="68"/>
                    </a:lnTo>
                    <a:lnTo>
                      <a:pt x="54" y="54"/>
                    </a:lnTo>
                    <a:lnTo>
                      <a:pt x="68" y="42"/>
                    </a:lnTo>
                    <a:lnTo>
                      <a:pt x="82" y="32"/>
                    </a:lnTo>
                    <a:lnTo>
                      <a:pt x="96" y="22"/>
                    </a:lnTo>
                    <a:lnTo>
                      <a:pt x="112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0"/>
                    </a:lnTo>
                    <a:lnTo>
                      <a:pt x="184" y="0"/>
                    </a:lnTo>
                    <a:lnTo>
                      <a:pt x="204" y="0"/>
                    </a:lnTo>
                    <a:lnTo>
                      <a:pt x="222" y="4"/>
                    </a:lnTo>
                    <a:lnTo>
                      <a:pt x="240" y="8"/>
                    </a:lnTo>
                    <a:lnTo>
                      <a:pt x="256" y="14"/>
                    </a:lnTo>
                    <a:lnTo>
                      <a:pt x="274" y="22"/>
                    </a:lnTo>
                    <a:lnTo>
                      <a:pt x="288" y="32"/>
                    </a:lnTo>
                    <a:lnTo>
                      <a:pt x="302" y="42"/>
                    </a:lnTo>
                    <a:lnTo>
                      <a:pt x="316" y="54"/>
                    </a:lnTo>
                    <a:lnTo>
                      <a:pt x="328" y="68"/>
                    </a:lnTo>
                    <a:lnTo>
                      <a:pt x="338" y="82"/>
                    </a:lnTo>
                    <a:lnTo>
                      <a:pt x="348" y="96"/>
                    </a:lnTo>
                    <a:lnTo>
                      <a:pt x="356" y="112"/>
                    </a:lnTo>
                    <a:lnTo>
                      <a:pt x="362" y="130"/>
                    </a:lnTo>
                    <a:lnTo>
                      <a:pt x="366" y="148"/>
                    </a:lnTo>
                    <a:lnTo>
                      <a:pt x="368" y="166"/>
                    </a:lnTo>
                    <a:lnTo>
                      <a:pt x="370" y="18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 flipH="1">
                <a:off x="2114550" y="1427286"/>
                <a:ext cx="15303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9" name="Rectangle 43"/>
              <p:cNvSpPr>
                <a:spLocks noChangeArrowheads="1"/>
              </p:cNvSpPr>
              <p:nvPr/>
            </p:nvSpPr>
            <p:spPr bwMode="auto">
              <a:xfrm>
                <a:off x="1108075" y="1368305"/>
                <a:ext cx="1184275" cy="101600"/>
              </a:xfrm>
              <a:prstGeom prst="rect">
                <a:avLst/>
              </a:prstGeom>
              <a:solidFill>
                <a:srgbClr val="FFE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0" name="Rectangle 44"/>
              <p:cNvSpPr>
                <a:spLocks noChangeArrowheads="1"/>
              </p:cNvSpPr>
              <p:nvPr/>
            </p:nvSpPr>
            <p:spPr bwMode="auto">
              <a:xfrm>
                <a:off x="1108075" y="1376487"/>
                <a:ext cx="1184275" cy="1016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1" name="Rectangle 45"/>
              <p:cNvSpPr>
                <a:spLocks noChangeArrowheads="1"/>
              </p:cNvSpPr>
              <p:nvPr/>
            </p:nvSpPr>
            <p:spPr bwMode="auto">
              <a:xfrm rot="10800000">
                <a:off x="1166084" y="1528989"/>
                <a:ext cx="1117330" cy="16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0000FF"/>
                    </a:solidFill>
                  </a:rPr>
                  <a:t>ESS 2-3 </a:t>
                </a:r>
                <a:r>
                  <a:rPr lang="en-US" sz="1050" b="1" dirty="0" err="1" smtClean="0">
                    <a:solidFill>
                      <a:srgbClr val="0000FF"/>
                    </a:solidFill>
                  </a:rPr>
                  <a:t>GeV</a:t>
                </a:r>
                <a:r>
                  <a:rPr lang="en-US" sz="1050" b="1" dirty="0">
                    <a:solidFill>
                      <a:srgbClr val="0000FF"/>
                    </a:solidFill>
                  </a:rPr>
                  <a:t>, </a:t>
                </a:r>
                <a:r>
                  <a:rPr lang="en-US" sz="1050" b="1" dirty="0" smtClean="0">
                    <a:solidFill>
                      <a:srgbClr val="0000FF"/>
                    </a:solidFill>
                  </a:rPr>
                  <a:t>5 </a:t>
                </a:r>
                <a:r>
                  <a:rPr lang="en-US" sz="1050" b="1" dirty="0">
                    <a:solidFill>
                      <a:srgbClr val="0000FF"/>
                    </a:solidFill>
                  </a:rPr>
                  <a:t>MW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2" name="Rectangle 46"/>
              <p:cNvSpPr>
                <a:spLocks noChangeArrowheads="1"/>
              </p:cNvSpPr>
              <p:nvPr/>
            </p:nvSpPr>
            <p:spPr bwMode="auto">
              <a:xfrm rot="10800000">
                <a:off x="3143250" y="2236788"/>
                <a:ext cx="365669" cy="16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Target</a:t>
                </a:r>
                <a:endParaRPr lang="en-US" sz="1600" dirty="0"/>
              </a:p>
            </p:txBody>
          </p:sp>
          <p:sp>
            <p:nvSpPr>
              <p:cNvPr id="24" name="Rectangle 48"/>
              <p:cNvSpPr>
                <a:spLocks noChangeArrowheads="1"/>
              </p:cNvSpPr>
              <p:nvPr/>
            </p:nvSpPr>
            <p:spPr bwMode="auto">
              <a:xfrm rot="10800000">
                <a:off x="1664437" y="2799008"/>
                <a:ext cx="732089" cy="16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decay tunnel</a:t>
                </a:r>
                <a:endParaRPr lang="en-US" sz="1600" dirty="0"/>
              </a:p>
            </p:txBody>
          </p:sp>
          <p:sp>
            <p:nvSpPr>
              <p:cNvPr id="25" name="Rectangle 49"/>
              <p:cNvSpPr>
                <a:spLocks noChangeArrowheads="1"/>
              </p:cNvSpPr>
              <p:nvPr/>
            </p:nvSpPr>
            <p:spPr bwMode="auto">
              <a:xfrm rot="10800000">
                <a:off x="3761497" y="1514302"/>
                <a:ext cx="744886" cy="273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Times New Roman" pitchFamily="-109" charset="0"/>
                    <a:ea typeface="+mn-ea"/>
                    <a:cs typeface="+mn-cs"/>
                  </a:rPr>
                  <a:t>Accumulator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1050" dirty="0" smtClean="0">
                    <a:solidFill>
                      <a:srgbClr val="000000"/>
                    </a:solidFill>
                    <a:latin typeface="Times New Roman" pitchFamily="-109" charset="0"/>
                    <a:ea typeface="+mn-ea"/>
                    <a:cs typeface="+mn-cs"/>
                  </a:rPr>
                  <a:t>ring</a:t>
                </a:r>
                <a:endParaRPr lang="en-US" sz="1050" strike="sngStrike" dirty="0">
                  <a:solidFill>
                    <a:srgbClr val="000000"/>
                  </a:solidFill>
                  <a:latin typeface="Times New Roman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50"/>
              <p:cNvSpPr>
                <a:spLocks noChangeArrowheads="1"/>
              </p:cNvSpPr>
              <p:nvPr/>
            </p:nvSpPr>
            <p:spPr bwMode="auto">
              <a:xfrm rot="10800000">
                <a:off x="1979614" y="1869704"/>
                <a:ext cx="738362" cy="45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50" dirty="0">
                    <a:solidFill>
                      <a:srgbClr val="000000"/>
                    </a:solidFill>
                  </a:rPr>
                  <a:t>Magnetic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050" dirty="0">
                    <a:solidFill>
                      <a:srgbClr val="000000"/>
                    </a:solidFill>
                  </a:rPr>
                  <a:t>horn capture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050" dirty="0">
                    <a:solidFill>
                      <a:srgbClr val="000000"/>
                    </a:solidFill>
                  </a:rPr>
                  <a:t>(collector)</a:t>
                </a:r>
                <a:endParaRPr lang="en-US" sz="1600" dirty="0"/>
              </a:p>
            </p:txBody>
          </p:sp>
          <p:sp>
            <p:nvSpPr>
              <p:cNvPr id="27" name="Rectangle 52"/>
              <p:cNvSpPr>
                <a:spLocks noChangeArrowheads="1"/>
              </p:cNvSpPr>
              <p:nvPr/>
            </p:nvSpPr>
            <p:spPr bwMode="auto">
              <a:xfrm rot="10800000">
                <a:off x="1259256" y="987521"/>
                <a:ext cx="784791" cy="33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FF0000"/>
                    </a:solidFill>
                  </a:rPr>
                  <a:t>proton </a:t>
                </a:r>
                <a:r>
                  <a:rPr lang="en-US" sz="1050" b="1" dirty="0" smtClean="0">
                    <a:solidFill>
                      <a:srgbClr val="FF0000"/>
                    </a:solidFill>
                  </a:rPr>
                  <a:t>driver</a:t>
                </a:r>
              </a:p>
              <a:p>
                <a:pPr algn="ctr"/>
                <a:r>
                  <a:rPr lang="en-US" sz="1050" b="1" dirty="0" smtClean="0">
                    <a:solidFill>
                      <a:srgbClr val="FF0000"/>
                    </a:solidFill>
                  </a:rPr>
                  <a:t>28 or 70 Hz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Rectangle 53"/>
              <p:cNvSpPr>
                <a:spLocks noChangeArrowheads="1"/>
              </p:cNvSpPr>
              <p:nvPr/>
            </p:nvSpPr>
            <p:spPr bwMode="auto">
              <a:xfrm rot="-1211666">
                <a:off x="1543050" y="2606675"/>
                <a:ext cx="701675" cy="13811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1600"/>
              </a:p>
            </p:txBody>
          </p:sp>
          <p:sp>
            <p:nvSpPr>
              <p:cNvPr id="29" name="Text Box 54"/>
              <p:cNvSpPr txBox="1">
                <a:spLocks noChangeArrowheads="1"/>
              </p:cNvSpPr>
              <p:nvPr/>
            </p:nvSpPr>
            <p:spPr bwMode="auto">
              <a:xfrm rot="10800000">
                <a:off x="2352675" y="2508250"/>
                <a:ext cx="879325" cy="31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008000"/>
                    </a:solidFill>
                    <a:latin typeface="Comic Sans MS" charset="0"/>
                  </a:rPr>
                  <a:t>hadrons</a:t>
                </a:r>
              </a:p>
            </p:txBody>
          </p:sp>
          <p:sp>
            <p:nvSpPr>
              <p:cNvPr id="30" name="Text Box 55"/>
              <p:cNvSpPr txBox="1">
                <a:spLocks noChangeArrowheads="1"/>
              </p:cNvSpPr>
              <p:nvPr/>
            </p:nvSpPr>
            <p:spPr bwMode="auto">
              <a:xfrm rot="10800000">
                <a:off x="833438" y="2541588"/>
                <a:ext cx="562212" cy="386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rgbClr val="008000"/>
                    </a:solidFill>
                    <a:latin typeface="Symbol" charset="0"/>
                  </a:rPr>
                  <a:t>n, m</a:t>
                </a:r>
              </a:p>
            </p:txBody>
          </p: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 rot="10800000">
                <a:off x="3494209" y="2040308"/>
                <a:ext cx="291109" cy="31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008000"/>
                    </a:solidFill>
                    <a:latin typeface="Comic Sans MS" charset="0"/>
                  </a:rPr>
                  <a:t>p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3865"/>
          <a:stretch/>
        </p:blipFill>
        <p:spPr>
          <a:xfrm rot="20397946">
            <a:off x="4312859" y="1437661"/>
            <a:ext cx="3062172" cy="1145029"/>
          </a:xfrm>
          <a:prstGeom prst="rect">
            <a:avLst/>
          </a:prstGeom>
        </p:spPr>
      </p:pic>
      <p:sp>
        <p:nvSpPr>
          <p:cNvPr id="32" name="Rectangle 47"/>
          <p:cNvSpPr>
            <a:spLocks noChangeArrowheads="1"/>
          </p:cNvSpPr>
          <p:nvPr/>
        </p:nvSpPr>
        <p:spPr bwMode="auto">
          <a:xfrm>
            <a:off x="3226828" y="1929046"/>
            <a:ext cx="201337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~300 MeV </a:t>
            </a:r>
            <a:r>
              <a:rPr lang="en-US" sz="1050" dirty="0">
                <a:solidFill>
                  <a:srgbClr val="000000"/>
                </a:solidFill>
                <a:latin typeface="Symbol" charset="0"/>
              </a:rPr>
              <a:t> n</a:t>
            </a:r>
            <a:r>
              <a:rPr lang="en-US" sz="1050" baseline="-25000" dirty="0">
                <a:solidFill>
                  <a:srgbClr val="000000"/>
                </a:solidFill>
                <a:latin typeface="Symbol" charset="0"/>
              </a:rPr>
              <a:t>m</a:t>
            </a:r>
            <a:r>
              <a:rPr lang="en-US" sz="1050" dirty="0">
                <a:solidFill>
                  <a:srgbClr val="000000"/>
                </a:solidFill>
              </a:rPr>
              <a:t> beam to far detector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006065" y="3573456"/>
            <a:ext cx="39979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The accelerator: high flux, flux control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However: an expensive setup…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Takes a long time to decide and build…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Physicists are waiting for results …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Several ideas and projects around the world…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How can we find synergies ?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Are there opportunities?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YES …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20337" y="1585574"/>
            <a:ext cx="3975481" cy="379433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877310" y="4638394"/>
            <a:ext cx="203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To build this tool !!!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86" y="5531927"/>
            <a:ext cx="2506347" cy="62893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2841" y="6302852"/>
            <a:ext cx="4968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We also have to profit of the short journey to count what we produce to have a comparison</a:t>
            </a:r>
            <a:endParaRPr lang="en-US" sz="1000" dirty="0"/>
          </a:p>
        </p:txBody>
      </p:sp>
      <p:sp>
        <p:nvSpPr>
          <p:cNvPr id="39" name="TextBox 38"/>
          <p:cNvSpPr txBox="1"/>
          <p:nvPr/>
        </p:nvSpPr>
        <p:spPr>
          <a:xfrm rot="20540770">
            <a:off x="6231408" y="1798561"/>
            <a:ext cx="26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e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20540770">
            <a:off x="6722988" y="1051680"/>
            <a:ext cx="2681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860" y="5581720"/>
            <a:ext cx="131695" cy="153644"/>
          </a:xfrm>
          <a:prstGeom prst="rect">
            <a:avLst/>
          </a:prstGeom>
        </p:spPr>
      </p:pic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7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2"/>
          <p:cNvSpPr txBox="1">
            <a:spLocks/>
          </p:cNvSpPr>
          <p:nvPr/>
        </p:nvSpPr>
        <p:spPr>
          <a:xfrm>
            <a:off x="102542" y="1033384"/>
            <a:ext cx="4078023" cy="274517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ESS is located in </a:t>
            </a:r>
            <a:r>
              <a:rPr lang="en-US" sz="2000" dirty="0" smtClean="0">
                <a:solidFill>
                  <a:srgbClr val="0000FF"/>
                </a:solidFill>
              </a:rPr>
              <a:t>Lund</a:t>
            </a:r>
            <a:endParaRPr lang="en-US" sz="1100" dirty="0" smtClean="0">
              <a:solidFill>
                <a:srgbClr val="0000FF"/>
              </a:solidFill>
            </a:endParaRPr>
          </a:p>
          <a:p>
            <a:r>
              <a:rPr lang="en-US" sz="2000" dirty="0" smtClean="0"/>
              <a:t>It will provide a world-class material research center for Europe (</a:t>
            </a:r>
            <a:r>
              <a:rPr lang="en-US" sz="2000" dirty="0" smtClean="0">
                <a:solidFill>
                  <a:srgbClr val="0000FF"/>
                </a:solidFill>
              </a:rPr>
              <a:t>neutron production</a:t>
            </a:r>
            <a:r>
              <a:rPr lang="en-US" sz="2000" dirty="0" smtClean="0"/>
              <a:t>) in 2019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ESS has an extremely powerful proton-driver (this is a real asset)</a:t>
            </a:r>
          </a:p>
          <a:p>
            <a:r>
              <a:rPr lang="en-US" sz="2000" dirty="0" smtClean="0"/>
              <a:t>ESS pulsing would permit extra pulsing to accelerate H- for other research: </a:t>
            </a:r>
            <a:r>
              <a:rPr lang="en-US" sz="2000" dirty="0" smtClean="0">
                <a:solidFill>
                  <a:srgbClr val="FF0000"/>
                </a:solidFill>
              </a:rPr>
              <a:t>neutrino production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2" name="Picture 2" descr="https://intranet.esss.lu.se/sites/default/files/styles/grid-30/public/hl_aerial_overview_01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63029"/>
            <a:ext cx="4781550" cy="47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60" y="3275841"/>
            <a:ext cx="767177" cy="312351"/>
          </a:xfrm>
          <a:prstGeom prst="rect">
            <a:avLst/>
          </a:prstGeom>
        </p:spPr>
      </p:pic>
      <p:pic>
        <p:nvPicPr>
          <p:cNvPr id="24" name="Picture 10" descr="ESS_Logo_Expl_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2327" y="1580799"/>
            <a:ext cx="1568572" cy="848836"/>
          </a:xfrm>
          <a:prstGeom prst="rect">
            <a:avLst/>
          </a:prstGeom>
          <a:noFill/>
        </p:spPr>
      </p:pic>
      <p:pic>
        <p:nvPicPr>
          <p:cNvPr id="25" name="Picture 4" descr="http://sciencevillage.com/assets/img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37" y="3657600"/>
            <a:ext cx="767176" cy="36966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543800" y="3432016"/>
            <a:ext cx="405260" cy="1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7543800" y="3817627"/>
            <a:ext cx="405260" cy="1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8" descr="https://www.estiem.org/GetFile.aspx?File=Images/Projects/StudentGuide/lund_uni-logo_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16" y="2133600"/>
            <a:ext cx="767177" cy="49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flipH="1">
            <a:off x="7620000" y="2378884"/>
            <a:ext cx="338846" cy="745316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6" y="3918405"/>
            <a:ext cx="2866267" cy="246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3613" y="4030986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Target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88370" y="415971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Instruments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44903" y="5458790"/>
            <a:ext cx="135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Proton </a:t>
            </a:r>
            <a:r>
              <a:rPr lang="en-US" dirty="0" err="1" smtClean="0">
                <a:solidFill>
                  <a:schemeClr val="bg1"/>
                </a:solidFill>
              </a:rPr>
              <a:t>Linac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1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0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for neutron production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281137" y="3168969"/>
            <a:ext cx="859789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MW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average proton beam power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pulse duration, 1.1 10</a:t>
            </a:r>
            <a:r>
              <a:rPr lang="en-GB" sz="2000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protons)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4% duty factor (low…)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inac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mostly ( &gt;97%) superconducting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protons (Upgrades?)</a:t>
            </a:r>
            <a:endParaRPr lang="en-GB" sz="20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&gt;2x10</a:t>
            </a:r>
            <a:r>
              <a:rPr lang="en-GB" sz="2000" b="1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404077" y="5467582"/>
            <a:ext cx="4416542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ESS </a:t>
            </a:r>
            <a:r>
              <a:rPr lang="en-US" sz="1400" dirty="0">
                <a:latin typeface="Times New Roman"/>
                <a:cs typeface="Times New Roman"/>
              </a:rPr>
              <a:t>Technical Design </a:t>
            </a:r>
            <a:r>
              <a:rPr lang="en-US" sz="1400" dirty="0" smtClean="0">
                <a:latin typeface="Times New Roman"/>
                <a:cs typeface="Times New Roman"/>
              </a:rPr>
              <a:t>Report, April </a:t>
            </a:r>
            <a:r>
              <a:rPr lang="en-US" sz="1400" dirty="0">
                <a:latin typeface="Times New Roman"/>
                <a:cs typeface="Times New Roman"/>
              </a:rPr>
              <a:t>23, 2013</a:t>
            </a:r>
          </a:p>
          <a:p>
            <a:r>
              <a:rPr lang="en-US" sz="1400" dirty="0">
                <a:latin typeface="Times New Roman"/>
                <a:cs typeface="Times New Roman"/>
              </a:rPr>
              <a:t>ESS-doc-274</a:t>
            </a:r>
          </a:p>
          <a:p>
            <a:r>
              <a:rPr lang="en-US" sz="1400" dirty="0">
                <a:latin typeface="Times New Roman"/>
                <a:cs typeface="Times New Roman"/>
                <a:hlinkClick r:id="rId3"/>
              </a:rPr>
              <a:t>http://</a:t>
            </a:r>
            <a:r>
              <a:rPr lang="en-US" sz="1400" dirty="0" err="1">
                <a:latin typeface="Times New Roman"/>
                <a:cs typeface="Times New Roman"/>
                <a:hlinkClick r:id="rId3"/>
              </a:rPr>
              <a:t>europeanspallationsource.se</a:t>
            </a:r>
            <a:r>
              <a:rPr lang="en-US" sz="1400" dirty="0">
                <a:latin typeface="Times New Roman"/>
                <a:cs typeface="Times New Roman"/>
                <a:hlinkClick r:id="rId3"/>
              </a:rPr>
              <a:t>/documentation/</a:t>
            </a:r>
            <a:r>
              <a:rPr lang="en-US" sz="1400" dirty="0" err="1">
                <a:latin typeface="Times New Roman"/>
                <a:cs typeface="Times New Roman"/>
                <a:hlinkClick r:id="rId3"/>
              </a:rPr>
              <a:t>tdr.pdf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80" y="1118553"/>
            <a:ext cx="9211886" cy="181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9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4966"/>
          <a:stretch/>
        </p:blipFill>
        <p:spPr>
          <a:xfrm>
            <a:off x="43272" y="925115"/>
            <a:ext cx="9144000" cy="1350782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835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H- acceleration for neutrinos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83196" y="2383917"/>
            <a:ext cx="878105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will be built for neutron spallation (proton acceleration)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Duty factor low (4%); some additional capacity is available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Repetition rate can be </a:t>
            </a:r>
            <a:r>
              <a:rPr lang="en-GB" sz="2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increased to 28 Hz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to permit an extra acceleration cycle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eutrino option: acceleration of 5 MW H-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H- necessary for efficient injection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into an accumulator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Add-ons: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H- Source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with beam lines for injection and extraction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H- acceleration must not perturb the neutron facility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odifications (upgrades) of the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permit the doubling of power (5 + 5) MW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30993">
            <a:off x="240802" y="251668"/>
            <a:ext cx="974139" cy="961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1508" y="545806"/>
            <a:ext cx="39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2268730">
            <a:off x="1083975" y="996384"/>
            <a:ext cx="724173" cy="325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8161501">
            <a:off x="6722307" y="910438"/>
            <a:ext cx="724173" cy="325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45302" y="3828155"/>
            <a:ext cx="1587419" cy="6162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99876" y="4970273"/>
            <a:ext cx="1476914" cy="6162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01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ESSnuSB</a:t>
            </a:r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for neutrinos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27" name="Image 4" descr="hl_site_layout_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10" y="1086718"/>
            <a:ext cx="614203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lipse 9"/>
          <p:cNvSpPr>
            <a:spLocks noChangeArrowheads="1"/>
          </p:cNvSpPr>
          <p:nvPr/>
        </p:nvSpPr>
        <p:spPr bwMode="auto">
          <a:xfrm rot="18284730">
            <a:off x="4022409" y="4314532"/>
            <a:ext cx="515074" cy="223652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29" name="Connecteur droit 22"/>
          <p:cNvCxnSpPr>
            <a:cxnSpLocks noChangeShapeType="1"/>
          </p:cNvCxnSpPr>
          <p:nvPr/>
        </p:nvCxnSpPr>
        <p:spPr bwMode="auto">
          <a:xfrm flipV="1">
            <a:off x="4236196" y="4480626"/>
            <a:ext cx="946127" cy="160022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Rectangle à coins arrondis 23"/>
          <p:cNvSpPr>
            <a:spLocks noChangeArrowheads="1"/>
          </p:cNvSpPr>
          <p:nvPr/>
        </p:nvSpPr>
        <p:spPr bwMode="auto">
          <a:xfrm rot="21085202">
            <a:off x="4842920" y="4345372"/>
            <a:ext cx="1285875" cy="174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ZoneTexte 24"/>
          <p:cNvSpPr txBox="1">
            <a:spLocks noChangeArrowheads="1"/>
          </p:cNvSpPr>
          <p:nvPr/>
        </p:nvSpPr>
        <p:spPr bwMode="auto">
          <a:xfrm>
            <a:off x="3270602" y="4388201"/>
            <a:ext cx="10054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Times New Roman" charset="0"/>
                <a:cs typeface="Times New Roman" charset="0"/>
              </a:rPr>
              <a:t>Accumulator</a:t>
            </a:r>
          </a:p>
        </p:txBody>
      </p:sp>
      <p:sp>
        <p:nvSpPr>
          <p:cNvPr id="32" name="ZoneTexte 26"/>
          <p:cNvSpPr txBox="1">
            <a:spLocks noChangeArrowheads="1"/>
          </p:cNvSpPr>
          <p:nvPr/>
        </p:nvSpPr>
        <p:spPr bwMode="auto">
          <a:xfrm rot="21090929">
            <a:off x="4784280" y="4275425"/>
            <a:ext cx="1573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Times New Roman" charset="0"/>
                <a:cs typeface="Times New Roman" charset="0"/>
              </a:rPr>
              <a:t>Target/horn station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123264" y="4196642"/>
            <a:ext cx="920594" cy="146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7"/>
          <p:cNvSpPr txBox="1">
            <a:spLocks noChangeArrowheads="1"/>
          </p:cNvSpPr>
          <p:nvPr/>
        </p:nvSpPr>
        <p:spPr bwMode="auto">
          <a:xfrm rot="21148131">
            <a:off x="6186245" y="4218336"/>
            <a:ext cx="1106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sv-SE" sz="1200" dirty="0">
                <a:solidFill>
                  <a:srgbClr val="F2F2F2"/>
                </a:solidFill>
                <a:latin typeface="Times New Roman" charset="0"/>
              </a:rPr>
              <a:t>Neutrino </a:t>
            </a:r>
            <a:r>
              <a:rPr lang="sv-SE" sz="1200" dirty="0" err="1">
                <a:solidFill>
                  <a:srgbClr val="F2F2F2"/>
                </a:solidFill>
                <a:latin typeface="Times New Roman" charset="0"/>
              </a:rPr>
              <a:t>beam</a:t>
            </a:r>
            <a:endParaRPr lang="sv-SE" sz="1200" dirty="0">
              <a:solidFill>
                <a:srgbClr val="F2F2F2"/>
              </a:solidFill>
              <a:latin typeface="Times New Roman" charset="0"/>
            </a:endParaRPr>
          </a:p>
        </p:txBody>
      </p:sp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5296348" y="3743415"/>
            <a:ext cx="788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sv-SE" sz="1200" dirty="0">
                <a:solidFill>
                  <a:srgbClr val="0000FF"/>
                </a:solidFill>
                <a:latin typeface="Times New Roman" charset="0"/>
              </a:rPr>
              <a:t>ESS </a:t>
            </a:r>
            <a:r>
              <a:rPr lang="sv-SE" sz="1200" dirty="0" err="1">
                <a:solidFill>
                  <a:srgbClr val="0000FF"/>
                </a:solidFill>
                <a:latin typeface="Times New Roman" charset="0"/>
              </a:rPr>
              <a:t>linac</a:t>
            </a:r>
            <a:endParaRPr lang="sv-SE" sz="12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6" name="TextBox 29"/>
          <p:cNvSpPr txBox="1">
            <a:spLocks noChangeArrowheads="1"/>
          </p:cNvSpPr>
          <p:nvPr/>
        </p:nvSpPr>
        <p:spPr bwMode="auto">
          <a:xfrm>
            <a:off x="3111402" y="3593092"/>
            <a:ext cx="823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sv-SE" sz="1200" dirty="0">
                <a:latin typeface="Times New Roman" charset="0"/>
              </a:rPr>
              <a:t>Neutron </a:t>
            </a:r>
          </a:p>
          <a:p>
            <a:r>
              <a:rPr lang="sv-SE" sz="1200" dirty="0" err="1">
                <a:latin typeface="Times New Roman" charset="0"/>
              </a:rPr>
              <a:t>spallation</a:t>
            </a:r>
            <a:r>
              <a:rPr lang="sv-SE" sz="1200" dirty="0">
                <a:latin typeface="Times New Roman" charset="0"/>
              </a:rPr>
              <a:t> </a:t>
            </a:r>
          </a:p>
          <a:p>
            <a:r>
              <a:rPr lang="sv-SE" sz="1200" dirty="0" err="1">
                <a:latin typeface="Times New Roman" charset="0"/>
              </a:rPr>
              <a:t>target</a:t>
            </a:r>
            <a:endParaRPr lang="sv-SE" sz="1200" dirty="0">
              <a:latin typeface="Times New Roman" charset="0"/>
            </a:endParaRPr>
          </a:p>
        </p:txBody>
      </p:sp>
      <p:sp>
        <p:nvSpPr>
          <p:cNvPr id="37" name="TextBox 30"/>
          <p:cNvSpPr txBox="1">
            <a:spLocks noChangeArrowheads="1"/>
          </p:cNvSpPr>
          <p:nvPr/>
        </p:nvSpPr>
        <p:spPr bwMode="auto">
          <a:xfrm>
            <a:off x="4501008" y="3779076"/>
            <a:ext cx="570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sv-SE" sz="1400" b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sv-SE" sz="1400" b="1" baseline="30000" dirty="0">
                <a:solidFill>
                  <a:srgbClr val="FF0000"/>
                </a:solidFill>
                <a:latin typeface="Times New Roman" charset="0"/>
              </a:rPr>
              <a:t>-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3872939" y="3802221"/>
            <a:ext cx="735575" cy="5184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7"/>
          <p:cNvSpPr txBox="1">
            <a:spLocks noChangeArrowheads="1"/>
          </p:cNvSpPr>
          <p:nvPr/>
        </p:nvSpPr>
        <p:spPr bwMode="auto">
          <a:xfrm>
            <a:off x="3896123" y="3509250"/>
            <a:ext cx="215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sv-SE" sz="1400" b="1" dirty="0">
                <a:solidFill>
                  <a:srgbClr val="0000FF"/>
                </a:solidFill>
                <a:latin typeface="Times New Roman" charset="0"/>
              </a:rPr>
              <a:t>p</a:t>
            </a:r>
          </a:p>
        </p:txBody>
      </p:sp>
      <p:sp>
        <p:nvSpPr>
          <p:cNvPr id="40" name="Arc 39"/>
          <p:cNvSpPr/>
          <p:nvPr/>
        </p:nvSpPr>
        <p:spPr>
          <a:xfrm rot="18718825">
            <a:off x="4473322" y="3842252"/>
            <a:ext cx="274989" cy="150956"/>
          </a:xfrm>
          <a:prstGeom prst="arc">
            <a:avLst>
              <a:gd name="adj1" fmla="val 15630835"/>
              <a:gd name="adj2" fmla="val 21422604"/>
            </a:avLst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26903" y="1226925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Preliminary layout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41" name="Connecteur droit 22"/>
          <p:cNvCxnSpPr>
            <a:cxnSpLocks noChangeShapeType="1"/>
          </p:cNvCxnSpPr>
          <p:nvPr/>
        </p:nvCxnSpPr>
        <p:spPr bwMode="auto">
          <a:xfrm flipV="1">
            <a:off x="4180172" y="3875737"/>
            <a:ext cx="373653" cy="486888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ZoneTexte 24"/>
          <p:cNvSpPr txBox="1">
            <a:spLocks noChangeArrowheads="1"/>
          </p:cNvSpPr>
          <p:nvPr/>
        </p:nvSpPr>
        <p:spPr bwMode="auto">
          <a:xfrm>
            <a:off x="4330106" y="4871915"/>
            <a:ext cx="20320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imes New Roman" charset="0"/>
                <a:cs typeface="Times New Roman" charset="0"/>
              </a:rPr>
              <a:t>Beam-line for energy upgrade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4456641" y="4030985"/>
            <a:ext cx="339177" cy="8677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09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2025657" y="0"/>
            <a:ext cx="5427959" cy="1143000"/>
          </a:xfrm>
        </p:spPr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FF"/>
                </a:solidFill>
              </a:rPr>
              <a:t>H</a:t>
            </a:r>
            <a:r>
              <a:rPr lang="en-US" sz="4000" b="0" baseline="30000" dirty="0" smtClean="0">
                <a:solidFill>
                  <a:srgbClr val="0000FF"/>
                </a:solidFill>
              </a:rPr>
              <a:t>-</a:t>
            </a:r>
            <a:r>
              <a:rPr lang="en-US" sz="4000" b="0" dirty="0" smtClean="0">
                <a:solidFill>
                  <a:srgbClr val="0000FF"/>
                </a:solidFill>
              </a:rPr>
              <a:t> Source</a:t>
            </a:r>
            <a:endParaRPr lang="en-GB" sz="4000" b="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324876"/>
              </p:ext>
            </p:extLst>
          </p:nvPr>
        </p:nvGraphicFramePr>
        <p:xfrm>
          <a:off x="317376" y="2904705"/>
          <a:ext cx="8629539" cy="304582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670520"/>
                <a:gridCol w="862271"/>
                <a:gridCol w="1003371"/>
                <a:gridCol w="564396"/>
                <a:gridCol w="642785"/>
                <a:gridCol w="972015"/>
                <a:gridCol w="1066081"/>
                <a:gridCol w="848100"/>
              </a:tblGrid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ISIS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BNL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CERN, L4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 </a:t>
                      </a:r>
                      <a:r>
                        <a:rPr lang="el-G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ν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SPL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Energy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keV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16-35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35,40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Pulse duration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Repetition Rate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Hz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current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production mode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Cs-Arc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Heating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Emmittance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RFQ Norm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mmmrad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Cs-consumption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mg/day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Operation MTBM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weeks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Curved Down Arrow 4"/>
          <p:cNvSpPr/>
          <p:nvPr/>
        </p:nvSpPr>
        <p:spPr>
          <a:xfrm>
            <a:off x="5206261" y="2443559"/>
            <a:ext cx="2272025" cy="36621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846594" y="5993217"/>
            <a:ext cx="695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D10D5"/>
                </a:solidFill>
                <a:latin typeface="Times New Roman"/>
                <a:cs typeface="Times New Roman"/>
              </a:rPr>
              <a:t>There exist sources that could give the required performance for ESS</a:t>
            </a:r>
            <a:r>
              <a:rPr lang="el-GR" dirty="0" smtClean="0">
                <a:solidFill>
                  <a:srgbClr val="0D10D5"/>
                </a:solidFill>
                <a:latin typeface="Times New Roman"/>
                <a:cs typeface="Times New Roman"/>
              </a:rPr>
              <a:t>ν</a:t>
            </a:r>
            <a:r>
              <a:rPr lang="en-US" dirty="0" smtClean="0">
                <a:solidFill>
                  <a:srgbClr val="0D10D5"/>
                </a:solidFill>
                <a:latin typeface="Times New Roman"/>
                <a:cs typeface="Times New Roman"/>
              </a:rPr>
              <a:t>SB</a:t>
            </a:r>
            <a:endParaRPr lang="en-US" dirty="0">
              <a:solidFill>
                <a:srgbClr val="0D10D5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" y="6807"/>
            <a:ext cx="2750343" cy="2714624"/>
          </a:xfrm>
          <a:prstGeom prst="rect">
            <a:avLst/>
          </a:prstGeom>
        </p:spPr>
      </p:pic>
      <p:sp>
        <p:nvSpPr>
          <p:cNvPr id="19" name="TextBox 7"/>
          <p:cNvSpPr txBox="1"/>
          <p:nvPr/>
        </p:nvSpPr>
        <p:spPr>
          <a:xfrm>
            <a:off x="6713231" y="6378325"/>
            <a:ext cx="1915909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Courtesy: J. </a:t>
            </a:r>
            <a:r>
              <a:rPr lang="en-US" dirty="0" err="1" smtClean="0">
                <a:latin typeface="Times New Roman"/>
                <a:cs typeface="Times New Roman"/>
              </a:rPr>
              <a:t>Lettry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6342" y="1834549"/>
            <a:ext cx="272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 at Oak Ridge Natl. Lab.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6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Outline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5880"/>
            <a:ext cx="9144000" cy="5149247"/>
          </a:xfrm>
          <a:prstGeom prst="rect">
            <a:avLst/>
          </a:prstGeom>
        </p:spPr>
      </p:pic>
      <p:sp>
        <p:nvSpPr>
          <p:cNvPr id="21" name="Content Placeholder 12"/>
          <p:cNvSpPr txBox="1">
            <a:spLocks/>
          </p:cNvSpPr>
          <p:nvPr/>
        </p:nvSpPr>
        <p:spPr>
          <a:xfrm>
            <a:off x="273100" y="1888917"/>
            <a:ext cx="8616516" cy="49690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Introduction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Overview of the facility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inac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Linac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upgrades for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neutrinos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 accumulator 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Challenges for accelerator physicists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7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Front End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3943206" cy="45259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The RFQ and DTL will be similar to the CERN Linac 4 design.</a:t>
            </a:r>
          </a:p>
          <a:p>
            <a:r>
              <a:rPr lang="en-US" smtClean="0"/>
              <a:t>The RFQ </a:t>
            </a:r>
          </a:p>
          <a:p>
            <a:pPr lvl="1"/>
            <a:r>
              <a:rPr lang="en-US" smtClean="0"/>
              <a:t>will be 4.5 meters long </a:t>
            </a:r>
          </a:p>
          <a:p>
            <a:pPr lvl="1"/>
            <a:r>
              <a:rPr lang="en-US" smtClean="0"/>
              <a:t>and reach an energy of 3.6 MeV </a:t>
            </a:r>
          </a:p>
          <a:p>
            <a:r>
              <a:rPr lang="en-US" smtClean="0"/>
              <a:t>The DTL</a:t>
            </a:r>
          </a:p>
          <a:p>
            <a:pPr lvl="1"/>
            <a:r>
              <a:rPr lang="en-US" smtClean="0"/>
              <a:t>Will consist of five tanks</a:t>
            </a:r>
          </a:p>
          <a:p>
            <a:pPr lvl="1"/>
            <a:r>
              <a:rPr lang="en-US" smtClean="0"/>
              <a:t>Each tank ~7.5 meters in length</a:t>
            </a:r>
          </a:p>
          <a:p>
            <a:pPr lvl="1"/>
            <a:r>
              <a:rPr lang="en-US" smtClean="0"/>
              <a:t>Final energy will be 88 MeV</a:t>
            </a:r>
          </a:p>
          <a:p>
            <a:r>
              <a:rPr lang="en-US" smtClean="0"/>
              <a:t>Six klystrons </a:t>
            </a:r>
          </a:p>
          <a:p>
            <a:pPr lvl="1"/>
            <a:r>
              <a:rPr lang="en-US" smtClean="0"/>
              <a:t>at 352 MHz </a:t>
            </a:r>
          </a:p>
          <a:p>
            <a:pPr lvl="1"/>
            <a:r>
              <a:rPr lang="en-US" smtClean="0"/>
              <a:t>with a maximum saturated power of 2.8 MW </a:t>
            </a:r>
          </a:p>
          <a:p>
            <a:pPr lvl="1"/>
            <a:r>
              <a:rPr lang="en-US" smtClean="0"/>
              <a:t>and a duty factor of 4% are required for the Front End</a:t>
            </a:r>
            <a:endParaRPr lang="en-US" dirty="0"/>
          </a:p>
        </p:txBody>
      </p:sp>
      <p:pic>
        <p:nvPicPr>
          <p:cNvPr id="10" name="Picture 2" descr="http://irfu.cea.fr/Images/astImg/2552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2338" r="790" b="1824"/>
          <a:stretch/>
        </p:blipFill>
        <p:spPr bwMode="auto">
          <a:xfrm>
            <a:off x="4590734" y="970275"/>
            <a:ext cx="3470657" cy="20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rfu.cea.fr/Images/astImg/2980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58" y="2398793"/>
            <a:ext cx="1524000" cy="14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cdsweb.cern.ch/record/1281668/files/icon-DTL_proto_assembled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14" y="4229334"/>
            <a:ext cx="169664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essbilbao.org:8080/ESSBilbao/es/projects/accelerator-structures/dtl/b4cfe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14" y="4200665"/>
            <a:ext cx="2006225" cy="15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Superconducting RF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1158" y="891396"/>
            <a:ext cx="8526104" cy="53637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Over 97% of the ESS linac will be superconducting cavities.</a:t>
            </a:r>
          </a:p>
          <a:p>
            <a:r>
              <a:rPr lang="en-US" smtClean="0"/>
              <a:t>Compared to copper cavities, superconducting cavities can offer:</a:t>
            </a:r>
          </a:p>
          <a:p>
            <a:pPr lvl="1"/>
            <a:r>
              <a:rPr lang="en-US" smtClean="0"/>
              <a:t>over three times the gradient</a:t>
            </a:r>
          </a:p>
          <a:p>
            <a:pPr lvl="1"/>
            <a:r>
              <a:rPr lang="en-US" smtClean="0"/>
              <a:t>over 10 times the aperture</a:t>
            </a:r>
          </a:p>
          <a:p>
            <a:pPr lvl="1"/>
            <a:r>
              <a:rPr lang="en-US" smtClean="0"/>
              <a:t>with virtually no power dissipated in the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5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Lorentz detuning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1158" y="891396"/>
            <a:ext cx="8526104" cy="53637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199" y="1600200"/>
            <a:ext cx="5493685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Because of the enormous gradients in superconducting cavities, </a:t>
            </a:r>
          </a:p>
          <a:p>
            <a:pPr lvl="1"/>
            <a:r>
              <a:rPr lang="en-US" smtClean="0"/>
              <a:t>the radiation pressure deforms the cavities</a:t>
            </a:r>
          </a:p>
          <a:p>
            <a:r>
              <a:rPr lang="en-US" smtClean="0"/>
              <a:t>We expect over 400 Hz of detuning in the ESS cavities.</a:t>
            </a:r>
          </a:p>
          <a:p>
            <a:pPr lvl="1"/>
            <a:r>
              <a:rPr lang="en-US" smtClean="0"/>
              <a:t>Unloaded cavity bandwidth = 0.07 Hz</a:t>
            </a:r>
          </a:p>
          <a:p>
            <a:pPr lvl="1"/>
            <a:r>
              <a:rPr lang="en-US" smtClean="0"/>
              <a:t>Loaded cavity bandwidth = 1 kHz</a:t>
            </a:r>
          </a:p>
          <a:p>
            <a:r>
              <a:rPr lang="en-US" smtClean="0"/>
              <a:t>The mechanical time constant of the cavities is about 1 ms compared to the pulse length of 3 ms</a:t>
            </a:r>
          </a:p>
          <a:p>
            <a:pPr lvl="1"/>
            <a:r>
              <a:rPr lang="en-US" smtClean="0"/>
              <a:t>Static pre-detuning as done in SNS will not be sufficient</a:t>
            </a:r>
          </a:p>
          <a:p>
            <a:pPr lvl="1"/>
            <a:r>
              <a:rPr lang="en-US" smtClean="0"/>
              <a:t>Dynamic de-tuning compensation using piezo-electric tuners is a must!</a:t>
            </a:r>
          </a:p>
          <a:p>
            <a:pPr lvl="1"/>
            <a:r>
              <a:rPr lang="en-US" smtClean="0"/>
              <a:t>Or else pay for the extra RF power required</a:t>
            </a:r>
            <a:endParaRPr lang="en-US" dirty="0"/>
          </a:p>
        </p:txBody>
      </p:sp>
      <p:pic>
        <p:nvPicPr>
          <p:cNvPr id="10" name="Picture 2" descr="http://newsline.linearcollider.org/wp-content/uploads/2011/07/Lorentz-force-detuning-300x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46" y="1201964"/>
            <a:ext cx="181002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6750075" y="3365656"/>
            <a:ext cx="1573635" cy="1732217"/>
            <a:chOff x="295" y="1933"/>
            <a:chExt cx="2313" cy="2223"/>
          </a:xfrm>
        </p:grpSpPr>
        <p:pic>
          <p:nvPicPr>
            <p:cNvPr id="12" name="Picture 6" descr="Tournage 1_0040"/>
            <p:cNvPicPr>
              <a:picLocks noChangeAspect="1" noChangeArrowheads="1"/>
            </p:cNvPicPr>
            <p:nvPr/>
          </p:nvPicPr>
          <p:blipFill>
            <a:blip r:embed="rId3"/>
            <a:srcRect r="43996" b="1898"/>
            <a:stretch>
              <a:fillRect/>
            </a:stretch>
          </p:blipFill>
          <p:spPr bwMode="auto">
            <a:xfrm>
              <a:off x="295" y="1933"/>
              <a:ext cx="2313" cy="2223"/>
            </a:xfrm>
            <a:prstGeom prst="rect">
              <a:avLst/>
            </a:prstGeom>
            <a:noFill/>
          </p:spPr>
        </p:pic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 flipV="1">
              <a:off x="1066" y="2886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 flipV="1">
              <a:off x="975" y="3793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H="1" flipV="1">
              <a:off x="1973" y="3430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 flipV="1">
              <a:off x="2109" y="2614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6530" y="5097873"/>
            <a:ext cx="2840723" cy="114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703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Transit Time Factor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1158" y="891396"/>
            <a:ext cx="8526104" cy="53637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proton </a:t>
            </a:r>
            <a:r>
              <a:rPr lang="en-US" dirty="0" err="1" smtClean="0"/>
              <a:t>linacs</a:t>
            </a:r>
            <a:r>
              <a:rPr lang="en-US" dirty="0" smtClean="0"/>
              <a:t> using copper RF cavities</a:t>
            </a:r>
          </a:p>
          <a:p>
            <a:pPr lvl="1"/>
            <a:r>
              <a:rPr lang="en-US" dirty="0" smtClean="0"/>
              <a:t>the cavity cell structure is tuned to match the changing proton velocity as it accelerates.</a:t>
            </a:r>
          </a:p>
          <a:p>
            <a:pPr lvl="1"/>
            <a:r>
              <a:rPr lang="en-US" dirty="0" smtClean="0"/>
              <a:t>The power profile is usually flat</a:t>
            </a:r>
          </a:p>
          <a:p>
            <a:r>
              <a:rPr lang="en-US" dirty="0" smtClean="0"/>
              <a:t>Because of high fabrication costs and difficulty, </a:t>
            </a:r>
          </a:p>
          <a:p>
            <a:pPr lvl="1"/>
            <a:r>
              <a:rPr lang="en-US" dirty="0" smtClean="0"/>
              <a:t>The cell structure of superconducting cavities is tuned for only one beam velocity.</a:t>
            </a:r>
          </a:p>
          <a:p>
            <a:pPr lvl="1"/>
            <a:r>
              <a:rPr lang="en-US" dirty="0" smtClean="0"/>
              <a:t>Multiple families of cell velocities are chosen. ESS cell velocities:</a:t>
            </a:r>
          </a:p>
          <a:p>
            <a:pPr lvl="2"/>
            <a:r>
              <a:rPr lang="en-US" dirty="0" smtClean="0"/>
              <a:t>Spoke: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g</a:t>
            </a:r>
            <a:r>
              <a:rPr lang="en-US" dirty="0" smtClean="0"/>
              <a:t> = 0.5</a:t>
            </a:r>
          </a:p>
          <a:p>
            <a:pPr lvl="2"/>
            <a:r>
              <a:rPr lang="en-US" dirty="0" smtClean="0"/>
              <a:t>Medium beta: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g</a:t>
            </a:r>
            <a:r>
              <a:rPr lang="en-US" dirty="0" smtClean="0"/>
              <a:t> = 0.67</a:t>
            </a:r>
          </a:p>
          <a:p>
            <a:pPr lvl="2"/>
            <a:r>
              <a:rPr lang="en-US" dirty="0" smtClean="0"/>
              <a:t>High beta: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g</a:t>
            </a:r>
            <a:r>
              <a:rPr lang="en-US" dirty="0" smtClean="0"/>
              <a:t> = = 0. 86</a:t>
            </a:r>
          </a:p>
          <a:p>
            <a:pPr lvl="1"/>
            <a:r>
              <a:rPr lang="en-US" dirty="0" smtClean="0"/>
              <a:t>There is a limit on the surface field in a SCRF cavity (ESS 45 MV/m)</a:t>
            </a:r>
          </a:p>
          <a:p>
            <a:pPr lvl="2"/>
            <a:r>
              <a:rPr lang="en-US" dirty="0" smtClean="0"/>
              <a:t>Since, the particle velocity does not match the geometrical velocity for the entire acceleration range, </a:t>
            </a:r>
          </a:p>
          <a:p>
            <a:pPr lvl="2"/>
            <a:r>
              <a:rPr lang="en-US" b="1" u="sng" dirty="0" smtClean="0">
                <a:solidFill>
                  <a:srgbClr val="C00000"/>
                </a:solidFill>
              </a:rPr>
              <a:t>The power profile is not flat</a:t>
            </a:r>
            <a:endParaRPr lang="en-US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Power Profile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1158" y="891396"/>
            <a:ext cx="8526104" cy="53637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latin typeface="Times New Roman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4430"/>
          <a:stretch/>
        </p:blipFill>
        <p:spPr bwMode="auto">
          <a:xfrm>
            <a:off x="1049865" y="1752600"/>
            <a:ext cx="6532033" cy="46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27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Spoke Cavities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1158" y="891396"/>
            <a:ext cx="8526104" cy="53637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latin typeface="Times New Roman"/>
              <a:cs typeface="Times New Roman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2880" y="1366520"/>
            <a:ext cx="4572000" cy="45259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ESS will transition to superconducting cavities at 88 MeV</a:t>
            </a:r>
          </a:p>
          <a:p>
            <a:r>
              <a:rPr lang="en-US" dirty="0" smtClean="0"/>
              <a:t>ESS will be the first accelerator to use 352 MHz double spoke cavity resonators</a:t>
            </a:r>
          </a:p>
          <a:p>
            <a:r>
              <a:rPr lang="en-US" dirty="0" smtClean="0"/>
              <a:t>Twenty-eight cavities with an accelerating gradient of 8 MV/m are required. </a:t>
            </a:r>
          </a:p>
          <a:p>
            <a:r>
              <a:rPr lang="en-US" dirty="0" smtClean="0"/>
              <a:t>Each cavity will operate at a nominal peak power of 320 kW</a:t>
            </a:r>
          </a:p>
          <a:p>
            <a:r>
              <a:rPr lang="en-US" dirty="0" smtClean="0"/>
              <a:t>What type of power source to choose?</a:t>
            </a:r>
          </a:p>
          <a:p>
            <a:pPr lvl="1"/>
            <a:r>
              <a:rPr lang="en-US" dirty="0" err="1" smtClean="0"/>
              <a:t>Tetrode</a:t>
            </a:r>
            <a:endParaRPr lang="en-US" dirty="0" smtClean="0"/>
          </a:p>
          <a:p>
            <a:pPr lvl="1"/>
            <a:r>
              <a:rPr lang="en-US" dirty="0" smtClean="0"/>
              <a:t>Klystron</a:t>
            </a:r>
          </a:p>
          <a:p>
            <a:pPr lvl="1"/>
            <a:r>
              <a:rPr lang="en-US" dirty="0" smtClean="0"/>
              <a:t>IOT</a:t>
            </a:r>
          </a:p>
          <a:p>
            <a:pPr lvl="1"/>
            <a:r>
              <a:rPr lang="en-US" dirty="0" smtClean="0"/>
              <a:t>Solid State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r="9012"/>
          <a:stretch/>
        </p:blipFill>
        <p:spPr>
          <a:xfrm>
            <a:off x="5334000" y="1371600"/>
            <a:ext cx="3567290" cy="256810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320" y="4108847"/>
            <a:ext cx="4317999" cy="276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855339" y="4058683"/>
            <a:ext cx="3014461" cy="8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Layout </a:t>
            </a:r>
            <a:r>
              <a:rPr lang="en-US" sz="1600" dirty="0"/>
              <a:t>of the 352 MHz RF </a:t>
            </a:r>
          </a:p>
          <a:p>
            <a:pPr eaLnBrk="1" hangingPunct="1"/>
            <a:r>
              <a:rPr lang="en-US" sz="1600" dirty="0"/>
              <a:t>source, wave guides and test </a:t>
            </a:r>
          </a:p>
          <a:p>
            <a:pPr eaLnBrk="1" hangingPunct="1"/>
            <a:r>
              <a:rPr lang="en-US" sz="1600" dirty="0"/>
              <a:t>cryostat in the FREIA hall</a:t>
            </a:r>
          </a:p>
        </p:txBody>
      </p:sp>
    </p:spTree>
    <p:extLst>
      <p:ext uri="{BB962C8B-B14F-4D97-AF65-F5344CB8AC3E}">
        <p14:creationId xmlns:p14="http://schemas.microsoft.com/office/powerpoint/2010/main" val="104879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Elliptical Cavities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9443" y="771915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Universal </a:t>
            </a:r>
            <a:r>
              <a:rPr lang="en-US" sz="1600" dirty="0" err="1" smtClean="0"/>
              <a:t>Cryomodule</a:t>
            </a:r>
            <a:endParaRPr lang="en-US" sz="1600" dirty="0" smtClean="0"/>
          </a:p>
          <a:p>
            <a:pPr lvl="1"/>
            <a:r>
              <a:rPr lang="en-US" sz="1400" dirty="0" err="1" smtClean="0"/>
              <a:t>Cryomodules</a:t>
            </a:r>
            <a:r>
              <a:rPr lang="en-US" sz="1400" dirty="0" smtClean="0"/>
              <a:t> are expensive and difficult to fabricate</a:t>
            </a:r>
          </a:p>
          <a:p>
            <a:pPr lvl="1"/>
            <a:r>
              <a:rPr lang="en-US" sz="1400" dirty="0" smtClean="0"/>
              <a:t>Pick cavity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g</a:t>
            </a:r>
            <a:r>
              <a:rPr lang="en-US" sz="1400" dirty="0" smtClean="0"/>
              <a:t> and number of cells</a:t>
            </a:r>
          </a:p>
          <a:p>
            <a:pPr lvl="2"/>
            <a:r>
              <a:rPr lang="en-US" sz="1200" dirty="0" smtClean="0"/>
              <a:t>Optimize power transfer</a:t>
            </a:r>
          </a:p>
          <a:p>
            <a:pPr lvl="2"/>
            <a:r>
              <a:rPr lang="en-US" sz="1200" dirty="0" smtClean="0"/>
              <a:t>Optimize length </a:t>
            </a:r>
          </a:p>
          <a:p>
            <a:pPr lvl="1"/>
            <a:r>
              <a:rPr lang="en-US" sz="1400" dirty="0" smtClean="0"/>
              <a:t>Power in couplers is limited to 1.2 MW (peak)</a:t>
            </a:r>
          </a:p>
          <a:p>
            <a:pPr lvl="1"/>
            <a:endParaRPr lang="en-US" sz="1400" dirty="0" smtClean="0"/>
          </a:p>
          <a:p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5077"/>
          <a:stretch/>
        </p:blipFill>
        <p:spPr>
          <a:xfrm>
            <a:off x="4586305" y="2899173"/>
            <a:ext cx="4281619" cy="164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" y="2957208"/>
            <a:ext cx="2671299" cy="1990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3" y="4463830"/>
            <a:ext cx="4377910" cy="239417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389164" y="5734885"/>
            <a:ext cx="2415658" cy="9359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One cavity per klystron</a:t>
            </a:r>
          </a:p>
          <a:p>
            <a:r>
              <a:rPr lang="en-US" sz="1400" dirty="0" smtClean="0"/>
              <a:t>Two klystrons per modulator</a:t>
            </a:r>
          </a:p>
          <a:p>
            <a:r>
              <a:rPr lang="en-US" sz="1400" dirty="0" smtClean="0"/>
              <a:t>16 klystrons per stub</a:t>
            </a:r>
            <a:endParaRPr lang="en-US" sz="1400" dirty="0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5105400" y="850801"/>
            <a:ext cx="4038600" cy="33527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/>
            <a:r>
              <a:rPr lang="en-US" sz="1400" dirty="0" smtClean="0"/>
              <a:t>Medium Beta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g</a:t>
            </a:r>
            <a:r>
              <a:rPr lang="en-US" sz="1400" dirty="0" smtClean="0"/>
              <a:t> = 0.67</a:t>
            </a:r>
          </a:p>
          <a:p>
            <a:pPr lvl="1"/>
            <a:r>
              <a:rPr lang="en-US" sz="1100" dirty="0" smtClean="0"/>
              <a:t>6 cell cavities</a:t>
            </a:r>
          </a:p>
          <a:p>
            <a:pPr lvl="1"/>
            <a:r>
              <a:rPr lang="en-US" sz="1100" dirty="0" smtClean="0"/>
              <a:t>Cavity length = 0.86 m</a:t>
            </a:r>
          </a:p>
          <a:p>
            <a:pPr lvl="1"/>
            <a:r>
              <a:rPr lang="en-US" sz="1100" dirty="0" smtClean="0"/>
              <a:t>32 cavities packaged in 8 </a:t>
            </a:r>
            <a:r>
              <a:rPr lang="en-US" sz="1100" dirty="0" err="1" smtClean="0"/>
              <a:t>cryomodules</a:t>
            </a:r>
            <a:endParaRPr lang="en-US" sz="1100" dirty="0" smtClean="0"/>
          </a:p>
          <a:p>
            <a:pPr lvl="1"/>
            <a:r>
              <a:rPr lang="en-US" sz="1100" dirty="0" smtClean="0"/>
              <a:t>Maximum peak RF power = 800kW</a:t>
            </a:r>
          </a:p>
          <a:p>
            <a:pPr marL="342900" lvl="2" indent="-342900"/>
            <a:r>
              <a:rPr lang="en-US" sz="1400" dirty="0" smtClean="0"/>
              <a:t>High Beta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g</a:t>
            </a:r>
            <a:r>
              <a:rPr lang="en-US" sz="1400" dirty="0" smtClean="0"/>
              <a:t> = = 0. 86</a:t>
            </a:r>
          </a:p>
          <a:p>
            <a:pPr lvl="1"/>
            <a:r>
              <a:rPr lang="en-US" sz="1100" dirty="0" smtClean="0"/>
              <a:t>5 cell cavities</a:t>
            </a:r>
          </a:p>
          <a:p>
            <a:pPr lvl="1"/>
            <a:r>
              <a:rPr lang="en-US" sz="1100" dirty="0" smtClean="0"/>
              <a:t>Cavity length = 0.92 m</a:t>
            </a:r>
          </a:p>
          <a:p>
            <a:pPr lvl="1"/>
            <a:r>
              <a:rPr lang="en-US" sz="1100" dirty="0" smtClean="0"/>
              <a:t>88 cavities packaged in 22 </a:t>
            </a:r>
            <a:r>
              <a:rPr lang="en-US" sz="1100" dirty="0" err="1" smtClean="0"/>
              <a:t>cryomodules</a:t>
            </a:r>
            <a:endParaRPr lang="en-US" sz="1100" dirty="0" smtClean="0"/>
          </a:p>
          <a:p>
            <a:pPr lvl="1"/>
            <a:r>
              <a:rPr lang="en-US" sz="1100" dirty="0" smtClean="0"/>
              <a:t>Maximum peak RF power = 1.1 MW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556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Upgrade for Neutrinos: </a:t>
            </a:r>
            <a:r>
              <a:rPr lang="en-US" sz="3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Cryo</a:t>
            </a:r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98" y="1253634"/>
            <a:ext cx="7945046" cy="50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Upgrade for Neutrinos: RF 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64" y="1142373"/>
            <a:ext cx="7645307" cy="5059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05" y="4466107"/>
            <a:ext cx="1566444" cy="3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7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Upgrade for Neutrinos: Beam Physics 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96936" y="1090055"/>
            <a:ext cx="6681016" cy="47199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Transport of the H- along the </a:t>
            </a:r>
            <a:r>
              <a:rPr lang="en-US" sz="2000" dirty="0" err="1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linac</a:t>
            </a:r>
            <a:endParaRPr lang="en-US" sz="2000" dirty="0" smtClean="0">
              <a:solidFill>
                <a:srgbClr val="535353"/>
              </a:solidFill>
              <a:latin typeface="Gill Sans Light" charset="0"/>
              <a:cs typeface="Gill Sans Light" charset="0"/>
              <a:sym typeface="Gill Sans Light" charset="0"/>
            </a:endParaRPr>
          </a:p>
          <a:p>
            <a:pPr marL="685800" lvl="1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-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Matching</a:t>
            </a:r>
          </a:p>
          <a:p>
            <a:pPr marL="685800" lvl="1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-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Stripping calculations</a:t>
            </a:r>
          </a:p>
          <a:p>
            <a:pPr marL="685800" lvl="1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-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Loss ratios (Total loss of p + H- &lt; 1w/m)</a:t>
            </a:r>
          </a:p>
          <a:p>
            <a:pPr marL="304800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Setting the tolerances for H- transport</a:t>
            </a:r>
          </a:p>
          <a:p>
            <a:pPr marL="304800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Selecting the best position to merge the two beams (</a:t>
            </a:r>
            <a:r>
              <a:rPr lang="en-US" sz="2000" dirty="0" err="1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emittance</a:t>
            </a: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 growth)</a:t>
            </a:r>
          </a:p>
          <a:p>
            <a:pPr marL="304800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Control system for higher rep. rates</a:t>
            </a:r>
          </a:p>
          <a:p>
            <a:pPr marL="304800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28 Hz (70 Hz for the accumulator)</a:t>
            </a:r>
          </a:p>
          <a:p>
            <a:pPr marL="304800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Longer and less intense </a:t>
            </a:r>
            <a:r>
              <a:rPr lang="en-US" sz="2000" dirty="0" err="1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linac</a:t>
            </a:r>
            <a:r>
              <a:rPr lang="en-US" sz="20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 beam pulses (to avoid unwanted stripping)</a:t>
            </a:r>
          </a:p>
          <a:p>
            <a:pPr marL="704850" lvl="1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 typeface="Lucida Grande"/>
              <a:buChar char="-"/>
            </a:pPr>
            <a:r>
              <a:rPr lang="en-US" sz="18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Check cooling of RFQ</a:t>
            </a:r>
          </a:p>
          <a:p>
            <a:pPr marL="704850" lvl="1" indent="-304800" defTabSz="584200">
              <a:spcBef>
                <a:spcPts val="1200"/>
              </a:spcBef>
              <a:buClr>
                <a:srgbClr val="535353"/>
              </a:buClr>
              <a:buSzPct val="82000"/>
              <a:buFontTx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592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798"/>
            <a:ext cx="9159408" cy="5607202"/>
          </a:xfrm>
          <a:prstGeom prst="rect">
            <a:avLst/>
          </a:prstGeom>
        </p:spPr>
      </p:pic>
      <p:sp>
        <p:nvSpPr>
          <p:cNvPr id="21" name="Content Placeholder 12"/>
          <p:cNvSpPr txBox="1">
            <a:spLocks/>
          </p:cNvSpPr>
          <p:nvPr/>
        </p:nvSpPr>
        <p:spPr>
          <a:xfrm>
            <a:off x="304652" y="1546757"/>
            <a:ext cx="8616516" cy="49690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 neutrino can help us to find answers to very important questions like: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           Matter- Antimatter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Asymmetry of the Universe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 neutrino oscillates between different flavor states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It has mass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Physics beyond the standard model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…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Why do we want to produce neutrinos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17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ESS Upgrade for Neutrinos: Merging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84" y="1046423"/>
            <a:ext cx="4600903" cy="1138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66" y="2255846"/>
            <a:ext cx="4569339" cy="1712443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7456" y="4170996"/>
            <a:ext cx="11580813" cy="33067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584200">
              <a:buClr>
                <a:srgbClr val="535353"/>
              </a:buClr>
              <a:buSzPct val="82000"/>
              <a:buFontTx/>
              <a:buChar char="•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Source: An H- source is needed</a:t>
            </a:r>
          </a:p>
          <a:p>
            <a:pPr marL="304800" indent="-304800" defTabSz="584200">
              <a:buClr>
                <a:srgbClr val="535353"/>
              </a:buClr>
              <a:buSzPct val="82000"/>
              <a:buFontTx/>
              <a:buChar char="•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LEBT: Do we merge the beams here?</a:t>
            </a:r>
          </a:p>
          <a:p>
            <a:pPr marL="304800" indent="-304800" defTabSz="584200">
              <a:buClr>
                <a:srgbClr val="535353"/>
              </a:buClr>
              <a:buSzPct val="82000"/>
              <a:buFontTx/>
              <a:buChar char="•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RFQ</a:t>
            </a:r>
          </a:p>
          <a:p>
            <a:pPr marL="685800" lvl="1" indent="-304800" defTabSz="584200">
              <a:buClr>
                <a:srgbClr val="535353"/>
              </a:buClr>
              <a:buSzPct val="82000"/>
              <a:buFontTx/>
              <a:buChar char="-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The </a:t>
            </a:r>
            <a:r>
              <a:rPr lang="en-US" sz="1600" dirty="0" smtClean="0">
                <a:solidFill>
                  <a:srgbClr val="0000FF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cooling capacity should be checked</a:t>
            </a:r>
          </a:p>
          <a:p>
            <a:pPr marL="685800" lvl="1" indent="-304800" defTabSz="584200">
              <a:buClr>
                <a:srgbClr val="535353"/>
              </a:buClr>
              <a:buSzPct val="82000"/>
              <a:buFontTx/>
              <a:buChar char="-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Depending on best merging position </a:t>
            </a:r>
            <a:r>
              <a:rPr lang="en-US" sz="1600" dirty="0" smtClean="0">
                <a:solidFill>
                  <a:srgbClr val="0000FF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a new RFQ might be needed</a:t>
            </a:r>
          </a:p>
          <a:p>
            <a:pPr marL="304800" indent="-304800" defTabSz="584200">
              <a:buClr>
                <a:srgbClr val="535353"/>
              </a:buClr>
              <a:buSzPct val="82000"/>
              <a:buFontTx/>
              <a:buChar char="•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MEBT: </a:t>
            </a:r>
            <a:r>
              <a:rPr lang="en-US" sz="1600" b="1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We could also merge the beams here!</a:t>
            </a:r>
          </a:p>
          <a:p>
            <a:pPr marL="304800" indent="-304800" defTabSz="584200">
              <a:buClr>
                <a:srgbClr val="535353"/>
              </a:buClr>
              <a:buSzPct val="82000"/>
              <a:buFontTx/>
              <a:buChar char="•"/>
            </a:pPr>
            <a:r>
              <a:rPr lang="en-US" sz="1600" dirty="0" smtClean="0">
                <a:solidFill>
                  <a:srgbClr val="535353"/>
                </a:solidFill>
                <a:latin typeface="Gill Sans Light" charset="0"/>
                <a:cs typeface="Gill Sans Light" charset="0"/>
                <a:sym typeface="Gill Sans Light" charset="0"/>
              </a:rPr>
              <a:t>DTL: Current calculations indicate that the cooling should be enough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232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397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Why an Accumulator for neutrinos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er 12"/>
          <p:cNvGrpSpPr/>
          <p:nvPr/>
        </p:nvGrpSpPr>
        <p:grpSpPr>
          <a:xfrm rot="10800000">
            <a:off x="882917" y="1332975"/>
            <a:ext cx="4174718" cy="2203839"/>
            <a:chOff x="421315" y="987521"/>
            <a:chExt cx="4330170" cy="2285904"/>
          </a:xfrm>
        </p:grpSpPr>
        <p:sp>
          <p:nvSpPr>
            <p:cNvPr id="10" name="Text Box 56"/>
            <p:cNvSpPr txBox="1">
              <a:spLocks noChangeArrowheads="1"/>
            </p:cNvSpPr>
            <p:nvPr/>
          </p:nvSpPr>
          <p:spPr bwMode="auto">
            <a:xfrm flipV="1">
              <a:off x="2664640" y="1209964"/>
              <a:ext cx="387024" cy="25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rgbClr val="008000"/>
                  </a:solidFill>
                  <a:latin typeface="Comic Sans MS" charset="0"/>
                </a:rPr>
                <a:t>H-</a:t>
              </a:r>
              <a:endParaRPr lang="en-US" sz="1000" b="1" dirty="0">
                <a:solidFill>
                  <a:srgbClr val="008000"/>
                </a:solidFill>
                <a:latin typeface="Comic Sans MS" charset="0"/>
              </a:endParaRPr>
            </a:p>
          </p:txBody>
        </p:sp>
        <p:grpSp>
          <p:nvGrpSpPr>
            <p:cNvPr id="11" name="Grouper 14"/>
            <p:cNvGrpSpPr/>
            <p:nvPr/>
          </p:nvGrpSpPr>
          <p:grpSpPr>
            <a:xfrm>
              <a:off x="421315" y="987521"/>
              <a:ext cx="4330170" cy="2285904"/>
              <a:chOff x="176213" y="987521"/>
              <a:chExt cx="4330170" cy="228590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 flipV="1">
                <a:off x="3016254" y="1980466"/>
                <a:ext cx="777789" cy="30394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Line 34"/>
              <p:cNvSpPr>
                <a:spLocks noChangeShapeType="1"/>
              </p:cNvSpPr>
              <p:nvPr/>
            </p:nvSpPr>
            <p:spPr bwMode="auto">
              <a:xfrm flipV="1">
                <a:off x="176213" y="2284413"/>
                <a:ext cx="2840037" cy="9890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4" name="Freeform 35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solidFill>
                <a:srgbClr val="33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5" name="Freeform 36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19" name="Freeform 40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>
                <a:off x="3164062" y="1430465"/>
                <a:ext cx="815679" cy="587375"/>
              </a:xfrm>
              <a:custGeom>
                <a:avLst/>
                <a:gdLst>
                  <a:gd name="T0" fmla="*/ 2147483647 w 370"/>
                  <a:gd name="T1" fmla="*/ 2147483647 h 370"/>
                  <a:gd name="T2" fmla="*/ 2147483647 w 370"/>
                  <a:gd name="T3" fmla="*/ 2147483647 h 370"/>
                  <a:gd name="T4" fmla="*/ 2147483647 w 370"/>
                  <a:gd name="T5" fmla="*/ 2147483647 h 370"/>
                  <a:gd name="T6" fmla="*/ 2147483647 w 370"/>
                  <a:gd name="T7" fmla="*/ 2147483647 h 370"/>
                  <a:gd name="T8" fmla="*/ 2147483647 w 370"/>
                  <a:gd name="T9" fmla="*/ 2147483647 h 370"/>
                  <a:gd name="T10" fmla="*/ 2147483647 w 370"/>
                  <a:gd name="T11" fmla="*/ 2147483647 h 370"/>
                  <a:gd name="T12" fmla="*/ 2147483647 w 370"/>
                  <a:gd name="T13" fmla="*/ 2147483647 h 370"/>
                  <a:gd name="T14" fmla="*/ 2147483647 w 370"/>
                  <a:gd name="T15" fmla="*/ 2147483647 h 370"/>
                  <a:gd name="T16" fmla="*/ 2147483647 w 370"/>
                  <a:gd name="T17" fmla="*/ 2147483647 h 370"/>
                  <a:gd name="T18" fmla="*/ 2147483647 w 370"/>
                  <a:gd name="T19" fmla="*/ 2147483647 h 370"/>
                  <a:gd name="T20" fmla="*/ 2147483647 w 370"/>
                  <a:gd name="T21" fmla="*/ 2147483647 h 370"/>
                  <a:gd name="T22" fmla="*/ 2147483647 w 370"/>
                  <a:gd name="T23" fmla="*/ 2147483647 h 370"/>
                  <a:gd name="T24" fmla="*/ 2147483647 w 370"/>
                  <a:gd name="T25" fmla="*/ 2147483647 h 370"/>
                  <a:gd name="T26" fmla="*/ 2147483647 w 370"/>
                  <a:gd name="T27" fmla="*/ 2147483647 h 370"/>
                  <a:gd name="T28" fmla="*/ 2147483647 w 370"/>
                  <a:gd name="T29" fmla="*/ 2147483647 h 370"/>
                  <a:gd name="T30" fmla="*/ 2147483647 w 370"/>
                  <a:gd name="T31" fmla="*/ 2147483647 h 370"/>
                  <a:gd name="T32" fmla="*/ 0 w 370"/>
                  <a:gd name="T33" fmla="*/ 2147483647 h 370"/>
                  <a:gd name="T34" fmla="*/ 0 w 370"/>
                  <a:gd name="T35" fmla="*/ 2147483647 h 370"/>
                  <a:gd name="T36" fmla="*/ 2147483647 w 370"/>
                  <a:gd name="T37" fmla="*/ 2147483647 h 370"/>
                  <a:gd name="T38" fmla="*/ 2147483647 w 370"/>
                  <a:gd name="T39" fmla="*/ 2147483647 h 370"/>
                  <a:gd name="T40" fmla="*/ 2147483647 w 370"/>
                  <a:gd name="T41" fmla="*/ 2147483647 h 370"/>
                  <a:gd name="T42" fmla="*/ 2147483647 w 370"/>
                  <a:gd name="T43" fmla="*/ 2147483647 h 370"/>
                  <a:gd name="T44" fmla="*/ 2147483647 w 370"/>
                  <a:gd name="T45" fmla="*/ 2147483647 h 370"/>
                  <a:gd name="T46" fmla="*/ 2147483647 w 370"/>
                  <a:gd name="T47" fmla="*/ 2147483647 h 370"/>
                  <a:gd name="T48" fmla="*/ 2147483647 w 370"/>
                  <a:gd name="T49" fmla="*/ 2147483647 h 370"/>
                  <a:gd name="T50" fmla="*/ 2147483647 w 370"/>
                  <a:gd name="T51" fmla="*/ 0 h 370"/>
                  <a:gd name="T52" fmla="*/ 2147483647 w 370"/>
                  <a:gd name="T53" fmla="*/ 0 h 370"/>
                  <a:gd name="T54" fmla="*/ 2147483647 w 370"/>
                  <a:gd name="T55" fmla="*/ 2147483647 h 370"/>
                  <a:gd name="T56" fmla="*/ 2147483647 w 370"/>
                  <a:gd name="T57" fmla="*/ 2147483647 h 370"/>
                  <a:gd name="T58" fmla="*/ 2147483647 w 370"/>
                  <a:gd name="T59" fmla="*/ 2147483647 h 370"/>
                  <a:gd name="T60" fmla="*/ 2147483647 w 370"/>
                  <a:gd name="T61" fmla="*/ 2147483647 h 370"/>
                  <a:gd name="T62" fmla="*/ 2147483647 w 370"/>
                  <a:gd name="T63" fmla="*/ 2147483647 h 370"/>
                  <a:gd name="T64" fmla="*/ 2147483647 w 370"/>
                  <a:gd name="T65" fmla="*/ 2147483647 h 370"/>
                  <a:gd name="T66" fmla="*/ 2147483647 w 370"/>
                  <a:gd name="T67" fmla="*/ 2147483647 h 370"/>
                  <a:gd name="T68" fmla="*/ 2147483647 w 370"/>
                  <a:gd name="T69" fmla="*/ 2147483647 h 37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0"/>
                  <a:gd name="T106" fmla="*/ 0 h 370"/>
                  <a:gd name="T107" fmla="*/ 370 w 370"/>
                  <a:gd name="T108" fmla="*/ 370 h 37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0" h="370">
                    <a:moveTo>
                      <a:pt x="370" y="184"/>
                    </a:moveTo>
                    <a:lnTo>
                      <a:pt x="370" y="184"/>
                    </a:lnTo>
                    <a:lnTo>
                      <a:pt x="368" y="204"/>
                    </a:lnTo>
                    <a:lnTo>
                      <a:pt x="366" y="222"/>
                    </a:lnTo>
                    <a:lnTo>
                      <a:pt x="362" y="240"/>
                    </a:lnTo>
                    <a:lnTo>
                      <a:pt x="356" y="256"/>
                    </a:lnTo>
                    <a:lnTo>
                      <a:pt x="348" y="274"/>
                    </a:lnTo>
                    <a:lnTo>
                      <a:pt x="338" y="288"/>
                    </a:lnTo>
                    <a:lnTo>
                      <a:pt x="328" y="302"/>
                    </a:lnTo>
                    <a:lnTo>
                      <a:pt x="316" y="316"/>
                    </a:lnTo>
                    <a:lnTo>
                      <a:pt x="302" y="328"/>
                    </a:lnTo>
                    <a:lnTo>
                      <a:pt x="288" y="338"/>
                    </a:lnTo>
                    <a:lnTo>
                      <a:pt x="274" y="348"/>
                    </a:lnTo>
                    <a:lnTo>
                      <a:pt x="256" y="356"/>
                    </a:lnTo>
                    <a:lnTo>
                      <a:pt x="240" y="362"/>
                    </a:lnTo>
                    <a:lnTo>
                      <a:pt x="222" y="366"/>
                    </a:lnTo>
                    <a:lnTo>
                      <a:pt x="204" y="368"/>
                    </a:lnTo>
                    <a:lnTo>
                      <a:pt x="184" y="370"/>
                    </a:lnTo>
                    <a:lnTo>
                      <a:pt x="166" y="368"/>
                    </a:lnTo>
                    <a:lnTo>
                      <a:pt x="148" y="366"/>
                    </a:lnTo>
                    <a:lnTo>
                      <a:pt x="130" y="362"/>
                    </a:lnTo>
                    <a:lnTo>
                      <a:pt x="112" y="356"/>
                    </a:lnTo>
                    <a:lnTo>
                      <a:pt x="96" y="348"/>
                    </a:lnTo>
                    <a:lnTo>
                      <a:pt x="82" y="338"/>
                    </a:lnTo>
                    <a:lnTo>
                      <a:pt x="68" y="328"/>
                    </a:lnTo>
                    <a:lnTo>
                      <a:pt x="54" y="316"/>
                    </a:lnTo>
                    <a:lnTo>
                      <a:pt x="42" y="302"/>
                    </a:lnTo>
                    <a:lnTo>
                      <a:pt x="32" y="288"/>
                    </a:lnTo>
                    <a:lnTo>
                      <a:pt x="22" y="274"/>
                    </a:lnTo>
                    <a:lnTo>
                      <a:pt x="14" y="256"/>
                    </a:lnTo>
                    <a:lnTo>
                      <a:pt x="8" y="240"/>
                    </a:lnTo>
                    <a:lnTo>
                      <a:pt x="4" y="222"/>
                    </a:lnTo>
                    <a:lnTo>
                      <a:pt x="0" y="204"/>
                    </a:lnTo>
                    <a:lnTo>
                      <a:pt x="0" y="184"/>
                    </a:lnTo>
                    <a:lnTo>
                      <a:pt x="0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4" y="112"/>
                    </a:lnTo>
                    <a:lnTo>
                      <a:pt x="22" y="96"/>
                    </a:lnTo>
                    <a:lnTo>
                      <a:pt x="32" y="82"/>
                    </a:lnTo>
                    <a:lnTo>
                      <a:pt x="42" y="68"/>
                    </a:lnTo>
                    <a:lnTo>
                      <a:pt x="54" y="54"/>
                    </a:lnTo>
                    <a:lnTo>
                      <a:pt x="68" y="42"/>
                    </a:lnTo>
                    <a:lnTo>
                      <a:pt x="82" y="32"/>
                    </a:lnTo>
                    <a:lnTo>
                      <a:pt x="96" y="22"/>
                    </a:lnTo>
                    <a:lnTo>
                      <a:pt x="112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0"/>
                    </a:lnTo>
                    <a:lnTo>
                      <a:pt x="184" y="0"/>
                    </a:lnTo>
                    <a:lnTo>
                      <a:pt x="204" y="0"/>
                    </a:lnTo>
                    <a:lnTo>
                      <a:pt x="222" y="4"/>
                    </a:lnTo>
                    <a:lnTo>
                      <a:pt x="240" y="8"/>
                    </a:lnTo>
                    <a:lnTo>
                      <a:pt x="256" y="14"/>
                    </a:lnTo>
                    <a:lnTo>
                      <a:pt x="274" y="22"/>
                    </a:lnTo>
                    <a:lnTo>
                      <a:pt x="288" y="32"/>
                    </a:lnTo>
                    <a:lnTo>
                      <a:pt x="302" y="42"/>
                    </a:lnTo>
                    <a:lnTo>
                      <a:pt x="316" y="54"/>
                    </a:lnTo>
                    <a:lnTo>
                      <a:pt x="328" y="68"/>
                    </a:lnTo>
                    <a:lnTo>
                      <a:pt x="338" y="82"/>
                    </a:lnTo>
                    <a:lnTo>
                      <a:pt x="348" y="96"/>
                    </a:lnTo>
                    <a:lnTo>
                      <a:pt x="356" y="112"/>
                    </a:lnTo>
                    <a:lnTo>
                      <a:pt x="362" y="130"/>
                    </a:lnTo>
                    <a:lnTo>
                      <a:pt x="366" y="148"/>
                    </a:lnTo>
                    <a:lnTo>
                      <a:pt x="368" y="166"/>
                    </a:lnTo>
                    <a:lnTo>
                      <a:pt x="370" y="18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1" name="Line 42"/>
              <p:cNvSpPr>
                <a:spLocks noChangeShapeType="1"/>
              </p:cNvSpPr>
              <p:nvPr/>
            </p:nvSpPr>
            <p:spPr bwMode="auto">
              <a:xfrm flipH="1">
                <a:off x="2114550" y="1427286"/>
                <a:ext cx="15303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2" name="Rectangle 43"/>
              <p:cNvSpPr>
                <a:spLocks noChangeArrowheads="1"/>
              </p:cNvSpPr>
              <p:nvPr/>
            </p:nvSpPr>
            <p:spPr bwMode="auto">
              <a:xfrm>
                <a:off x="1108075" y="1368305"/>
                <a:ext cx="1184275" cy="101600"/>
              </a:xfrm>
              <a:prstGeom prst="rect">
                <a:avLst/>
              </a:prstGeom>
              <a:solidFill>
                <a:srgbClr val="FFE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3" name="Rectangle 44"/>
              <p:cNvSpPr>
                <a:spLocks noChangeArrowheads="1"/>
              </p:cNvSpPr>
              <p:nvPr/>
            </p:nvSpPr>
            <p:spPr bwMode="auto">
              <a:xfrm>
                <a:off x="1108075" y="1376487"/>
                <a:ext cx="1184275" cy="1016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4" name="Rectangle 45"/>
              <p:cNvSpPr>
                <a:spLocks noChangeArrowheads="1"/>
              </p:cNvSpPr>
              <p:nvPr/>
            </p:nvSpPr>
            <p:spPr bwMode="auto">
              <a:xfrm rot="10800000">
                <a:off x="1166084" y="1528989"/>
                <a:ext cx="1117330" cy="16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0000FF"/>
                    </a:solidFill>
                  </a:rPr>
                  <a:t>ESS 2-3 </a:t>
                </a:r>
                <a:r>
                  <a:rPr lang="en-US" sz="1050" b="1" dirty="0" err="1" smtClean="0">
                    <a:solidFill>
                      <a:srgbClr val="0000FF"/>
                    </a:solidFill>
                  </a:rPr>
                  <a:t>GeV</a:t>
                </a:r>
                <a:r>
                  <a:rPr lang="en-US" sz="1050" b="1" dirty="0">
                    <a:solidFill>
                      <a:srgbClr val="0000FF"/>
                    </a:solidFill>
                  </a:rPr>
                  <a:t>, </a:t>
                </a:r>
                <a:r>
                  <a:rPr lang="en-US" sz="1050" b="1" dirty="0" smtClean="0">
                    <a:solidFill>
                      <a:srgbClr val="0000FF"/>
                    </a:solidFill>
                  </a:rPr>
                  <a:t>5 </a:t>
                </a:r>
                <a:r>
                  <a:rPr lang="en-US" sz="1050" b="1" dirty="0">
                    <a:solidFill>
                      <a:srgbClr val="0000FF"/>
                    </a:solidFill>
                  </a:rPr>
                  <a:t>MW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 rot="10800000">
                <a:off x="3143250" y="2236788"/>
                <a:ext cx="365669" cy="16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Target</a:t>
                </a:r>
                <a:endParaRPr lang="en-US" sz="1600" dirty="0"/>
              </a:p>
            </p:txBody>
          </p:sp>
          <p:sp>
            <p:nvSpPr>
              <p:cNvPr id="26" name="Rectangle 48"/>
              <p:cNvSpPr>
                <a:spLocks noChangeArrowheads="1"/>
              </p:cNvSpPr>
              <p:nvPr/>
            </p:nvSpPr>
            <p:spPr bwMode="auto">
              <a:xfrm rot="10800000">
                <a:off x="1664437" y="2799008"/>
                <a:ext cx="732089" cy="16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decay tunnel</a:t>
                </a:r>
                <a:endParaRPr lang="en-US" sz="1600" dirty="0"/>
              </a:p>
            </p:txBody>
          </p:sp>
          <p:sp>
            <p:nvSpPr>
              <p:cNvPr id="27" name="Rectangle 49"/>
              <p:cNvSpPr>
                <a:spLocks noChangeArrowheads="1"/>
              </p:cNvSpPr>
              <p:nvPr/>
            </p:nvSpPr>
            <p:spPr bwMode="auto">
              <a:xfrm rot="10800000">
                <a:off x="3761497" y="1514302"/>
                <a:ext cx="744886" cy="273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Times New Roman" pitchFamily="-109" charset="0"/>
                    <a:ea typeface="+mn-ea"/>
                    <a:cs typeface="+mn-cs"/>
                  </a:rPr>
                  <a:t>Accumulator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1050" dirty="0" smtClean="0">
                    <a:solidFill>
                      <a:srgbClr val="000000"/>
                    </a:solidFill>
                    <a:latin typeface="Times New Roman" pitchFamily="-109" charset="0"/>
                    <a:ea typeface="+mn-ea"/>
                    <a:cs typeface="+mn-cs"/>
                  </a:rPr>
                  <a:t>ring</a:t>
                </a:r>
                <a:endParaRPr lang="en-US" sz="1050" strike="sngStrike" dirty="0">
                  <a:solidFill>
                    <a:srgbClr val="000000"/>
                  </a:solidFill>
                  <a:latin typeface="Times New Roman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50"/>
              <p:cNvSpPr>
                <a:spLocks noChangeArrowheads="1"/>
              </p:cNvSpPr>
              <p:nvPr/>
            </p:nvSpPr>
            <p:spPr bwMode="auto">
              <a:xfrm rot="10800000">
                <a:off x="1979614" y="1869704"/>
                <a:ext cx="738362" cy="45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50" dirty="0">
                    <a:solidFill>
                      <a:srgbClr val="000000"/>
                    </a:solidFill>
                  </a:rPr>
                  <a:t>Magnetic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050" dirty="0">
                    <a:solidFill>
                      <a:srgbClr val="000000"/>
                    </a:solidFill>
                  </a:rPr>
                  <a:t>horn capture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050" dirty="0">
                    <a:solidFill>
                      <a:srgbClr val="000000"/>
                    </a:solidFill>
                  </a:rPr>
                  <a:t>(collector)</a:t>
                </a:r>
                <a:endParaRPr lang="en-US" sz="1600" dirty="0"/>
              </a:p>
            </p:txBody>
          </p:sp>
          <p:sp>
            <p:nvSpPr>
              <p:cNvPr id="29" name="Rectangle 52"/>
              <p:cNvSpPr>
                <a:spLocks noChangeArrowheads="1"/>
              </p:cNvSpPr>
              <p:nvPr/>
            </p:nvSpPr>
            <p:spPr bwMode="auto">
              <a:xfrm rot="10800000">
                <a:off x="1259256" y="987521"/>
                <a:ext cx="784791" cy="33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FF0000"/>
                    </a:solidFill>
                  </a:rPr>
                  <a:t>proton </a:t>
                </a:r>
                <a:r>
                  <a:rPr lang="en-US" sz="1050" b="1" dirty="0" smtClean="0">
                    <a:solidFill>
                      <a:srgbClr val="FF0000"/>
                    </a:solidFill>
                  </a:rPr>
                  <a:t>driver</a:t>
                </a:r>
              </a:p>
              <a:p>
                <a:pPr algn="ctr"/>
                <a:r>
                  <a:rPr lang="en-US" sz="1050" b="1" dirty="0" smtClean="0">
                    <a:solidFill>
                      <a:srgbClr val="FF0000"/>
                    </a:solidFill>
                  </a:rPr>
                  <a:t>28 or 70 Hz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Rectangle 53"/>
              <p:cNvSpPr>
                <a:spLocks noChangeArrowheads="1"/>
              </p:cNvSpPr>
              <p:nvPr/>
            </p:nvSpPr>
            <p:spPr bwMode="auto">
              <a:xfrm rot="-1211666">
                <a:off x="1543050" y="2606675"/>
                <a:ext cx="701675" cy="13811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1600"/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 rot="10800000">
                <a:off x="2352675" y="2508250"/>
                <a:ext cx="879325" cy="31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008000"/>
                    </a:solidFill>
                    <a:latin typeface="Comic Sans MS" charset="0"/>
                  </a:rPr>
                  <a:t>hadrons</a:t>
                </a:r>
              </a:p>
            </p:txBody>
          </p:sp>
          <p:sp>
            <p:nvSpPr>
              <p:cNvPr id="32" name="Text Box 55"/>
              <p:cNvSpPr txBox="1">
                <a:spLocks noChangeArrowheads="1"/>
              </p:cNvSpPr>
              <p:nvPr/>
            </p:nvSpPr>
            <p:spPr bwMode="auto">
              <a:xfrm rot="10800000">
                <a:off x="833438" y="2541588"/>
                <a:ext cx="562212" cy="386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rgbClr val="008000"/>
                    </a:solidFill>
                    <a:latin typeface="Symbol" charset="0"/>
                  </a:rPr>
                  <a:t>n, m</a:t>
                </a:r>
              </a:p>
            </p:txBody>
          </p:sp>
          <p:sp>
            <p:nvSpPr>
              <p:cNvPr id="33" name="Text Box 57"/>
              <p:cNvSpPr txBox="1">
                <a:spLocks noChangeArrowheads="1"/>
              </p:cNvSpPr>
              <p:nvPr/>
            </p:nvSpPr>
            <p:spPr bwMode="auto">
              <a:xfrm rot="10800000">
                <a:off x="3494209" y="2040308"/>
                <a:ext cx="291109" cy="31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008000"/>
                    </a:solidFill>
                    <a:latin typeface="Comic Sans MS" charset="0"/>
                  </a:rPr>
                  <a:t>p</a:t>
                </a:r>
              </a:p>
            </p:txBody>
          </p:sp>
        </p:grpSp>
      </p:grpSp>
      <p:cxnSp>
        <p:nvCxnSpPr>
          <p:cNvPr id="6" name="Straight Arrow Connector 5"/>
          <p:cNvCxnSpPr>
            <a:endCxn id="34" idx="1"/>
          </p:cNvCxnSpPr>
          <p:nvPr/>
        </p:nvCxnSpPr>
        <p:spPr>
          <a:xfrm flipV="1">
            <a:off x="2492563" y="2073232"/>
            <a:ext cx="3068378" cy="14341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60941" y="1703900"/>
            <a:ext cx="3147256" cy="7386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magnetic </a:t>
            </a:r>
            <a:r>
              <a:rPr lang="en-US" sz="1200" dirty="0" smtClean="0"/>
              <a:t>horn</a:t>
            </a:r>
            <a:r>
              <a:rPr lang="en-US" sz="1400" dirty="0" smtClean="0"/>
              <a:t> is pulsed and cannot accept the whole </a:t>
            </a:r>
            <a:r>
              <a:rPr lang="en-US" sz="1400" dirty="0" err="1" smtClean="0"/>
              <a:t>linac</a:t>
            </a:r>
            <a:r>
              <a:rPr lang="en-US" sz="1400" dirty="0" smtClean="0"/>
              <a:t> pulse of 3 </a:t>
            </a:r>
            <a:r>
              <a:rPr lang="en-US" sz="1400" dirty="0" err="1" smtClean="0"/>
              <a:t>ms</a:t>
            </a:r>
            <a:endParaRPr lang="en-US" sz="1400" dirty="0"/>
          </a:p>
          <a:p>
            <a:r>
              <a:rPr lang="en-US" sz="1400" dirty="0" smtClean="0"/>
              <a:t>Needs research !</a:t>
            </a:r>
            <a:endParaRPr lang="en-US" sz="1400" dirty="0"/>
          </a:p>
        </p:txBody>
      </p:sp>
      <p:sp>
        <p:nvSpPr>
          <p:cNvPr id="37" name="Arc 36"/>
          <p:cNvSpPr/>
          <p:nvPr/>
        </p:nvSpPr>
        <p:spPr>
          <a:xfrm rot="1383979" flipH="1" flipV="1">
            <a:off x="7024575" y="4147553"/>
            <a:ext cx="1197351" cy="648478"/>
          </a:xfrm>
          <a:prstGeom prst="arc">
            <a:avLst>
              <a:gd name="adj1" fmla="val 16200000"/>
              <a:gd name="adj2" fmla="val 12985462"/>
            </a:avLst>
          </a:prstGeom>
          <a:ln w="76200" cmpd="sng"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44673" y="4975574"/>
            <a:ext cx="7242069" cy="3146"/>
          </a:xfrm>
          <a:prstGeom prst="line">
            <a:avLst/>
          </a:prstGeom>
          <a:ln w="38100" cmpd="sng"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74162" y="4830110"/>
            <a:ext cx="418861" cy="297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69562" y="4860921"/>
            <a:ext cx="418861" cy="297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5239" y="4887940"/>
            <a:ext cx="418861" cy="297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93754" y="6048877"/>
            <a:ext cx="225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gap (50-100 ns)</a:t>
            </a:r>
            <a:endParaRPr lang="en-US" dirty="0"/>
          </a:p>
        </p:txBody>
      </p:sp>
      <p:cxnSp>
        <p:nvCxnSpPr>
          <p:cNvPr id="43" name="Straight Arrow Connector 42"/>
          <p:cNvCxnSpPr>
            <a:endCxn id="40" idx="2"/>
          </p:cNvCxnSpPr>
          <p:nvPr/>
        </p:nvCxnSpPr>
        <p:spPr>
          <a:xfrm flipH="1" flipV="1">
            <a:off x="4278993" y="5158140"/>
            <a:ext cx="1709876" cy="941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678687" y="4928189"/>
            <a:ext cx="1017533" cy="112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8444" y="4928471"/>
            <a:ext cx="125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942013" y="4242177"/>
            <a:ext cx="198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Accumulator  Rings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2" idx="1"/>
            <a:endCxn id="39" idx="2"/>
          </p:cNvCxnSpPr>
          <p:nvPr/>
        </p:nvCxnSpPr>
        <p:spPr>
          <a:xfrm flipH="1" flipV="1">
            <a:off x="2383593" y="5127329"/>
            <a:ext cx="2810161" cy="1106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2" idx="0"/>
            <a:endCxn id="41" idx="2"/>
          </p:cNvCxnSpPr>
          <p:nvPr/>
        </p:nvCxnSpPr>
        <p:spPr>
          <a:xfrm flipH="1" flipV="1">
            <a:off x="6224670" y="5185159"/>
            <a:ext cx="98923" cy="863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/>
        </p:nvSpPr>
        <p:spPr>
          <a:xfrm rot="1383979" flipH="1" flipV="1">
            <a:off x="6921067" y="4224136"/>
            <a:ext cx="1197351" cy="648478"/>
          </a:xfrm>
          <a:prstGeom prst="arc">
            <a:avLst>
              <a:gd name="adj1" fmla="val 16200000"/>
              <a:gd name="adj2" fmla="val 12985462"/>
            </a:avLst>
          </a:prstGeom>
          <a:ln w="76200" cmpd="sng"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383979" flipH="1" flipV="1">
            <a:off x="7271757" y="3958770"/>
            <a:ext cx="1197351" cy="648478"/>
          </a:xfrm>
          <a:prstGeom prst="arc">
            <a:avLst>
              <a:gd name="adj1" fmla="val 16200000"/>
              <a:gd name="adj2" fmla="val 12985462"/>
            </a:avLst>
          </a:prstGeom>
          <a:ln w="76200" cmpd="sng"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1383979" flipH="1" flipV="1">
            <a:off x="7139812" y="4035355"/>
            <a:ext cx="1197351" cy="648478"/>
          </a:xfrm>
          <a:prstGeom prst="arc">
            <a:avLst>
              <a:gd name="adj1" fmla="val 16200000"/>
              <a:gd name="adj2" fmla="val 12985462"/>
            </a:avLst>
          </a:prstGeom>
          <a:ln w="76200" cmpd="sng"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41033" y="3739014"/>
            <a:ext cx="500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3 </a:t>
            </a:r>
            <a:r>
              <a:rPr lang="en-US" dirty="0" err="1" smtClean="0"/>
              <a:t>ms</a:t>
            </a:r>
            <a:r>
              <a:rPr lang="en-US" dirty="0" smtClean="0"/>
              <a:t> pulse shorter by accumulating in ring (s)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08803" y="5789327"/>
            <a:ext cx="3281349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Needs study: Do these gaps in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 pulse perturb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 beam?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70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Why more than one ring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3286" y="922885"/>
            <a:ext cx="8526104" cy="41730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ESSnuSB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1.25 </a:t>
            </a:r>
            <a:r>
              <a:rPr lang="en-US" sz="1800" dirty="0">
                <a:latin typeface="Times New Roman"/>
                <a:cs typeface="Times New Roman"/>
              </a:rPr>
              <a:t>MW </a:t>
            </a:r>
            <a:r>
              <a:rPr lang="en-US" sz="1800" dirty="0" smtClean="0">
                <a:latin typeface="Times New Roman"/>
                <a:cs typeface="Times New Roman"/>
              </a:rPr>
              <a:t>on each target, 4 targets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Reasonable accumulator circumference of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430 m =&gt;1.5 </a:t>
            </a:r>
            <a:r>
              <a:rPr lang="en-US" sz="1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pulse </a:t>
            </a:r>
            <a:r>
              <a:rPr lang="en-US" sz="1800" dirty="0" smtClean="0">
                <a:latin typeface="Times New Roman"/>
                <a:cs typeface="Times New Roman"/>
              </a:rPr>
              <a:t>length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Simple space charge formula, coasting beam, self field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/>
                <a:cs typeface="Times New Roman"/>
              </a:rPr>
              <a:t>1.1 10</a:t>
            </a:r>
            <a:r>
              <a:rPr lang="en-US" sz="1800" baseline="30000" dirty="0">
                <a:latin typeface="Times New Roman"/>
                <a:cs typeface="Times New Roman"/>
              </a:rPr>
              <a:t>15 </a:t>
            </a:r>
            <a:r>
              <a:rPr lang="en-US" sz="1800" dirty="0">
                <a:latin typeface="Times New Roman"/>
                <a:cs typeface="Times New Roman"/>
              </a:rPr>
              <a:t>p would give SC of -0.67 (round beam, 2.0 </a:t>
            </a:r>
            <a:r>
              <a:rPr lang="en-US" sz="1800" dirty="0" err="1">
                <a:latin typeface="Times New Roman"/>
                <a:cs typeface="Times New Roman"/>
              </a:rPr>
              <a:t>GeV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100 </a:t>
            </a:r>
            <a:r>
              <a:rPr lang="en-US" sz="1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mm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/>
                <a:cs typeface="Times New Roman"/>
              </a:rPr>
              <a:t>mrad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latin typeface="Times New Roman"/>
                <a:cs typeface="Times New Roman"/>
              </a:rPr>
              <a:t>Resonances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4 rings: Particles </a:t>
            </a:r>
            <a:r>
              <a:rPr lang="en-US" sz="1800" dirty="0">
                <a:latin typeface="Times New Roman"/>
                <a:cs typeface="Times New Roman"/>
              </a:rPr>
              <a:t>in one </a:t>
            </a:r>
            <a:r>
              <a:rPr lang="en-US" sz="1800" dirty="0" smtClean="0">
                <a:latin typeface="Times New Roman"/>
                <a:cs typeface="Times New Roman"/>
              </a:rPr>
              <a:t>pulse from </a:t>
            </a:r>
            <a:r>
              <a:rPr lang="en-US" sz="1800" dirty="0" err="1" smtClean="0">
                <a:latin typeface="Times New Roman"/>
                <a:cs typeface="Times New Roman"/>
              </a:rPr>
              <a:t>accu</a:t>
            </a:r>
            <a:r>
              <a:rPr lang="en-US" sz="1800" dirty="0" smtClean="0">
                <a:latin typeface="Times New Roman"/>
                <a:cs typeface="Times New Roman"/>
              </a:rPr>
              <a:t>: </a:t>
            </a:r>
            <a:r>
              <a:rPr lang="en-US" sz="1800" dirty="0">
                <a:latin typeface="Times New Roman"/>
                <a:cs typeface="Times New Roman"/>
              </a:rPr>
              <a:t>1.1 10</a:t>
            </a:r>
            <a:r>
              <a:rPr lang="en-US" sz="1800" baseline="30000" dirty="0">
                <a:latin typeface="Times New Roman"/>
                <a:cs typeface="Times New Roman"/>
              </a:rPr>
              <a:t>15</a:t>
            </a:r>
            <a:r>
              <a:rPr lang="en-US" sz="1800" dirty="0">
                <a:latin typeface="Times New Roman"/>
                <a:cs typeface="Times New Roman"/>
              </a:rPr>
              <a:t>/4 </a:t>
            </a:r>
            <a:r>
              <a:rPr lang="en-US" sz="1800" dirty="0" smtClean="0">
                <a:latin typeface="Times New Roman"/>
                <a:cs typeface="Times New Roman"/>
              </a:rPr>
              <a:t>=&gt; </a:t>
            </a:r>
            <a:r>
              <a:rPr lang="en-US" sz="1800" dirty="0">
                <a:latin typeface="Times New Roman"/>
                <a:cs typeface="Times New Roman"/>
              </a:rPr>
              <a:t>2.75 </a:t>
            </a:r>
            <a:r>
              <a:rPr lang="en-US" sz="1800" dirty="0" smtClean="0">
                <a:latin typeface="Times New Roman"/>
                <a:cs typeface="Times New Roman"/>
              </a:rPr>
              <a:t>10</a:t>
            </a:r>
            <a:r>
              <a:rPr lang="en-US" sz="1800" baseline="30000" dirty="0" smtClean="0">
                <a:latin typeface="Times New Roman"/>
                <a:cs typeface="Times New Roman"/>
              </a:rPr>
              <a:t>14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In one ring: For </a:t>
            </a:r>
            <a:r>
              <a:rPr lang="en-US" sz="1800" dirty="0">
                <a:latin typeface="Times New Roman"/>
                <a:cs typeface="Times New Roman"/>
              </a:rPr>
              <a:t>2.75 </a:t>
            </a:r>
            <a:r>
              <a:rPr lang="en-US" sz="1800" dirty="0" smtClean="0">
                <a:latin typeface="Times New Roman"/>
                <a:cs typeface="Times New Roman"/>
              </a:rPr>
              <a:t>10</a:t>
            </a:r>
            <a:r>
              <a:rPr lang="en-US" sz="1800" baseline="30000" dirty="0" smtClean="0">
                <a:latin typeface="Times New Roman"/>
                <a:cs typeface="Times New Roman"/>
              </a:rPr>
              <a:t>14 </a:t>
            </a:r>
            <a:r>
              <a:rPr lang="en-US" sz="1800" dirty="0">
                <a:latin typeface="Times New Roman"/>
                <a:cs typeface="Times New Roman"/>
              </a:rPr>
              <a:t>p</a:t>
            </a:r>
            <a:r>
              <a:rPr lang="en-US" sz="1800" dirty="0" smtClean="0">
                <a:latin typeface="Times New Roman"/>
                <a:cs typeface="Times New Roman"/>
              </a:rPr>
              <a:t>rotons in machine SC </a:t>
            </a:r>
            <a:r>
              <a:rPr lang="en-US" sz="1800" dirty="0">
                <a:latin typeface="Times New Roman"/>
                <a:cs typeface="Times New Roman"/>
              </a:rPr>
              <a:t>&lt; – </a:t>
            </a:r>
            <a:r>
              <a:rPr lang="en-US" sz="1800" dirty="0" smtClean="0">
                <a:latin typeface="Times New Roman"/>
                <a:cs typeface="Times New Roman"/>
              </a:rPr>
              <a:t>0.2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(acceptable)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7689" y="2023231"/>
            <a:ext cx="3879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 example: K. </a:t>
            </a:r>
            <a:r>
              <a:rPr lang="en-US" sz="1400" dirty="0" err="1" smtClean="0"/>
              <a:t>Schindl</a:t>
            </a:r>
            <a:r>
              <a:rPr lang="en-US" sz="1400" dirty="0" smtClean="0"/>
              <a:t>: Space Charge, CERN, 1999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03240" y="5761441"/>
            <a:ext cx="5534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</a:t>
            </a:r>
            <a:r>
              <a:rPr lang="en-US" sz="1400" dirty="0"/>
              <a:t>. McGinnis, M. </a:t>
            </a:r>
            <a:r>
              <a:rPr lang="en-US" sz="1400" dirty="0" err="1"/>
              <a:t>Lindroos</a:t>
            </a:r>
            <a:r>
              <a:rPr lang="en-US" sz="1400" dirty="0"/>
              <a:t>, R. </a:t>
            </a:r>
            <a:r>
              <a:rPr lang="en-US" sz="1400" dirty="0" smtClean="0"/>
              <a:t>Miyamoto, “European spallation source afterburner concept”, IPAC 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653" y="936627"/>
            <a:ext cx="3628728" cy="1090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0176" y="1523452"/>
            <a:ext cx="57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7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1430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What can we optimize: </a:t>
            </a:r>
            <a:r>
              <a:rPr lang="en-US" sz="36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everal Accumulators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629" y="1024674"/>
            <a:ext cx="2335924" cy="88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660"/>
          <a:stretch/>
        </p:blipFill>
        <p:spPr>
          <a:xfrm>
            <a:off x="342216" y="1266537"/>
            <a:ext cx="5740400" cy="39530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6400" y="6155035"/>
            <a:ext cx="6464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https://indico.in2p3.fr/</a:t>
            </a:r>
            <a:r>
              <a:rPr lang="en-US" sz="1200" dirty="0" err="1"/>
              <a:t>getFile.py</a:t>
            </a:r>
            <a:r>
              <a:rPr lang="en-US" sz="1200" dirty="0"/>
              <a:t>/</a:t>
            </a:r>
            <a:r>
              <a:rPr lang="en-US" sz="1200" dirty="0" err="1"/>
              <a:t>access?contribId</a:t>
            </a:r>
            <a:r>
              <a:rPr lang="en-US" sz="1200" dirty="0"/>
              <a:t>=5&amp;resId=0&amp;materialId=</a:t>
            </a:r>
            <a:r>
              <a:rPr lang="en-US" sz="1200" dirty="0" err="1"/>
              <a:t>slides&amp;confId</a:t>
            </a:r>
            <a:r>
              <a:rPr lang="en-US" sz="1200" dirty="0"/>
              <a:t>=8998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2470" y="5428874"/>
            <a:ext cx="75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Horn pulsing 56 Hz</a:t>
            </a:r>
          </a:p>
          <a:p>
            <a:r>
              <a:rPr lang="en-US" dirty="0" smtClean="0"/>
              <a:t>With 4 rings we would have the beam too long in accumulator (to be checked!)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410550" y="4680358"/>
            <a:ext cx="853030" cy="4264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5" idx="5"/>
          </p:cNvCxnSpPr>
          <p:nvPr/>
        </p:nvCxnSpPr>
        <p:spPr>
          <a:xfrm flipH="1" flipV="1">
            <a:off x="5138657" y="5044380"/>
            <a:ext cx="748827" cy="5735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987" y="2543649"/>
            <a:ext cx="1745189" cy="17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5497837" y="3139594"/>
            <a:ext cx="1396151" cy="339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41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6934" y="198271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What can we optimize: No Accumulator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28" y="1199864"/>
            <a:ext cx="2335924" cy="889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5896" y="5984444"/>
            <a:ext cx="6464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</a:t>
            </a:r>
            <a:r>
              <a:rPr lang="en-US" sz="1200" dirty="0"/>
              <a:t>://indico.in2p3.fr/</a:t>
            </a:r>
            <a:r>
              <a:rPr lang="en-US" sz="1200" dirty="0" err="1"/>
              <a:t>getFile.py</a:t>
            </a:r>
            <a:r>
              <a:rPr lang="en-US" sz="1200" dirty="0"/>
              <a:t>/</a:t>
            </a:r>
            <a:r>
              <a:rPr lang="en-US" sz="1200" dirty="0" err="1"/>
              <a:t>access?contribId</a:t>
            </a:r>
            <a:r>
              <a:rPr lang="en-US" sz="1200" dirty="0"/>
              <a:t>=5&amp;resId=0&amp;materialId=</a:t>
            </a:r>
            <a:r>
              <a:rPr lang="en-US" sz="1200" dirty="0" err="1"/>
              <a:t>slides&amp;confId</a:t>
            </a:r>
            <a:r>
              <a:rPr lang="en-US" sz="1200" dirty="0"/>
              <a:t>=8998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48" y="2359683"/>
            <a:ext cx="44073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direct on target is the best solution however not feasible today, too high power dissipation with today’s  horn design &amp; technologies. </a:t>
            </a:r>
          </a:p>
          <a:p>
            <a:endParaRPr lang="en-US" dirty="0" smtClean="0"/>
          </a:p>
          <a:p>
            <a:r>
              <a:rPr lang="en-US" dirty="0" smtClean="0"/>
              <a:t>R&amp;D, </a:t>
            </a:r>
            <a:r>
              <a:rPr lang="en-US" dirty="0"/>
              <a:t>superconducting coils </a:t>
            </a:r>
            <a:r>
              <a:rPr lang="en-US" dirty="0" smtClean="0"/>
              <a:t>(R. </a:t>
            </a:r>
            <a:r>
              <a:rPr lang="en-US" dirty="0" err="1" smtClean="0"/>
              <a:t>Maccaferri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b="1" dirty="0">
                <a:solidFill>
                  <a:srgbClr val="FF0000"/>
                </a:solidFill>
              </a:rPr>
              <a:t>Heat deposition in </a:t>
            </a:r>
            <a:r>
              <a:rPr lang="en-US" b="1" dirty="0" smtClean="0">
                <a:solidFill>
                  <a:srgbClr val="FF0000"/>
                </a:solidFill>
              </a:rPr>
              <a:t>coils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e.g. 4 </a:t>
            </a:r>
            <a:r>
              <a:rPr lang="en-US" dirty="0" err="1" smtClean="0"/>
              <a:t>Linac</a:t>
            </a:r>
            <a:r>
              <a:rPr lang="en-US" dirty="0" smtClean="0"/>
              <a:t> slices of 0.7 </a:t>
            </a:r>
            <a:r>
              <a:rPr lang="en-US" dirty="0" err="1" smtClean="0"/>
              <a:t>ms</a:t>
            </a:r>
            <a:r>
              <a:rPr lang="en-US" dirty="0" smtClean="0"/>
              <a:t> each help the problem? See later slides.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404" y="1752445"/>
            <a:ext cx="4273569" cy="31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We propose one ring, but spaced </a:t>
            </a:r>
            <a:r>
              <a:rPr lang="en-US" sz="3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Linac</a:t>
            </a:r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pulses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4" y="2924943"/>
            <a:ext cx="7357181" cy="30578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3187" y="857996"/>
            <a:ext cx="75312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Once the ring is full we extract BUT, we need time for injection and extraction.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could make “holes” in the </a:t>
            </a:r>
            <a:r>
              <a:rPr lang="en-US" dirty="0" err="1" smtClean="0">
                <a:solidFill>
                  <a:srgbClr val="0000FF"/>
                </a:solidFill>
              </a:rPr>
              <a:t>Linac</a:t>
            </a:r>
            <a:r>
              <a:rPr lang="en-US" dirty="0" smtClean="0">
                <a:solidFill>
                  <a:srgbClr val="0000FF"/>
                </a:solidFill>
              </a:rPr>
              <a:t> beam, “chop” the </a:t>
            </a:r>
            <a:r>
              <a:rPr lang="en-US" dirty="0" err="1" smtClean="0">
                <a:solidFill>
                  <a:srgbClr val="0000FF"/>
                </a:solidFill>
              </a:rPr>
              <a:t>Linac</a:t>
            </a:r>
            <a:r>
              <a:rPr lang="en-US" dirty="0" smtClean="0">
                <a:solidFill>
                  <a:srgbClr val="0000FF"/>
                </a:solidFill>
              </a:rPr>
              <a:t> beam,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but we would need to throw away too many particles.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Proposal: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We make shorter </a:t>
            </a:r>
            <a:r>
              <a:rPr lang="en-US" i="1" dirty="0">
                <a:solidFill>
                  <a:srgbClr val="0000FF"/>
                </a:solidFill>
              </a:rPr>
              <a:t>and spaced </a:t>
            </a:r>
            <a:r>
              <a:rPr lang="en-US" i="1" dirty="0" err="1">
                <a:solidFill>
                  <a:srgbClr val="0000FF"/>
                </a:solidFill>
              </a:rPr>
              <a:t>linac</a:t>
            </a:r>
            <a:r>
              <a:rPr lang="en-US" i="1" dirty="0">
                <a:solidFill>
                  <a:srgbClr val="0000FF"/>
                </a:solidFill>
              </a:rPr>
              <a:t> pulses to permit injection/</a:t>
            </a:r>
            <a:r>
              <a:rPr lang="en-US" i="1" dirty="0" smtClean="0">
                <a:solidFill>
                  <a:srgbClr val="0000FF"/>
                </a:solidFill>
              </a:rPr>
              <a:t>extraction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In particular the injection bumper needs time</a:t>
            </a:r>
            <a:endParaRPr lang="en-US" i="1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950" y="6218518"/>
            <a:ext cx="7551353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for injection bumpers needed here: space </a:t>
            </a:r>
            <a:r>
              <a:rPr lang="en-US" sz="1400" dirty="0" err="1" smtClean="0"/>
              <a:t>linac</a:t>
            </a:r>
            <a:r>
              <a:rPr lang="en-US" sz="1400" dirty="0" smtClean="0"/>
              <a:t> pulses not to loose too much </a:t>
            </a:r>
            <a:r>
              <a:rPr lang="en-US" sz="1400" dirty="0"/>
              <a:t>b</a:t>
            </a:r>
            <a:r>
              <a:rPr lang="en-US" sz="1400" dirty="0" smtClean="0"/>
              <a:t>eam by chopping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H="1" flipV="1">
            <a:off x="2881344" y="5364143"/>
            <a:ext cx="1349283" cy="8543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0"/>
          </p:cNvCxnSpPr>
          <p:nvPr/>
        </p:nvCxnSpPr>
        <p:spPr>
          <a:xfrm flipH="1" flipV="1">
            <a:off x="3563768" y="5326235"/>
            <a:ext cx="666859" cy="8922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0"/>
          </p:cNvCxnSpPr>
          <p:nvPr/>
        </p:nvCxnSpPr>
        <p:spPr>
          <a:xfrm flipH="1" flipV="1">
            <a:off x="2246310" y="5335711"/>
            <a:ext cx="1984317" cy="88280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1582843" y="5326234"/>
            <a:ext cx="2647784" cy="89228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21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Linac</a:t>
            </a:r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Pulsing, proposal 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36</a:t>
            </a:fld>
            <a:endParaRPr lang="en-GB"/>
          </a:p>
        </p:txBody>
      </p:sp>
      <p:cxnSp>
        <p:nvCxnSpPr>
          <p:cNvPr id="14" name="Straight Connector 40"/>
          <p:cNvCxnSpPr/>
          <p:nvPr/>
        </p:nvCxnSpPr>
        <p:spPr>
          <a:xfrm>
            <a:off x="640811" y="3292791"/>
            <a:ext cx="5933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0811" y="295516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12892" y="2946693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51105" y="295516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61"/>
          <p:cNvCxnSpPr/>
          <p:nvPr/>
        </p:nvCxnSpPr>
        <p:spPr>
          <a:xfrm rot="5400000">
            <a:off x="502119" y="2701937"/>
            <a:ext cx="3939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3"/>
          <p:cNvCxnSpPr/>
          <p:nvPr/>
        </p:nvCxnSpPr>
        <p:spPr>
          <a:xfrm rot="5400000" flipH="1" flipV="1">
            <a:off x="2929130" y="267380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65"/>
          <p:cNvCxnSpPr/>
          <p:nvPr/>
        </p:nvCxnSpPr>
        <p:spPr>
          <a:xfrm>
            <a:off x="368016" y="3011432"/>
            <a:ext cx="272794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7"/>
          <p:cNvCxnSpPr/>
          <p:nvPr/>
        </p:nvCxnSpPr>
        <p:spPr>
          <a:xfrm rot="10800000">
            <a:off x="777208" y="3011432"/>
            <a:ext cx="340993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71"/>
          <p:cNvCxnSpPr/>
          <p:nvPr/>
        </p:nvCxnSpPr>
        <p:spPr>
          <a:xfrm>
            <a:off x="699071" y="2617529"/>
            <a:ext cx="2455147" cy="11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2"/>
          <p:cNvSpPr txBox="1"/>
          <p:nvPr/>
        </p:nvSpPr>
        <p:spPr>
          <a:xfrm>
            <a:off x="1731057" y="2532862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35.7 ms</a:t>
            </a:r>
            <a:endParaRPr lang="en-US" sz="1400" dirty="0"/>
          </a:p>
        </p:txBody>
      </p:sp>
      <p:sp>
        <p:nvSpPr>
          <p:cNvPr id="24" name="TextBox 73"/>
          <p:cNvSpPr txBox="1"/>
          <p:nvPr/>
        </p:nvSpPr>
        <p:spPr>
          <a:xfrm>
            <a:off x="373077" y="3326320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2.86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cxnSp>
        <p:nvCxnSpPr>
          <p:cNvPr id="36" name="Straight Connector 63"/>
          <p:cNvCxnSpPr/>
          <p:nvPr/>
        </p:nvCxnSpPr>
        <p:spPr>
          <a:xfrm rot="5400000" flipH="1" flipV="1">
            <a:off x="5379182" y="267380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1"/>
          <p:cNvCxnSpPr/>
          <p:nvPr/>
        </p:nvCxnSpPr>
        <p:spPr>
          <a:xfrm>
            <a:off x="3149123" y="2617529"/>
            <a:ext cx="2455147" cy="11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72"/>
          <p:cNvSpPr txBox="1"/>
          <p:nvPr/>
        </p:nvSpPr>
        <p:spPr>
          <a:xfrm>
            <a:off x="4021031" y="2561524"/>
            <a:ext cx="59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 Hz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17932" y="108934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72"/>
          <p:cNvSpPr txBox="1"/>
          <p:nvPr/>
        </p:nvSpPr>
        <p:spPr>
          <a:xfrm>
            <a:off x="533337" y="1626617"/>
            <a:ext cx="77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05823" y="1611690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72"/>
          <p:cNvSpPr txBox="1"/>
          <p:nvPr/>
        </p:nvSpPr>
        <p:spPr>
          <a:xfrm>
            <a:off x="533337" y="1127163"/>
            <a:ext cx="81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neutrino</a:t>
            </a:r>
            <a:endParaRPr lang="en-US" sz="1400" dirty="0"/>
          </a:p>
        </p:txBody>
      </p:sp>
      <p:sp>
        <p:nvSpPr>
          <p:cNvPr id="61" name="TextBox 72"/>
          <p:cNvSpPr txBox="1"/>
          <p:nvPr/>
        </p:nvSpPr>
        <p:spPr>
          <a:xfrm>
            <a:off x="2747057" y="2041794"/>
            <a:ext cx="124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71.4 </a:t>
            </a:r>
            <a:r>
              <a:rPr lang="en-US" sz="1400" dirty="0" err="1" smtClean="0"/>
              <a:t>ms</a:t>
            </a:r>
            <a:r>
              <a:rPr lang="en-US" sz="1400" dirty="0" smtClean="0"/>
              <a:t>, 14 Hz</a:t>
            </a:r>
            <a:endParaRPr lang="en-US" sz="1400" dirty="0"/>
          </a:p>
        </p:txBody>
      </p:sp>
      <p:cxnSp>
        <p:nvCxnSpPr>
          <p:cNvPr id="62" name="Straight Arrow Connector 71"/>
          <p:cNvCxnSpPr/>
          <p:nvPr/>
        </p:nvCxnSpPr>
        <p:spPr>
          <a:xfrm>
            <a:off x="690604" y="2304262"/>
            <a:ext cx="4911487" cy="1044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0"/>
          <p:cNvCxnSpPr/>
          <p:nvPr/>
        </p:nvCxnSpPr>
        <p:spPr>
          <a:xfrm>
            <a:off x="691611" y="5159691"/>
            <a:ext cx="5933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21058" y="4822060"/>
            <a:ext cx="56150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12038" y="4813592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61"/>
          <p:cNvCxnSpPr/>
          <p:nvPr/>
        </p:nvCxnSpPr>
        <p:spPr>
          <a:xfrm rot="5400000">
            <a:off x="552919" y="4568837"/>
            <a:ext cx="3939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/>
          <p:nvPr/>
        </p:nvCxnSpPr>
        <p:spPr>
          <a:xfrm>
            <a:off x="418816" y="4878332"/>
            <a:ext cx="272794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7"/>
          <p:cNvCxnSpPr/>
          <p:nvPr/>
        </p:nvCxnSpPr>
        <p:spPr>
          <a:xfrm rot="10800000">
            <a:off x="828008" y="4878332"/>
            <a:ext cx="340993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71"/>
          <p:cNvCxnSpPr/>
          <p:nvPr/>
        </p:nvCxnSpPr>
        <p:spPr>
          <a:xfrm>
            <a:off x="739504" y="4479247"/>
            <a:ext cx="966193" cy="395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72"/>
          <p:cNvSpPr txBox="1"/>
          <p:nvPr/>
        </p:nvSpPr>
        <p:spPr>
          <a:xfrm>
            <a:off x="1772874" y="4426960"/>
            <a:ext cx="848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14.28 ms</a:t>
            </a:r>
            <a:endParaRPr lang="en-US" sz="1400" dirty="0"/>
          </a:p>
        </p:txBody>
      </p:sp>
      <p:sp>
        <p:nvSpPr>
          <p:cNvPr id="41" name="TextBox 73"/>
          <p:cNvSpPr txBox="1"/>
          <p:nvPr/>
        </p:nvSpPr>
        <p:spPr>
          <a:xfrm>
            <a:off x="371401" y="5203716"/>
            <a:ext cx="66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0.7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cxnSp>
        <p:nvCxnSpPr>
          <p:cNvPr id="42" name="Straight Connector 63"/>
          <p:cNvCxnSpPr/>
          <p:nvPr/>
        </p:nvCxnSpPr>
        <p:spPr>
          <a:xfrm rot="5400000" flipH="1" flipV="1">
            <a:off x="5429982" y="454070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71"/>
          <p:cNvCxnSpPr/>
          <p:nvPr/>
        </p:nvCxnSpPr>
        <p:spPr>
          <a:xfrm>
            <a:off x="741404" y="4171162"/>
            <a:ext cx="4935980" cy="1779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72"/>
          <p:cNvSpPr txBox="1"/>
          <p:nvPr/>
        </p:nvSpPr>
        <p:spPr>
          <a:xfrm>
            <a:off x="2581957" y="3908694"/>
            <a:ext cx="124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71.4 </a:t>
            </a:r>
            <a:r>
              <a:rPr lang="en-US" sz="1400" dirty="0" err="1" smtClean="0"/>
              <a:t>ms</a:t>
            </a:r>
            <a:r>
              <a:rPr lang="en-US" sz="1400" dirty="0" smtClean="0"/>
              <a:t>, 14 Hz</a:t>
            </a:r>
            <a:endParaRPr lang="en-US" sz="1400" dirty="0"/>
          </a:p>
        </p:txBody>
      </p:sp>
      <p:cxnSp>
        <p:nvCxnSpPr>
          <p:cNvPr id="53" name="Straight Arrow Connector 71"/>
          <p:cNvCxnSpPr/>
          <p:nvPr/>
        </p:nvCxnSpPr>
        <p:spPr>
          <a:xfrm>
            <a:off x="1703926" y="4484430"/>
            <a:ext cx="965934" cy="91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71"/>
          <p:cNvCxnSpPr/>
          <p:nvPr/>
        </p:nvCxnSpPr>
        <p:spPr>
          <a:xfrm>
            <a:off x="2675044" y="4488390"/>
            <a:ext cx="1036994" cy="129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71"/>
          <p:cNvCxnSpPr/>
          <p:nvPr/>
        </p:nvCxnSpPr>
        <p:spPr>
          <a:xfrm>
            <a:off x="3706639" y="4486504"/>
            <a:ext cx="966193" cy="395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72"/>
          <p:cNvSpPr txBox="1"/>
          <p:nvPr/>
        </p:nvSpPr>
        <p:spPr>
          <a:xfrm>
            <a:off x="3848078" y="4424816"/>
            <a:ext cx="59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70 Hz</a:t>
            </a:r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3717675" y="4817016"/>
            <a:ext cx="56150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673615" y="4811972"/>
            <a:ext cx="56150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703021" y="4806928"/>
            <a:ext cx="56150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617318" y="4806519"/>
            <a:ext cx="56150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73"/>
          <p:cNvSpPr txBox="1"/>
          <p:nvPr/>
        </p:nvSpPr>
        <p:spPr>
          <a:xfrm>
            <a:off x="4419218" y="5158125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2.86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6811428" y="2571587"/>
            <a:ext cx="195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Accumulators </a:t>
            </a:r>
          </a:p>
          <a:p>
            <a:r>
              <a:rPr lang="en-US" dirty="0" smtClean="0"/>
              <a:t>(Baseline)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963827" y="4308923"/>
            <a:ext cx="164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One Accumulator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29216" y="5980088"/>
            <a:ext cx="81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njection system design of accumulator to be checked (heat deposition and radiation. </a:t>
            </a:r>
            <a:endParaRPr lang="en-US" dirty="0"/>
          </a:p>
        </p:txBody>
      </p:sp>
      <p:cxnSp>
        <p:nvCxnSpPr>
          <p:cNvPr id="55" name="Straight Arrow Connector 71"/>
          <p:cNvCxnSpPr/>
          <p:nvPr/>
        </p:nvCxnSpPr>
        <p:spPr>
          <a:xfrm>
            <a:off x="4680801" y="4494671"/>
            <a:ext cx="965934" cy="91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31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4772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70 Hz pulsing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50691" y="1266314"/>
            <a:ext cx="83786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Fill time for superconducting cavities: 0.2 </a:t>
            </a:r>
            <a:r>
              <a:rPr lang="en-US" sz="2400" dirty="0" err="1" smtClean="0"/>
              <a:t>mS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For two 3 </a:t>
            </a:r>
            <a:r>
              <a:rPr lang="en-US" sz="2400" dirty="0" err="1" smtClean="0">
                <a:solidFill>
                  <a:srgbClr val="C00000"/>
                </a:solidFill>
              </a:rPr>
              <a:t>mS</a:t>
            </a:r>
            <a:r>
              <a:rPr lang="en-US" sz="2400" dirty="0" smtClean="0">
                <a:solidFill>
                  <a:srgbClr val="C00000"/>
                </a:solidFill>
              </a:rPr>
              <a:t> beam pulses, 6.6% of the beam pulse length</a:t>
            </a:r>
          </a:p>
          <a:p>
            <a:r>
              <a:rPr lang="en-US" sz="2400" dirty="0" smtClean="0"/>
              <a:t>		Inefficiency </a:t>
            </a:r>
            <a:r>
              <a:rPr lang="en-US" sz="2400" dirty="0" smtClean="0">
                <a:solidFill>
                  <a:srgbClr val="FF66FF"/>
                </a:solidFill>
              </a:rPr>
              <a:t>6.6%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4 pulses at 0.75 </a:t>
            </a:r>
            <a:r>
              <a:rPr lang="en-US" sz="2400" dirty="0" err="1" smtClean="0">
                <a:solidFill>
                  <a:srgbClr val="C00000"/>
                </a:solidFill>
              </a:rPr>
              <a:t>mS</a:t>
            </a:r>
            <a:r>
              <a:rPr lang="en-US" sz="2400" dirty="0" smtClean="0">
                <a:solidFill>
                  <a:srgbClr val="C00000"/>
                </a:solidFill>
              </a:rPr>
              <a:t> and one pulse of 3 </a:t>
            </a:r>
            <a:r>
              <a:rPr lang="en-US" sz="2400" dirty="0" err="1" smtClean="0">
                <a:solidFill>
                  <a:srgbClr val="C00000"/>
                </a:solidFill>
              </a:rPr>
              <a:t>mS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lvl="2"/>
            <a:r>
              <a:rPr lang="en-US" sz="2400" dirty="0" smtClean="0"/>
              <a:t>Inefficiency </a:t>
            </a:r>
            <a:r>
              <a:rPr lang="en-US" sz="2400" dirty="0">
                <a:solidFill>
                  <a:srgbClr val="FF66FF"/>
                </a:solidFill>
              </a:rPr>
              <a:t>16.6% </a:t>
            </a:r>
            <a:r>
              <a:rPr lang="en-US" sz="2400" dirty="0" smtClean="0">
                <a:solidFill>
                  <a:srgbClr val="FF66FF"/>
                </a:solidFill>
              </a:rPr>
              <a:t>(</a:t>
            </a:r>
            <a:r>
              <a:rPr lang="en-US" sz="2400" dirty="0" smtClean="0"/>
              <a:t>5 x 0.2 </a:t>
            </a:r>
            <a:r>
              <a:rPr lang="en-US" sz="2400" dirty="0" err="1" smtClean="0"/>
              <a:t>mS</a:t>
            </a:r>
            <a:r>
              <a:rPr lang="en-US" sz="2400" dirty="0" smtClean="0"/>
              <a:t> = 1 </a:t>
            </a:r>
            <a:r>
              <a:rPr lang="en-US" sz="2400" dirty="0" err="1" smtClean="0"/>
              <a:t>mS</a:t>
            </a:r>
            <a:r>
              <a:rPr lang="en-US" sz="2400" dirty="0" smtClean="0"/>
              <a:t> filling time</a:t>
            </a:r>
            <a:r>
              <a:rPr lang="en-US" sz="2400" dirty="0"/>
              <a:t>)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This extra power must be cooled and paid for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orth it 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138323" y="1666460"/>
            <a:ext cx="2005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Communication D. </a:t>
            </a:r>
            <a:r>
              <a:rPr lang="en-US" sz="1200" dirty="0" err="1" smtClean="0">
                <a:solidFill>
                  <a:srgbClr val="008000"/>
                </a:solidFill>
              </a:rPr>
              <a:t>Mc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</a:rPr>
              <a:t>Ginnis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3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1"/>
            <a:ext cx="9144000" cy="111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Lorentz Stripping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85602" y="950599"/>
            <a:ext cx="8251685" cy="4545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Electric field seen by H-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If strong enough electrons can be ripped off (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Scherk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1979)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fraction of stripped ions/unit length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Stripping probability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59952" y="1265898"/>
            <a:ext cx="3129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CERN-BE-Note-2010-</a:t>
            </a:r>
            <a:r>
              <a:rPr lang="en-US" sz="1600" dirty="0" smtClean="0"/>
              <a:t>015: </a:t>
            </a:r>
          </a:p>
          <a:p>
            <a:r>
              <a:rPr lang="en-US" sz="1600" dirty="0" smtClean="0"/>
              <a:t>Magnetic </a:t>
            </a:r>
            <a:r>
              <a:rPr lang="en-US" sz="1600" dirty="0"/>
              <a:t>stripping studies for SPL</a:t>
            </a:r>
          </a:p>
          <a:p>
            <a:r>
              <a:rPr lang="en-US" sz="1600" dirty="0"/>
              <a:t>P. A. </a:t>
            </a:r>
            <a:r>
              <a:rPr lang="en-US" sz="1600" dirty="0" err="1" smtClean="0"/>
              <a:t>Posocco</a:t>
            </a:r>
            <a:r>
              <a:rPr lang="en-US" sz="1600" dirty="0" smtClean="0"/>
              <a:t>, M</a:t>
            </a:r>
            <a:r>
              <a:rPr lang="en-US" sz="1600" dirty="0"/>
              <a:t>. </a:t>
            </a:r>
            <a:r>
              <a:rPr lang="en-US" sz="1600" dirty="0" err="1" smtClean="0"/>
              <a:t>Eshraqi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65" y="2016870"/>
            <a:ext cx="2345321" cy="4283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34018" y="1549133"/>
            <a:ext cx="920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lab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347627" y="1825281"/>
            <a:ext cx="568959" cy="203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8392" y="1633293"/>
            <a:ext cx="56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</a:t>
            </a:r>
            <a:r>
              <a:rPr lang="en-US" sz="2400" baseline="30000" dirty="0" smtClean="0">
                <a:solidFill>
                  <a:srgbClr val="C00000"/>
                </a:solidFill>
              </a:rPr>
              <a:t>-</a:t>
            </a:r>
            <a:endParaRPr lang="en-US" sz="2400" baseline="30000" dirty="0">
              <a:solidFill>
                <a:srgbClr val="C00000"/>
              </a:solidFill>
            </a:endParaRPr>
          </a:p>
        </p:txBody>
      </p:sp>
      <p:cxnSp>
        <p:nvCxnSpPr>
          <p:cNvPr id="28" name="Straight Arrow Connector 27"/>
          <p:cNvCxnSpPr>
            <a:stCxn id="27" idx="2"/>
            <a:endCxn id="22" idx="1"/>
          </p:cNvCxnSpPr>
          <p:nvPr/>
        </p:nvCxnSpPr>
        <p:spPr>
          <a:xfrm>
            <a:off x="1050497" y="2094958"/>
            <a:ext cx="194368" cy="1360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r="2739"/>
          <a:stretch/>
        </p:blipFill>
        <p:spPr>
          <a:xfrm>
            <a:off x="674136" y="3043097"/>
            <a:ext cx="2027199" cy="8455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994" y="3280900"/>
            <a:ext cx="6065006" cy="3254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804" y="4343336"/>
            <a:ext cx="2573481" cy="3388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940" y="4552960"/>
            <a:ext cx="3091330" cy="6197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90" y="5555111"/>
            <a:ext cx="3500849" cy="79525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969748" y="5785886"/>
            <a:ext cx="341612" cy="302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4" idx="3"/>
            <a:endCxn id="36" idx="7"/>
          </p:cNvCxnSpPr>
          <p:nvPr/>
        </p:nvCxnSpPr>
        <p:spPr>
          <a:xfrm>
            <a:off x="4008270" y="4862840"/>
            <a:ext cx="253062" cy="967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5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0335"/>
            <a:ext cx="4306149" cy="347631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1107440" y="4216400"/>
            <a:ext cx="20320" cy="2092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1"/>
            <a:ext cx="9144000" cy="111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Lorentz Stripping in </a:t>
            </a:r>
            <a:r>
              <a:rPr lang="en-GB" sz="40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Linac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40626" y="1667635"/>
            <a:ext cx="4379437" cy="24970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At exit of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Calculate necessary length of dipole magnet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Depends on layout of the </a:t>
            </a:r>
            <a:r>
              <a:rPr lang="en-US" sz="1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HEBT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 </a:t>
            </a:r>
            <a:r>
              <a:rPr lang="en-US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quadrupoles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for large amplitudes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1GeV H- can be stripped in a few Tesla fields (binding of loosest e- is 0.755 </a:t>
            </a:r>
            <a:r>
              <a:rPr lang="en-US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eV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31" y="3093265"/>
            <a:ext cx="1573953" cy="1485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094" y="3682027"/>
            <a:ext cx="1934999" cy="2590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48640" y="4551680"/>
            <a:ext cx="2004519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SPL: 50 mm bore, 450 mm long</a:t>
            </a:r>
            <a:endParaRPr lang="en-US" sz="1100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956560" y="3586480"/>
            <a:ext cx="20320" cy="274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346" y="6550223"/>
            <a:ext cx="477583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 need to check the SPL quad strengths to make statement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03" y="986054"/>
            <a:ext cx="3887438" cy="19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Neutrino Oscillations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2629806" y="2443095"/>
            <a:ext cx="3754124" cy="2648163"/>
            <a:chOff x="2781" y="2457"/>
            <a:chExt cx="2640" cy="1863"/>
          </a:xfrm>
        </p:grpSpPr>
        <p:pic>
          <p:nvPicPr>
            <p:cNvPr id="14" name="Picture 17" descr="osci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8" descr="oscill_anim_2"/>
            <p:cNvPicPr>
              <a:picLocks noChangeAspect="1" noChangeArrowheads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403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7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Lorentz stripping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9" y="900341"/>
            <a:ext cx="5204520" cy="3146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8514" y="995114"/>
            <a:ext cx="3041784" cy="2103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 rest frame:</a:t>
            </a:r>
            <a:endParaRPr lang="en-US" sz="1600" dirty="0"/>
          </a:p>
          <a:p>
            <a:r>
              <a:rPr lang="en-US" sz="1600" dirty="0" smtClean="0"/>
              <a:t>E[MV/cm] = 3.197 </a:t>
            </a:r>
            <a:r>
              <a:rPr lang="en-US" sz="105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/>
              <a:t> p[</a:t>
            </a:r>
            <a:r>
              <a:rPr lang="en-US" sz="1600" dirty="0" err="1" smtClean="0"/>
              <a:t>GeV</a:t>
            </a:r>
            <a:r>
              <a:rPr lang="en-US" sz="1600" dirty="0" smtClean="0"/>
              <a:t>/c] </a:t>
            </a:r>
            <a:r>
              <a:rPr lang="en-US" sz="105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050" dirty="0" smtClean="0"/>
              <a:t> </a:t>
            </a:r>
            <a:r>
              <a:rPr lang="en-US" sz="1600" dirty="0" smtClean="0"/>
              <a:t>B[t]</a:t>
            </a:r>
          </a:p>
          <a:p>
            <a:endParaRPr lang="en-US" sz="1600" dirty="0"/>
          </a:p>
          <a:p>
            <a:r>
              <a:rPr lang="en-US" sz="1600" dirty="0" smtClean="0"/>
              <a:t>The ion lifetime:</a:t>
            </a:r>
          </a:p>
          <a:p>
            <a:r>
              <a:rPr lang="en-US" sz="1600" dirty="0" smtClean="0">
                <a:latin typeface="Symbol" charset="2"/>
                <a:cs typeface="Symbol" charset="2"/>
              </a:rPr>
              <a:t>t</a:t>
            </a:r>
            <a:r>
              <a:rPr lang="en-US" sz="1600" dirty="0" smtClean="0"/>
              <a:t>= A/E </a:t>
            </a:r>
            <a:r>
              <a:rPr lang="en-US" sz="9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/>
              <a:t> </a:t>
            </a:r>
            <a:r>
              <a:rPr lang="en-US" sz="1600" dirty="0" err="1" smtClean="0"/>
              <a:t>exp</a:t>
            </a:r>
            <a:r>
              <a:rPr lang="en-US" sz="1600" dirty="0" smtClean="0"/>
              <a:t>(C/E)</a:t>
            </a:r>
          </a:p>
          <a:p>
            <a:endParaRPr lang="en-US" sz="1600" dirty="0" smtClean="0"/>
          </a:p>
          <a:p>
            <a:r>
              <a:rPr lang="en-US" sz="1200" dirty="0" smtClean="0"/>
              <a:t>A=7.96 10</a:t>
            </a:r>
            <a:r>
              <a:rPr lang="en-US" sz="1200" baseline="30000" dirty="0" smtClean="0"/>
              <a:t>-14</a:t>
            </a:r>
            <a:r>
              <a:rPr lang="en-US" sz="1200" dirty="0" smtClean="0"/>
              <a:t> [s MV/cm]</a:t>
            </a:r>
          </a:p>
          <a:p>
            <a:r>
              <a:rPr lang="en-US" sz="1200" dirty="0" smtClean="0"/>
              <a:t>C=42.56 [MV/cm]</a:t>
            </a:r>
          </a:p>
          <a:p>
            <a:endParaRPr lang="en-US" sz="1600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212" y="4236779"/>
            <a:ext cx="4332406" cy="21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1031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096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</a:rPr>
              <a:t>Lattices (SNS &amp; SPL)</a:t>
            </a:r>
            <a:endParaRPr lang="en-US" sz="32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522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726" y="3145789"/>
            <a:ext cx="2697480" cy="263453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652237" y="894535"/>
            <a:ext cx="5574755" cy="373990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accumulator lattices (shorter pulses on target)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We can increase the circumference using some insertion on the straight section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We need first to check the injection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Check beam stability (collective effects)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Extensive study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We have the expertise in ABP/HSC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038" y="3546186"/>
            <a:ext cx="1878659" cy="985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0095" y="5196323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64953" y="3992384"/>
            <a:ext cx="98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SPL </a:t>
            </a:r>
            <a:r>
              <a:rPr lang="en-US" dirty="0" err="1" smtClean="0"/>
              <a:t>accu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5330407" y="6012278"/>
            <a:ext cx="3292311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good lattice design is needed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9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Injection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192165" y="1236998"/>
            <a:ext cx="8747760" cy="4545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Arbitrarily the SPL and the SNS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latiices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have been used for checks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 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the time being we use the SPL accumulator lattice and the SNS lattice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SPL: </a:t>
            </a:r>
            <a:r>
              <a:rPr lang="en-US" sz="1400" i="1" dirty="0" err="1"/>
              <a:t>cds.cern.ch</a:t>
            </a:r>
            <a:r>
              <a:rPr lang="en-US" sz="1400" i="1" dirty="0"/>
              <a:t>/record/1125556/files/CERN-AB-2008-060.pdf</a:t>
            </a:r>
            <a:r>
              <a:rPr lang="en-US" sz="1400" dirty="0"/>
              <a:t>   (</a:t>
            </a:r>
            <a:r>
              <a:rPr lang="en-US" sz="1400" dirty="0" err="1"/>
              <a:t>Jakob</a:t>
            </a:r>
            <a:r>
              <a:rPr lang="en-US" sz="1400" dirty="0"/>
              <a:t> </a:t>
            </a:r>
            <a:r>
              <a:rPr lang="en-US" sz="1400" dirty="0" err="1"/>
              <a:t>Jonnerby</a:t>
            </a:r>
            <a:r>
              <a:rPr lang="en-US" sz="1400" dirty="0"/>
              <a:t> MAD, Horst </a:t>
            </a:r>
            <a:r>
              <a:rPr lang="en-US" sz="1400" dirty="0" err="1"/>
              <a:t>Schönauer</a:t>
            </a:r>
            <a:r>
              <a:rPr lang="en-US" sz="1400" dirty="0"/>
              <a:t> ACCIM, WINAGILE)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SNS: Courtesy </a:t>
            </a:r>
            <a:r>
              <a:rPr lang="en-US" sz="1400" dirty="0" err="1"/>
              <a:t>Yannis</a:t>
            </a:r>
            <a:r>
              <a:rPr lang="en-US" sz="1400" dirty="0"/>
              <a:t> </a:t>
            </a:r>
            <a:r>
              <a:rPr lang="en-US" sz="1400" dirty="0" err="1"/>
              <a:t>Papafilippo</a:t>
            </a:r>
            <a:r>
              <a:rPr lang="en-US" sz="1400" dirty="0"/>
              <a:t>, </a:t>
            </a:r>
            <a:r>
              <a:rPr lang="en-US" sz="1400" dirty="0" err="1"/>
              <a:t>Jakob</a:t>
            </a:r>
            <a:r>
              <a:rPr lang="en-US" sz="1400" dirty="0"/>
              <a:t> </a:t>
            </a:r>
            <a:r>
              <a:rPr lang="en-US" sz="1400" dirty="0" err="1"/>
              <a:t>Jonnerby</a:t>
            </a:r>
            <a:r>
              <a:rPr lang="en-US" sz="1400" dirty="0"/>
              <a:t> to set up a working MADX file</a:t>
            </a:r>
            <a:endParaRPr lang="en-US"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The design of a fully adapted lattice needs more 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work</a:t>
            </a:r>
            <a:endParaRPr lang="en-US" sz="1800" dirty="0" smtClean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oils could be possible to use (first phase running?)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Heating</a:t>
            </a:r>
            <a:endParaRPr lang="en-US" sz="1800" baseline="30000" dirty="0" smtClean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Laser stripping injection is proposed for SNS and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PS2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Times New Roman"/>
                <a:cs typeface="Times New Roman"/>
              </a:rPr>
              <a:t>We investigate and follow work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“baseline”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emittance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is increased from 100 to 150 Pi mm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mrad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583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Multi-turn injection for hadrons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 flipH="1">
            <a:off x="2825750" y="1911350"/>
            <a:ext cx="179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Septum magnet</a:t>
            </a:r>
          </a:p>
        </p:txBody>
      </p:sp>
      <p:grpSp>
        <p:nvGrpSpPr>
          <p:cNvPr id="71684" name="Group 7"/>
          <p:cNvGrpSpPr>
            <a:grpSpLocks/>
          </p:cNvGrpSpPr>
          <p:nvPr/>
        </p:nvGrpSpPr>
        <p:grpSpPr bwMode="auto">
          <a:xfrm>
            <a:off x="3003550" y="2474913"/>
            <a:ext cx="1379538" cy="960437"/>
            <a:chOff x="1496" y="1549"/>
            <a:chExt cx="869" cy="605"/>
          </a:xfrm>
        </p:grpSpPr>
        <p:sp>
          <p:nvSpPr>
            <p:cNvPr id="71695" name="Rectangle 8"/>
            <p:cNvSpPr>
              <a:spLocks noChangeArrowheads="1"/>
            </p:cNvSpPr>
            <p:nvPr/>
          </p:nvSpPr>
          <p:spPr bwMode="auto">
            <a:xfrm rot="1175517">
              <a:off x="1496" y="2058"/>
              <a:ext cx="718" cy="9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696" name="Rectangle 9"/>
            <p:cNvSpPr>
              <a:spLocks noChangeArrowheads="1"/>
            </p:cNvSpPr>
            <p:nvPr/>
          </p:nvSpPr>
          <p:spPr bwMode="auto">
            <a:xfrm rot="1303572">
              <a:off x="1648" y="1549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1685" name="Text Box 12"/>
          <p:cNvSpPr txBox="1">
            <a:spLocks noChangeArrowheads="1"/>
          </p:cNvSpPr>
          <p:nvPr/>
        </p:nvSpPr>
        <p:spPr bwMode="auto">
          <a:xfrm>
            <a:off x="616024" y="5229200"/>
            <a:ext cx="7772400" cy="931862"/>
          </a:xfrm>
          <a:prstGeom prst="rect">
            <a:avLst/>
          </a:prstGeom>
          <a:noFill/>
          <a:ln w="15875" algn="ctr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dirty="0"/>
              <a:t> No kicker  </a:t>
            </a:r>
          </a:p>
          <a:p>
            <a:pPr algn="l" eaLnBrk="1" hangingPunct="1">
              <a:buFontTx/>
              <a:buChar char="•"/>
            </a:pPr>
            <a:r>
              <a:rPr lang="en-US" altLang="en-US" dirty="0"/>
              <a:t> Bump amplitude decreases and inject a new bunch at each turn</a:t>
            </a:r>
          </a:p>
          <a:p>
            <a:pPr algn="l" eaLnBrk="1" hangingPunct="1">
              <a:buFontTx/>
              <a:buChar char="•"/>
            </a:pPr>
            <a:r>
              <a:rPr lang="en-US" altLang="en-US" dirty="0"/>
              <a:t> Phase-space “painting”</a:t>
            </a:r>
          </a:p>
        </p:txBody>
      </p:sp>
      <p:sp>
        <p:nvSpPr>
          <p:cNvPr id="71686" name="Rectangle 13"/>
          <p:cNvSpPr>
            <a:spLocks noChangeArrowheads="1"/>
          </p:cNvSpPr>
          <p:nvPr/>
        </p:nvSpPr>
        <p:spPr bwMode="auto">
          <a:xfrm>
            <a:off x="282575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7" name="Rectangle 14"/>
          <p:cNvSpPr>
            <a:spLocks noChangeArrowheads="1"/>
          </p:cNvSpPr>
          <p:nvPr/>
        </p:nvSpPr>
        <p:spPr bwMode="auto">
          <a:xfrm>
            <a:off x="146050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8" name="Text Box 15"/>
          <p:cNvSpPr txBox="1">
            <a:spLocks noChangeArrowheads="1"/>
          </p:cNvSpPr>
          <p:nvPr/>
        </p:nvSpPr>
        <p:spPr bwMode="auto">
          <a:xfrm flipH="1">
            <a:off x="1252538" y="4741863"/>
            <a:ext cx="235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Closed orbit bumpers</a:t>
            </a:r>
          </a:p>
        </p:txBody>
      </p:sp>
      <p:sp>
        <p:nvSpPr>
          <p:cNvPr id="71689" name="Line 17"/>
          <p:cNvSpPr>
            <a:spLocks noChangeShapeType="1"/>
          </p:cNvSpPr>
          <p:nvPr/>
        </p:nvSpPr>
        <p:spPr bwMode="auto">
          <a:xfrm>
            <a:off x="466725" y="4165600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90" name="Rectangle 18"/>
          <p:cNvSpPr>
            <a:spLocks noChangeArrowheads="1"/>
          </p:cNvSpPr>
          <p:nvPr/>
        </p:nvSpPr>
        <p:spPr bwMode="auto">
          <a:xfrm>
            <a:off x="6392863" y="35052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91" name="Text Box 36"/>
          <p:cNvSpPr txBox="1">
            <a:spLocks noChangeArrowheads="1"/>
          </p:cNvSpPr>
          <p:nvPr/>
        </p:nvSpPr>
        <p:spPr bwMode="auto">
          <a:xfrm rot="428651">
            <a:off x="3509963" y="4035425"/>
            <a:ext cx="2373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Varying amplitude bump</a:t>
            </a:r>
          </a:p>
        </p:txBody>
      </p:sp>
      <p:sp>
        <p:nvSpPr>
          <p:cNvPr id="71692" name="Line 37"/>
          <p:cNvSpPr>
            <a:spLocks noChangeShapeType="1"/>
          </p:cNvSpPr>
          <p:nvPr/>
        </p:nvSpPr>
        <p:spPr bwMode="auto">
          <a:xfrm flipH="1">
            <a:off x="3471863" y="3770313"/>
            <a:ext cx="0" cy="733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93" name="Freeform 38"/>
          <p:cNvSpPr>
            <a:spLocks/>
          </p:cNvSpPr>
          <p:nvPr/>
        </p:nvSpPr>
        <p:spPr bwMode="auto">
          <a:xfrm>
            <a:off x="1724025" y="1800225"/>
            <a:ext cx="7086600" cy="2638425"/>
          </a:xfrm>
          <a:custGeom>
            <a:avLst/>
            <a:gdLst>
              <a:gd name="T0" fmla="*/ 0 w 4464"/>
              <a:gd name="T1" fmla="*/ 0 h 1662"/>
              <a:gd name="T2" fmla="*/ 2147483647 w 4464"/>
              <a:gd name="T3" fmla="*/ 2101810489 h 1662"/>
              <a:gd name="T4" fmla="*/ 2147483647 w 4464"/>
              <a:gd name="T5" fmla="*/ 2147483647 h 1662"/>
              <a:gd name="T6" fmla="*/ 2147483647 w 4464"/>
              <a:gd name="T7" fmla="*/ 2147483647 h 1662"/>
              <a:gd name="T8" fmla="*/ 0 60000 65536"/>
              <a:gd name="T9" fmla="*/ 0 60000 65536"/>
              <a:gd name="T10" fmla="*/ 0 60000 65536"/>
              <a:gd name="T11" fmla="*/ 0 60000 65536"/>
              <a:gd name="T12" fmla="*/ 0 w 4464"/>
              <a:gd name="T13" fmla="*/ 0 h 1662"/>
              <a:gd name="T14" fmla="*/ 4464 w 4464"/>
              <a:gd name="T15" fmla="*/ 1662 h 16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64" h="1662">
                <a:moveTo>
                  <a:pt x="0" y="0"/>
                </a:moveTo>
                <a:lnTo>
                  <a:pt x="1200" y="834"/>
                </a:lnTo>
                <a:lnTo>
                  <a:pt x="3048" y="1482"/>
                </a:lnTo>
                <a:lnTo>
                  <a:pt x="4464" y="1662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94" name="Freeform 39"/>
          <p:cNvSpPr>
            <a:spLocks/>
          </p:cNvSpPr>
          <p:nvPr/>
        </p:nvSpPr>
        <p:spPr bwMode="auto">
          <a:xfrm>
            <a:off x="476250" y="3695700"/>
            <a:ext cx="8324850" cy="466725"/>
          </a:xfrm>
          <a:custGeom>
            <a:avLst/>
            <a:gdLst>
              <a:gd name="T0" fmla="*/ 0 w 5244"/>
              <a:gd name="T1" fmla="*/ 740925828 h 294"/>
              <a:gd name="T2" fmla="*/ 1784270754 w 5244"/>
              <a:gd name="T3" fmla="*/ 740925828 h 294"/>
              <a:gd name="T4" fmla="*/ 2147483647 w 5244"/>
              <a:gd name="T5" fmla="*/ 0 h 294"/>
              <a:gd name="T6" fmla="*/ 2147483647 w 5244"/>
              <a:gd name="T7" fmla="*/ 725804897 h 294"/>
              <a:gd name="T8" fmla="*/ 2147483647 w 5244"/>
              <a:gd name="T9" fmla="*/ 725804897 h 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44"/>
              <a:gd name="T16" fmla="*/ 0 h 294"/>
              <a:gd name="T17" fmla="*/ 5244 w 5244"/>
              <a:gd name="T18" fmla="*/ 294 h 2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44" h="294">
                <a:moveTo>
                  <a:pt x="0" y="294"/>
                </a:moveTo>
                <a:lnTo>
                  <a:pt x="708" y="294"/>
                </a:lnTo>
                <a:lnTo>
                  <a:pt x="1578" y="0"/>
                </a:lnTo>
                <a:lnTo>
                  <a:pt x="3834" y="288"/>
                </a:lnTo>
                <a:lnTo>
                  <a:pt x="5244" y="28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21000" y="6594185"/>
            <a:ext cx="4201160" cy="263815"/>
          </a:xfrm>
        </p:spPr>
        <p:txBody>
          <a:bodyPr/>
          <a:lstStyle/>
          <a:p>
            <a:r>
              <a:rPr lang="en-GB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014720" y="2326640"/>
            <a:ext cx="23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W. </a:t>
            </a:r>
            <a:r>
              <a:rPr lang="en-US" dirty="0" err="1" smtClean="0">
                <a:solidFill>
                  <a:srgbClr val="FF0000"/>
                </a:solidFill>
              </a:rPr>
              <a:t>Bartmann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1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Multi-turn injection for hadrons</a:t>
            </a:r>
            <a:endParaRPr lang="en-US" altLang="en-US" sz="6000" smtClean="0"/>
          </a:p>
        </p:txBody>
      </p:sp>
      <p:pic>
        <p:nvPicPr>
          <p:cNvPr id="2048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928688" y="122872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Turn 1</a:t>
            </a:r>
          </a:p>
        </p:txBody>
      </p:sp>
      <p:sp>
        <p:nvSpPr>
          <p:cNvPr id="20487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5648325" y="6122988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Septum</a:t>
            </a:r>
          </a:p>
        </p:txBody>
      </p:sp>
      <p:graphicFrame>
        <p:nvGraphicFramePr>
          <p:cNvPr id="20482" name="Object 13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Line 14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0" name="Line 15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0483" name="Object 16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1" name="Rectangle 17"/>
          <p:cNvSpPr>
            <a:spLocks noChangeArrowheads="1"/>
          </p:cNvSpPr>
          <p:nvPr/>
        </p:nvSpPr>
        <p:spPr bwMode="auto">
          <a:xfrm>
            <a:off x="1004888" y="2780928"/>
            <a:ext cx="2703016" cy="203132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/>
              <a:t>Example: </a:t>
            </a:r>
            <a:endParaRPr lang="en-US" altLang="en-US" smtClean="0"/>
          </a:p>
          <a:p>
            <a:pPr algn="l" eaLnBrk="1" hangingPunct="1"/>
            <a:r>
              <a:rPr lang="en-US" altLang="en-US" smtClean="0"/>
              <a:t>CERN </a:t>
            </a:r>
            <a:r>
              <a:rPr lang="en-US" altLang="en-US"/>
              <a:t>PSB injection, </a:t>
            </a:r>
            <a:endParaRPr lang="en-US" altLang="en-US" smtClean="0"/>
          </a:p>
          <a:p>
            <a:pPr algn="l" eaLnBrk="1" hangingPunct="1"/>
            <a:endParaRPr lang="en-US" altLang="en-US"/>
          </a:p>
          <a:p>
            <a:pPr algn="l" eaLnBrk="1" hangingPunct="1"/>
            <a:r>
              <a:rPr lang="en-US" altLang="en-US" smtClean="0"/>
              <a:t>fractional </a:t>
            </a:r>
            <a:r>
              <a:rPr lang="en-US" altLang="en-US"/>
              <a:t>tune Qh = 0.25</a:t>
            </a:r>
          </a:p>
          <a:p>
            <a:pPr marL="0" lvl="1" algn="l" eaLnBrk="1" hangingPunct="1"/>
            <a:endParaRPr lang="en-US" altLang="en-US" smtClean="0"/>
          </a:p>
          <a:p>
            <a:pPr marL="0" lvl="1" algn="l" eaLnBrk="1" hangingPunct="1"/>
            <a:r>
              <a:rPr lang="en-US" altLang="en-US" smtClean="0"/>
              <a:t>Beam </a:t>
            </a:r>
            <a:r>
              <a:rPr lang="en-US" altLang="en-US"/>
              <a:t>rotates </a:t>
            </a:r>
            <a:r>
              <a:rPr lang="en-US" altLang="en-US">
                <a:latin typeface="Symbol" pitchFamily="18" charset="2"/>
              </a:rPr>
              <a:t>p</a:t>
            </a:r>
            <a:r>
              <a:rPr lang="en-US" altLang="en-US"/>
              <a:t>/2 per turn in phase space</a:t>
            </a:r>
          </a:p>
        </p:txBody>
      </p:sp>
      <p:sp>
        <p:nvSpPr>
          <p:cNvPr id="20492" name="Rectangle 18"/>
          <p:cNvSpPr>
            <a:spLocks noChangeArrowheads="1"/>
          </p:cNvSpPr>
          <p:nvPr/>
        </p:nvSpPr>
        <p:spPr bwMode="auto">
          <a:xfrm>
            <a:off x="1004888" y="1758950"/>
            <a:ext cx="2655887" cy="91598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/>
              <a:t>On each turn inject a new batch and reduce the bump amplitude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44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014720" y="2326640"/>
            <a:ext cx="23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W. </a:t>
            </a:r>
            <a:r>
              <a:rPr lang="en-US" dirty="0" err="1" smtClean="0">
                <a:solidFill>
                  <a:srgbClr val="FF0000"/>
                </a:solidFill>
              </a:rPr>
              <a:t>Bartmann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61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Multi-turn injection for hadrons</a:t>
            </a:r>
            <a:endParaRPr lang="en-US" altLang="en-US" sz="6000" smtClean="0"/>
          </a:p>
        </p:txBody>
      </p:sp>
      <p:pic>
        <p:nvPicPr>
          <p:cNvPr id="2150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928688" y="122872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Turn 2</a:t>
            </a:r>
          </a:p>
        </p:txBody>
      </p:sp>
      <p:sp>
        <p:nvSpPr>
          <p:cNvPr id="21511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Freeform 6"/>
          <p:cNvSpPr>
            <a:spLocks/>
          </p:cNvSpPr>
          <p:nvPr/>
        </p:nvSpPr>
        <p:spPr bwMode="auto">
          <a:xfrm>
            <a:off x="5095875" y="4010025"/>
            <a:ext cx="1028700" cy="647700"/>
          </a:xfrm>
          <a:custGeom>
            <a:avLst/>
            <a:gdLst>
              <a:gd name="T0" fmla="*/ 1602819168 w 648"/>
              <a:gd name="T1" fmla="*/ 1028223839 h 408"/>
              <a:gd name="T2" fmla="*/ 1058465623 w 648"/>
              <a:gd name="T3" fmla="*/ 1028223839 h 408"/>
              <a:gd name="T4" fmla="*/ 589716539 w 648"/>
              <a:gd name="T5" fmla="*/ 952619174 h 408"/>
              <a:gd name="T6" fmla="*/ 166330299 w 648"/>
              <a:gd name="T7" fmla="*/ 756046847 h 408"/>
              <a:gd name="T8" fmla="*/ 30241876 w 648"/>
              <a:gd name="T9" fmla="*/ 604837517 h 408"/>
              <a:gd name="T10" fmla="*/ 0 w 648"/>
              <a:gd name="T11" fmla="*/ 468749121 h 408"/>
              <a:gd name="T12" fmla="*/ 15120938 w 648"/>
              <a:gd name="T13" fmla="*/ 362902491 h 408"/>
              <a:gd name="T14" fmla="*/ 75604684 w 648"/>
              <a:gd name="T15" fmla="*/ 241935027 h 408"/>
              <a:gd name="T16" fmla="*/ 287297803 w 648"/>
              <a:gd name="T17" fmla="*/ 105846580 h 408"/>
              <a:gd name="T18" fmla="*/ 529232812 w 648"/>
              <a:gd name="T19" fmla="*/ 0 h 408"/>
              <a:gd name="T20" fmla="*/ 1633061032 w 648"/>
              <a:gd name="T21" fmla="*/ 0 h 408"/>
              <a:gd name="T22" fmla="*/ 1602819168 w 648"/>
              <a:gd name="T23" fmla="*/ 1028223839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8"/>
              <a:gd name="T37" fmla="*/ 0 h 408"/>
              <a:gd name="T38" fmla="*/ 648 w 648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8" h="408">
                <a:moveTo>
                  <a:pt x="636" y="408"/>
                </a:moveTo>
                <a:lnTo>
                  <a:pt x="420" y="408"/>
                </a:lnTo>
                <a:lnTo>
                  <a:pt x="234" y="378"/>
                </a:lnTo>
                <a:lnTo>
                  <a:pt x="66" y="300"/>
                </a:lnTo>
                <a:lnTo>
                  <a:pt x="12" y="240"/>
                </a:lnTo>
                <a:lnTo>
                  <a:pt x="0" y="186"/>
                </a:lnTo>
                <a:lnTo>
                  <a:pt x="6" y="144"/>
                </a:lnTo>
                <a:lnTo>
                  <a:pt x="30" y="96"/>
                </a:lnTo>
                <a:lnTo>
                  <a:pt x="114" y="42"/>
                </a:lnTo>
                <a:lnTo>
                  <a:pt x="210" y="0"/>
                </a:lnTo>
                <a:lnTo>
                  <a:pt x="648" y="0"/>
                </a:lnTo>
                <a:lnTo>
                  <a:pt x="636" y="408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1506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1507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96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Multi-turn injection for hadrons</a:t>
            </a:r>
            <a:endParaRPr lang="en-US" altLang="en-US" sz="6000" smtClean="0"/>
          </a:p>
        </p:txBody>
      </p:sp>
      <p:pic>
        <p:nvPicPr>
          <p:cNvPr id="2253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928688" y="122872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Turn 3</a:t>
            </a:r>
          </a:p>
        </p:txBody>
      </p:sp>
      <p:sp>
        <p:nvSpPr>
          <p:cNvPr id="22535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Freeform 6"/>
          <p:cNvSpPr>
            <a:spLocks/>
          </p:cNvSpPr>
          <p:nvPr/>
        </p:nvSpPr>
        <p:spPr bwMode="auto">
          <a:xfrm>
            <a:off x="4953000" y="3057525"/>
            <a:ext cx="638175" cy="1000125"/>
          </a:xfrm>
          <a:custGeom>
            <a:avLst/>
            <a:gdLst>
              <a:gd name="T0" fmla="*/ 1013102902 w 402"/>
              <a:gd name="T1" fmla="*/ 1587698219 h 630"/>
              <a:gd name="T2" fmla="*/ 45362811 w 402"/>
              <a:gd name="T3" fmla="*/ 1587698219 h 630"/>
              <a:gd name="T4" fmla="*/ 0 w 402"/>
              <a:gd name="T5" fmla="*/ 937498159 h 630"/>
              <a:gd name="T6" fmla="*/ 166330312 w 402"/>
              <a:gd name="T7" fmla="*/ 317539664 h 630"/>
              <a:gd name="T8" fmla="*/ 378023422 w 402"/>
              <a:gd name="T9" fmla="*/ 45362807 h 630"/>
              <a:gd name="T10" fmla="*/ 559474716 w 402"/>
              <a:gd name="T11" fmla="*/ 0 h 630"/>
              <a:gd name="T12" fmla="*/ 756046844 w 402"/>
              <a:gd name="T13" fmla="*/ 60483751 h 630"/>
              <a:gd name="T14" fmla="*/ 982861036 w 402"/>
              <a:gd name="T15" fmla="*/ 378023390 h 630"/>
              <a:gd name="T16" fmla="*/ 997981969 w 402"/>
              <a:gd name="T17" fmla="*/ 483870011 h 630"/>
              <a:gd name="T18" fmla="*/ 1013102902 w 402"/>
              <a:gd name="T19" fmla="*/ 1587698219 h 6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2"/>
              <a:gd name="T31" fmla="*/ 0 h 630"/>
              <a:gd name="T32" fmla="*/ 402 w 402"/>
              <a:gd name="T33" fmla="*/ 630 h 6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2" h="630">
                <a:moveTo>
                  <a:pt x="402" y="630"/>
                </a:moveTo>
                <a:lnTo>
                  <a:pt x="18" y="630"/>
                </a:lnTo>
                <a:lnTo>
                  <a:pt x="0" y="372"/>
                </a:lnTo>
                <a:lnTo>
                  <a:pt x="66" y="126"/>
                </a:lnTo>
                <a:lnTo>
                  <a:pt x="150" y="18"/>
                </a:lnTo>
                <a:lnTo>
                  <a:pt x="222" y="0"/>
                </a:lnTo>
                <a:lnTo>
                  <a:pt x="300" y="24"/>
                </a:lnTo>
                <a:lnTo>
                  <a:pt x="390" y="150"/>
                </a:lnTo>
                <a:lnTo>
                  <a:pt x="396" y="192"/>
                </a:lnTo>
                <a:lnTo>
                  <a:pt x="402" y="63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2530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2531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660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Multi-turn injection for hadrons</a:t>
            </a:r>
            <a:endParaRPr lang="en-US" altLang="en-US" sz="6000" smtClean="0"/>
          </a:p>
        </p:txBody>
      </p:sp>
      <p:pic>
        <p:nvPicPr>
          <p:cNvPr id="2765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550" y="1608138"/>
            <a:ext cx="7370763" cy="4525962"/>
          </a:xfrm>
          <a:noFill/>
        </p:spPr>
      </p:pic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928688" y="122872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Turn 8</a:t>
            </a:r>
          </a:p>
        </p:txBody>
      </p:sp>
      <p:sp>
        <p:nvSpPr>
          <p:cNvPr id="27655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6" name="Rectangle 6"/>
          <p:cNvSpPr>
            <a:spLocks noChangeArrowheads="1"/>
          </p:cNvSpPr>
          <p:nvPr/>
        </p:nvSpPr>
        <p:spPr bwMode="auto">
          <a:xfrm rot="-5400000">
            <a:off x="4929187" y="3084513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7650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7651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567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Multi-turn injection for hadrons</a:t>
            </a:r>
            <a:endParaRPr lang="en-US" altLang="en-US" sz="6000" smtClean="0"/>
          </a:p>
        </p:txBody>
      </p:sp>
      <p:pic>
        <p:nvPicPr>
          <p:cNvPr id="3482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1600200"/>
            <a:ext cx="7356475" cy="4792663"/>
          </a:xfrm>
          <a:noFill/>
        </p:spPr>
      </p:pic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/>
              <a:t>Turn 15</a:t>
            </a:r>
          </a:p>
        </p:txBody>
      </p:sp>
      <p:sp>
        <p:nvSpPr>
          <p:cNvPr id="34823" name="Rectangle 5"/>
          <p:cNvSpPr>
            <a:spLocks noChangeArrowheads="1"/>
          </p:cNvSpPr>
          <p:nvPr/>
        </p:nvSpPr>
        <p:spPr bwMode="auto">
          <a:xfrm>
            <a:off x="3319463" y="3294063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6516216" y="3645024"/>
            <a:ext cx="2592288" cy="92333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/>
              <a:t>In reality filamentation occurs to produce a quasi-uniform beam</a:t>
            </a:r>
          </a:p>
        </p:txBody>
      </p:sp>
      <p:graphicFrame>
        <p:nvGraphicFramePr>
          <p:cNvPr id="34818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6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4819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7" name="Text Box 15"/>
          <p:cNvSpPr txBox="1">
            <a:spLocks noChangeArrowheads="1"/>
          </p:cNvSpPr>
          <p:nvPr/>
        </p:nvSpPr>
        <p:spPr bwMode="auto">
          <a:xfrm>
            <a:off x="6516216" y="2420888"/>
            <a:ext cx="2592288" cy="70788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000"/>
              <a:t>Phase space has been “painted”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982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mtClean="0"/>
              <a:t>Charge exchange H- injection</a:t>
            </a:r>
          </a:p>
        </p:txBody>
      </p:sp>
      <p:sp>
        <p:nvSpPr>
          <p:cNvPr id="72707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549275" y="1755229"/>
            <a:ext cx="8153400" cy="441007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 err="1" smtClean="0">
                <a:solidFill>
                  <a:srgbClr val="0000FF"/>
                </a:solidFill>
              </a:rPr>
              <a:t>Multiturn</a:t>
            </a:r>
            <a:r>
              <a:rPr lang="en-US" altLang="en-US" sz="2000" dirty="0" smtClean="0">
                <a:solidFill>
                  <a:srgbClr val="0000FF"/>
                </a:solidFill>
              </a:rPr>
              <a:t> injection is essential to accumulate high intensity</a:t>
            </a:r>
          </a:p>
          <a:p>
            <a:pPr lvl="1"/>
            <a:endParaRPr lang="en-US" altLang="en-US" sz="1600" dirty="0" smtClean="0"/>
          </a:p>
          <a:p>
            <a:pPr eaLnBrk="1" hangingPunct="1"/>
            <a:r>
              <a:rPr lang="en-US" altLang="en-US" sz="2000" dirty="0" smtClean="0"/>
              <a:t>Disadvantages inherent in using an injection septum</a:t>
            </a:r>
          </a:p>
          <a:p>
            <a:pPr lvl="1" eaLnBrk="1" hangingPunct="1"/>
            <a:r>
              <a:rPr lang="en-US" altLang="en-US" sz="1800" dirty="0" smtClean="0"/>
              <a:t>Width of several mm reduces aperture</a:t>
            </a:r>
          </a:p>
          <a:p>
            <a:pPr lvl="1" eaLnBrk="1" hangingPunct="1"/>
            <a:r>
              <a:rPr lang="en-US" altLang="en-US" sz="1800" dirty="0" smtClean="0"/>
              <a:t>Beam losses from circulating beam hitting septum</a:t>
            </a:r>
          </a:p>
          <a:p>
            <a:pPr lvl="1" eaLnBrk="1" hangingPunct="1"/>
            <a:r>
              <a:rPr lang="en-US" altLang="en-US" sz="1800" dirty="0" smtClean="0"/>
              <a:t>Limits number of </a:t>
            </a:r>
            <a:r>
              <a:rPr lang="en-US" altLang="en-US" sz="1800" dirty="0" smtClean="0">
                <a:solidFill>
                  <a:srgbClr val="0000FF"/>
                </a:solidFill>
              </a:rPr>
              <a:t>injected turns to 10-20</a:t>
            </a:r>
          </a:p>
          <a:p>
            <a:pPr lvl="2"/>
            <a:endParaRPr lang="en-US" altLang="en-US" sz="1400" dirty="0" smtClean="0"/>
          </a:p>
          <a:p>
            <a:pPr eaLnBrk="1" hangingPunct="1"/>
            <a:r>
              <a:rPr lang="en-US" altLang="en-US" sz="2000" dirty="0" smtClean="0"/>
              <a:t>Charge-exchange injection provides elegant alternative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sz="1800" dirty="0" smtClean="0"/>
              <a:t>Possible to circumvent </a:t>
            </a:r>
            <a:r>
              <a:rPr lang="en-US" altLang="en-US" sz="1800" dirty="0" err="1" smtClean="0"/>
              <a:t>Liouville’s</a:t>
            </a:r>
            <a:r>
              <a:rPr lang="en-US" altLang="en-US" sz="1800" dirty="0" smtClean="0"/>
              <a:t> theorem, which says that </a:t>
            </a:r>
            <a:r>
              <a:rPr lang="en-US" altLang="en-US" sz="1800" dirty="0" err="1" smtClean="0"/>
              <a:t>emittance</a:t>
            </a:r>
            <a:r>
              <a:rPr lang="en-US" altLang="en-US" sz="1800" dirty="0" smtClean="0"/>
              <a:t> is conserved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sz="1800" dirty="0" smtClean="0">
                <a:solidFill>
                  <a:srgbClr val="0000FF"/>
                </a:solidFill>
              </a:rPr>
              <a:t>Convert H</a:t>
            </a:r>
            <a:r>
              <a:rPr lang="en-US" altLang="en-US" sz="18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1800" dirty="0" smtClean="0">
                <a:solidFill>
                  <a:srgbClr val="0000FF"/>
                </a:solidFill>
              </a:rPr>
              <a:t> to p</a:t>
            </a:r>
            <a:r>
              <a:rPr lang="en-US" altLang="en-US" sz="1800" baseline="30000" dirty="0" smtClean="0">
                <a:solidFill>
                  <a:srgbClr val="0000FF"/>
                </a:solidFill>
              </a:rPr>
              <a:t>+</a:t>
            </a:r>
            <a:r>
              <a:rPr lang="en-US" altLang="en-US" sz="1800" dirty="0" smtClean="0">
                <a:solidFill>
                  <a:srgbClr val="0000FF"/>
                </a:solidFill>
              </a:rPr>
              <a:t> using a thin stripping foil, allowing injection into the same phase space area</a:t>
            </a:r>
          </a:p>
          <a:p>
            <a:pPr eaLnBrk="1" hangingPunct="1"/>
            <a:endParaRPr lang="en-US" altLang="en-US" sz="1200" u="sng" dirty="0" smtClean="0">
              <a:solidFill>
                <a:schemeClr val="accent2"/>
              </a:solidFill>
            </a:endParaRPr>
          </a:p>
          <a:p>
            <a:pPr lvl="1" eaLnBrk="1" hangingPunct="1"/>
            <a:endParaRPr lang="en-US" altLang="en-US" sz="1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0960" y="3007360"/>
            <a:ext cx="23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W. </a:t>
            </a:r>
            <a:r>
              <a:rPr lang="en-US" dirty="0" err="1" smtClean="0">
                <a:solidFill>
                  <a:srgbClr val="FF0000"/>
                </a:solidFill>
              </a:rPr>
              <a:t>Bartmann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5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Three Neutrino (Mass)</a:t>
            </a:r>
            <a:r>
              <a:rPr lang="en-GB" sz="4000" baseline="30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2</a:t>
            </a:r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spectrum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894"/>
          <a:stretch/>
        </p:blipFill>
        <p:spPr>
          <a:xfrm>
            <a:off x="788785" y="1412028"/>
            <a:ext cx="3858925" cy="2470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1201" y="2295532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do not know its absolute mass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494" y="4168148"/>
            <a:ext cx="75501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Some accelerator experiments can measure the hierarchy.</a:t>
            </a:r>
          </a:p>
          <a:p>
            <a:r>
              <a:rPr lang="en-US" dirty="0" smtClean="0"/>
              <a:t>Absolute mass measured by other than accelerator experiments: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nuclear </a:t>
            </a:r>
            <a:r>
              <a:rPr lang="en-US" dirty="0"/>
              <a:t>beta decay (KATRIN and </a:t>
            </a:r>
            <a:r>
              <a:rPr lang="en-US" dirty="0" smtClean="0"/>
              <a:t>MARE)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Measure of half life of </a:t>
            </a:r>
            <a:r>
              <a:rPr lang="en-US" dirty="0" err="1"/>
              <a:t>neutrinoless</a:t>
            </a:r>
            <a:r>
              <a:rPr lang="en-US" dirty="0"/>
              <a:t> double-beta decay of certain nuclei</a:t>
            </a:r>
            <a:r>
              <a:rPr lang="en-US" dirty="0" smtClean="0"/>
              <a:t> </a:t>
            </a:r>
            <a:r>
              <a:rPr lang="en-US" dirty="0"/>
              <a:t>(e.g. GERDA, CUORE/</a:t>
            </a:r>
            <a:r>
              <a:rPr lang="en-US" dirty="0" err="1"/>
              <a:t>Cuoricino</a:t>
            </a:r>
            <a:r>
              <a:rPr lang="en-US" dirty="0"/>
              <a:t>, NEMO-3 and others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but requires the neutrino is </a:t>
            </a:r>
            <a:r>
              <a:rPr lang="en-US" dirty="0" err="1" smtClean="0"/>
              <a:t>majorana</a:t>
            </a:r>
            <a:r>
              <a:rPr lang="en-US" dirty="0" smtClean="0"/>
              <a:t> (its own antiparticle).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7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H- injection foil stripping</a:t>
            </a:r>
            <a:endParaRPr lang="en-GB"/>
          </a:p>
        </p:txBody>
      </p:sp>
      <p:pic>
        <p:nvPicPr>
          <p:cNvPr id="4" name="Picture 3" descr="hmsketc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340768"/>
            <a:ext cx="7202568" cy="474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860032" y="6088052"/>
            <a:ext cx="26642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475656" y="6088052"/>
            <a:ext cx="2520280" cy="52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2" y="58772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24 m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57F3-FEF6-4561-A23C-3A060A15DAE8}" type="slidenum">
              <a:rPr lang="en-GB" smtClean="0"/>
              <a:t>50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339840" y="6380480"/>
            <a:ext cx="23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W. </a:t>
            </a:r>
            <a:r>
              <a:rPr lang="en-US" dirty="0" err="1" smtClean="0">
                <a:solidFill>
                  <a:srgbClr val="FF0000"/>
                </a:solidFill>
              </a:rPr>
              <a:t>Bartmann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973121"/>
              </p:ext>
            </p:extLst>
          </p:nvPr>
        </p:nvGraphicFramePr>
        <p:xfrm>
          <a:off x="1030311" y="1210042"/>
          <a:ext cx="7056784" cy="456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233"/>
                <a:gridCol w="1548044"/>
                <a:gridCol w="1298418"/>
                <a:gridCol w="1390085"/>
                <a:gridCol w="1397004"/>
              </a:tblGrid>
              <a:tr h="747789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TEST CANDIDATE: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ESS </a:t>
                      </a:r>
                      <a:r>
                        <a:rPr lang="en-GB" sz="1400" dirty="0" err="1" smtClean="0">
                          <a:solidFill>
                            <a:srgbClr val="FFFF00"/>
                          </a:solidFill>
                        </a:rPr>
                        <a:t>Linac</a:t>
                      </a:r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 + AIBA 2008 Lattice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CERN SPL</a:t>
                      </a:r>
                    </a:p>
                    <a:p>
                      <a:pPr algn="ctr"/>
                      <a:r>
                        <a:rPr lang="en-GB" sz="1400" dirty="0" smtClean="0"/>
                        <a:t>PDAC 2001</a:t>
                      </a:r>
                    </a:p>
                    <a:p>
                      <a:pPr algn="ctr"/>
                      <a:r>
                        <a:rPr lang="en-GB" sz="1400" dirty="0" smtClean="0"/>
                        <a:t> 1Foil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CERN SPL</a:t>
                      </a:r>
                    </a:p>
                    <a:p>
                      <a:pPr algn="ctr"/>
                      <a:r>
                        <a:rPr lang="en-GB" sz="1400" dirty="0" smtClean="0"/>
                        <a:t>PDAC 2001 </a:t>
                      </a:r>
                    </a:p>
                    <a:p>
                      <a:pPr algn="ctr"/>
                      <a:r>
                        <a:rPr lang="en-GB" sz="1400" dirty="0" smtClean="0"/>
                        <a:t>2Foils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SNS</a:t>
                      </a:r>
                      <a:endParaRPr lang="en-GB" sz="2400" dirty="0"/>
                    </a:p>
                  </a:txBody>
                  <a:tcPr anchor="ctr"/>
                </a:tc>
              </a:tr>
              <a:tr h="28205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 [m]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943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943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242</a:t>
                      </a:r>
                      <a:endParaRPr lang="en-GB" sz="1400" dirty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 [</a:t>
                      </a:r>
                      <a:r>
                        <a:rPr lang="en-GB" sz="1400" dirty="0" err="1" smtClean="0"/>
                        <a:t>GeV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 beam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 GW / 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r>
                        <a:rPr lang="en-GB" sz="1400" baseline="0" dirty="0" smtClean="0"/>
                        <a:t> GW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r>
                        <a:rPr lang="en-GB" sz="1400" baseline="0" dirty="0" smtClean="0"/>
                        <a:t> GW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GW</a:t>
                      </a:r>
                      <a:endParaRPr lang="en-GB" sz="1400" dirty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rep [Hz]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GB" sz="1400" dirty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Np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2.8E14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2.3E14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2.3E14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1.5E14</a:t>
                      </a:r>
                      <a:endParaRPr lang="en-GB" sz="1400" dirty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 turns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1060</a:t>
                      </a:r>
                      <a:endParaRPr lang="en-GB" sz="1400" dirty="0"/>
                    </a:p>
                  </a:txBody>
                  <a:tcPr anchor="ctr"/>
                </a:tc>
              </a:tr>
              <a:tr h="42150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ym typeface="Symbol"/>
                        </a:rPr>
                        <a:t> </a:t>
                      </a:r>
                      <a:r>
                        <a:rPr lang="en-GB" sz="1400" baseline="-25000" dirty="0" smtClean="0">
                          <a:sym typeface="Symbol"/>
                        </a:rPr>
                        <a:t>Norm</a:t>
                      </a:r>
                      <a:r>
                        <a:rPr lang="en-GB" sz="1400" baseline="0" dirty="0" smtClean="0">
                          <a:sym typeface="Symbol"/>
                        </a:rPr>
                        <a:t> </a:t>
                      </a:r>
                      <a:r>
                        <a:rPr lang="en-GB" sz="1050" baseline="0" dirty="0" smtClean="0">
                          <a:sym typeface="Symbol"/>
                        </a:rPr>
                        <a:t>(95%)</a:t>
                      </a:r>
                      <a:r>
                        <a:rPr lang="en-GB" sz="1400" baseline="-25000" dirty="0" smtClean="0">
                          <a:sym typeface="Symbol"/>
                        </a:rPr>
                        <a:t> </a:t>
                      </a:r>
                      <a:endParaRPr lang="en-GB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 / 150</a:t>
                      </a:r>
                      <a:r>
                        <a:rPr lang="en-GB" sz="1400" dirty="0" smtClean="0">
                          <a:sym typeface="Symbol"/>
                        </a:rPr>
                        <a:t>*)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150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150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200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 smtClean="0"/>
                    </a:p>
                  </a:txBody>
                  <a:tcPr anchor="ctr"/>
                </a:tc>
              </a:tr>
              <a:tr h="3694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dirty="0" smtClean="0">
                          <a:sym typeface="Symbol"/>
                        </a:rPr>
                        <a:t> </a:t>
                      </a:r>
                      <a:r>
                        <a:rPr lang="en-GB" sz="14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Linac</a:t>
                      </a:r>
                      <a:r>
                        <a:rPr lang="en-GB" sz="1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 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(95%) </a:t>
                      </a:r>
                      <a:endParaRPr lang="en-GB" sz="105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0.667 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 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 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1.5 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endParaRPr lang="en-GB" sz="1400" dirty="0" smtClean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dirty="0" err="1" smtClean="0"/>
                        <a:t>N</a:t>
                      </a:r>
                      <a:r>
                        <a:rPr lang="en-GB" sz="14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macro</a:t>
                      </a:r>
                      <a:endParaRPr lang="en-GB" sz="14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32500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41000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156000</a:t>
                      </a:r>
                      <a:endParaRPr lang="en-GB" sz="1400" dirty="0"/>
                    </a:p>
                  </a:txBody>
                  <a:tcPr anchor="ctr"/>
                </a:tc>
              </a:tr>
              <a:tr h="2947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Foil </a:t>
                      </a:r>
                      <a:r>
                        <a:rPr lang="en-GB" sz="1200" dirty="0" smtClean="0"/>
                        <a:t>[</a:t>
                      </a:r>
                      <a:r>
                        <a:rPr lang="en-GB" sz="12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200" dirty="0" smtClean="0">
                          <a:latin typeface="+mn-lt"/>
                        </a:rPr>
                        <a:t>g/cm2]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 x 750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en-GB" sz="1400" dirty="0"/>
                    </a:p>
                  </a:txBody>
                  <a:tcPr anchor="ctr"/>
                </a:tc>
              </a:tr>
              <a:tr h="582880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*) 100</a:t>
                      </a:r>
                      <a:r>
                        <a:rPr lang="en-GB" sz="1400" dirty="0" smtClean="0">
                          <a:sym typeface="Symbol"/>
                        </a:rPr>
                        <a:t></a:t>
                      </a:r>
                      <a:r>
                        <a:rPr lang="en-GB" sz="1400" baseline="0" dirty="0" smtClean="0"/>
                        <a:t> too small; </a:t>
                      </a:r>
                    </a:p>
                    <a:p>
                      <a:pPr algn="ctr"/>
                      <a:r>
                        <a:rPr lang="en-GB" sz="1400" dirty="0" smtClean="0"/>
                        <a:t>150</a:t>
                      </a:r>
                      <a:r>
                        <a:rPr lang="en-GB" sz="1400" dirty="0" smtClean="0">
                          <a:sym typeface="Symbol"/>
                        </a:rPr>
                        <a:t> needed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32704" y="240991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Comparison of </a:t>
            </a:r>
            <a:r>
              <a:rPr lang="en-GB" sz="2000" b="1" dirty="0" smtClean="0"/>
              <a:t>Foil Heating Simulations for some </a:t>
            </a:r>
            <a:r>
              <a:rPr lang="en-GB" sz="2000" b="1" dirty="0"/>
              <a:t>P</a:t>
            </a:r>
            <a:r>
              <a:rPr lang="en-GB" sz="2000" b="1" dirty="0" smtClean="0"/>
              <a:t>roject Lattices with the SNS (built machine)</a:t>
            </a:r>
            <a:endParaRPr lang="en-GB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3662802" y="58573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Simulations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of earlier CERN  GW accumulator projects have been done with the ACCSIM Code. The results are compared with the ORBIT results (courtesy M. Plum, J. Holmes)  for representative SNS beams.</a:t>
            </a:r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88670"/>
            <a:ext cx="2895600" cy="263815"/>
          </a:xfrm>
        </p:spPr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51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05274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Horst </a:t>
            </a:r>
            <a:r>
              <a:rPr lang="en-US" sz="1400" dirty="0" err="1" smtClean="0">
                <a:solidFill>
                  <a:srgbClr val="0000FF"/>
                </a:solidFill>
              </a:rPr>
              <a:t>Schönauer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56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20/03/14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ESSnuSB Uppsala,  E. Wildner</a:t>
            </a:r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63688" y="476672"/>
            <a:ext cx="5184576" cy="83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2400" dirty="0"/>
              <a:t>Two Cases Simulated for </a:t>
            </a:r>
            <a:r>
              <a:rPr lang="en-GB" sz="2400" dirty="0" smtClean="0"/>
              <a:t>the 2008 </a:t>
            </a:r>
            <a:r>
              <a:rPr lang="en-GB" sz="2400" dirty="0" err="1" smtClean="0"/>
              <a:t>Aiba</a:t>
            </a:r>
            <a:r>
              <a:rPr lang="en-GB" sz="2400" dirty="0" smtClean="0"/>
              <a:t> </a:t>
            </a:r>
            <a:r>
              <a:rPr lang="en-GB" sz="2400" dirty="0"/>
              <a:t>Lattice :</a:t>
            </a:r>
          </a:p>
          <a:p>
            <a:r>
              <a:rPr lang="en-GB" sz="2400" dirty="0"/>
              <a:t> ‘</a:t>
            </a:r>
            <a:r>
              <a:rPr lang="en-GB" sz="2400" dirty="0" err="1"/>
              <a:t>Multiturn</a:t>
            </a:r>
            <a:r>
              <a:rPr lang="en-GB" sz="2400" dirty="0"/>
              <a:t>’ vs. ‘Matched’ painting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12" y="2604551"/>
            <a:ext cx="4020661" cy="389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7" y="2583644"/>
            <a:ext cx="4020661" cy="38987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506426"/>
            <a:ext cx="79961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The classical multi-turn matching, intended to avoid the septum during tens of turns injected, </a:t>
            </a:r>
          </a:p>
          <a:p>
            <a:r>
              <a:rPr lang="en-GB" sz="1600" dirty="0"/>
              <a:t>f</a:t>
            </a:r>
            <a:r>
              <a:rPr lang="en-GB" sz="1600" dirty="0" smtClean="0"/>
              <a:t>ails for the hundreds of turns of charge exchange injection, leading to extremely high current </a:t>
            </a:r>
          </a:p>
          <a:p>
            <a:r>
              <a:rPr lang="en-GB" sz="1600" dirty="0" smtClean="0"/>
              <a:t>densities and foil temperatures. </a:t>
            </a:r>
            <a:r>
              <a:rPr lang="en-GB" sz="1600" dirty="0" smtClean="0">
                <a:solidFill>
                  <a:srgbClr val="FF0000"/>
                </a:solidFill>
              </a:rPr>
              <a:t>We propose a different matching in </a:t>
            </a:r>
            <a:r>
              <a:rPr lang="en-GB" sz="1600" i="1" dirty="0" smtClean="0">
                <a:solidFill>
                  <a:srgbClr val="FF0000"/>
                </a:solidFill>
              </a:rPr>
              <a:t>Normalized Phase space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The average Nr of foil hits remains about the same, but the beam areas on the foil increases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52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005274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Horst </a:t>
            </a:r>
            <a:r>
              <a:rPr lang="en-US" sz="1400" dirty="0" err="1" smtClean="0">
                <a:solidFill>
                  <a:srgbClr val="0000FF"/>
                </a:solidFill>
              </a:rPr>
              <a:t>Schönauer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05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04664"/>
            <a:ext cx="6400800" cy="55091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SNS Foil: Power Densities W/m3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90872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H-  </a:t>
            </a:r>
            <a:r>
              <a:rPr lang="en-GB" dirty="0" err="1" smtClean="0"/>
              <a:t>Linac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444293" y="939430"/>
            <a:ext cx="235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H-  </a:t>
            </a:r>
            <a:r>
              <a:rPr lang="en-GB" dirty="0" err="1" smtClean="0"/>
              <a:t>Linac</a:t>
            </a:r>
            <a:r>
              <a:rPr lang="en-GB" dirty="0" smtClean="0"/>
              <a:t>+ p circulating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9" y="4178734"/>
            <a:ext cx="3555670" cy="2163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54" y="4178734"/>
            <a:ext cx="3616194" cy="22098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47799" y="1266178"/>
            <a:ext cx="3698697" cy="2669609"/>
            <a:chOff x="747799" y="1266178"/>
            <a:chExt cx="3698697" cy="266960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99" y="1266178"/>
              <a:ext cx="3555670" cy="244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203848" y="3720343"/>
              <a:ext cx="12426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Courtesy M. Plum (ORNL)</a:t>
              </a:r>
              <a:endParaRPr lang="en-GB" sz="8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47799" y="3917124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Foil Temperature, max. 1164 K</a:t>
            </a:r>
            <a:endParaRPr lang="en-GB" sz="1100" dirty="0"/>
          </a:p>
        </p:txBody>
      </p:sp>
      <p:grpSp>
        <p:nvGrpSpPr>
          <p:cNvPr id="7" name="Group 6"/>
          <p:cNvGrpSpPr/>
          <p:nvPr/>
        </p:nvGrpSpPr>
        <p:grpSpPr>
          <a:xfrm>
            <a:off x="5209504" y="1300310"/>
            <a:ext cx="3414444" cy="2670712"/>
            <a:chOff x="5209504" y="1300310"/>
            <a:chExt cx="3414444" cy="267071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504" y="1300310"/>
              <a:ext cx="3414444" cy="2442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381300" y="3755578"/>
              <a:ext cx="12426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Courtesy M. Plum (ORNL)</a:t>
              </a:r>
              <a:endParaRPr lang="en-GB" sz="8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67153" y="3904471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Foil Temperature, max. 1430 K</a:t>
            </a:r>
            <a:endParaRPr lang="en-GB" sz="1100" dirty="0"/>
          </a:p>
        </p:txBody>
      </p:sp>
      <p:sp>
        <p:nvSpPr>
          <p:cNvPr id="1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88670"/>
            <a:ext cx="2895600" cy="263815"/>
          </a:xfrm>
        </p:spPr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17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0" y="6588670"/>
            <a:ext cx="2133600" cy="263815"/>
          </a:xfrm>
        </p:spPr>
        <p:txBody>
          <a:bodyPr/>
          <a:lstStyle/>
          <a:p>
            <a:r>
              <a:rPr lang="en-US" smtClean="0"/>
              <a:t>20/03/14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53</a:t>
            </a:fld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005274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Horst </a:t>
            </a:r>
            <a:r>
              <a:rPr lang="en-US" sz="1400" dirty="0" err="1" smtClean="0">
                <a:solidFill>
                  <a:srgbClr val="0000FF"/>
                </a:solidFill>
              </a:rPr>
              <a:t>Schönauer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92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953996" y="377528"/>
            <a:ext cx="72008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chemeClr val="tx1">
                    <a:tint val="75000"/>
                  </a:schemeClr>
                </a:solidFill>
              </a:rPr>
              <a:t>Aiba</a:t>
            </a:r>
            <a:r>
              <a:rPr lang="en-GB" dirty="0">
                <a:solidFill>
                  <a:schemeClr val="tx1">
                    <a:tint val="75000"/>
                  </a:schemeClr>
                </a:solidFill>
              </a:rPr>
              <a:t> Lattice Foil: Power Densities W/m3</a:t>
            </a:r>
          </a:p>
        </p:txBody>
      </p:sp>
      <p:pic>
        <p:nvPicPr>
          <p:cNvPr id="4098" name="Picture 2" descr="\\cern.ch\dfs\Users\h\hos\Documents\ESSnuSB\Pictures\Foiltemp1mmES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8" y="1437444"/>
            <a:ext cx="3711311" cy="27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97968" y="95557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H-  </a:t>
            </a:r>
            <a:r>
              <a:rPr lang="en-GB" dirty="0" err="1" smtClean="0"/>
              <a:t>Linac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22589" y="986286"/>
            <a:ext cx="240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H-  </a:t>
            </a:r>
            <a:r>
              <a:rPr lang="en-GB" dirty="0" err="1" smtClean="0"/>
              <a:t>Linac</a:t>
            </a:r>
            <a:r>
              <a:rPr lang="en-GB" dirty="0" smtClean="0"/>
              <a:t> + p circulating </a:t>
            </a:r>
            <a:endParaRPr lang="en-GB" dirty="0"/>
          </a:p>
        </p:txBody>
      </p:sp>
      <p:pic>
        <p:nvPicPr>
          <p:cNvPr id="4102" name="Picture 6" descr="\\cern.ch\dfs\Users\h\hos\Documents\ESSnuSB\Pictures\Foiltemp1mmES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39" y="1437444"/>
            <a:ext cx="4133850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\\cern.ch\dfs\Users\h\hos\Documents\ESSnuSB\Pictures\FoiltemptES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38" y="4431977"/>
            <a:ext cx="3246120" cy="20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5244" y="4170367"/>
            <a:ext cx="21451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Foil Temperature     max. =</a:t>
            </a:r>
            <a:r>
              <a:rPr lang="en-GB" sz="1100" dirty="0"/>
              <a:t> 1200</a:t>
            </a:r>
            <a:r>
              <a:rPr lang="en-GB" sz="1100" dirty="0" smtClean="0"/>
              <a:t> K</a:t>
            </a:r>
            <a:endParaRPr lang="en-GB" sz="1100" dirty="0"/>
          </a:p>
        </p:txBody>
      </p:sp>
      <p:pic>
        <p:nvPicPr>
          <p:cNvPr id="4105" name="Picture 9" descr="\\cern.ch\dfs\Users\h\hos\Documents\ESSnuSB\Pictures\Foiltemp1mmtES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4" y="4440994"/>
            <a:ext cx="3246120" cy="19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54396" y="4170367"/>
            <a:ext cx="21451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Foil Temperature     max. =1375 K</a:t>
            </a:r>
            <a:endParaRPr lang="en-GB" sz="1100" dirty="0"/>
          </a:p>
        </p:txBody>
      </p:sp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88670"/>
            <a:ext cx="2895600" cy="263815"/>
          </a:xfrm>
        </p:spPr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3005274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Horst </a:t>
            </a:r>
            <a:r>
              <a:rPr lang="en-US" sz="1400" dirty="0" err="1" smtClean="0">
                <a:solidFill>
                  <a:srgbClr val="0000FF"/>
                </a:solidFill>
              </a:rPr>
              <a:t>Schönauer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2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ESSnuSB Uppsala,  E. Wildner</a:t>
            </a:r>
            <a:endParaRPr lang="en-US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531393"/>
              </p:ext>
            </p:extLst>
          </p:nvPr>
        </p:nvGraphicFramePr>
        <p:xfrm>
          <a:off x="737955" y="980728"/>
          <a:ext cx="7347175" cy="474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789"/>
                <a:gridCol w="1062499"/>
                <a:gridCol w="1142409"/>
                <a:gridCol w="1240700"/>
                <a:gridCol w="1090896"/>
                <a:gridCol w="1280882"/>
              </a:tblGrid>
              <a:tr h="60730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Case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ESS 150</a:t>
                      </a:r>
                      <a:r>
                        <a:rPr lang="en-GB" sz="1600" dirty="0" smtClean="0">
                          <a:sym typeface="Symbol"/>
                        </a:rPr>
                        <a:t>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Multiturn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ESS 150</a:t>
                      </a:r>
                      <a:r>
                        <a:rPr lang="en-GB" sz="1600" dirty="0" smtClean="0">
                          <a:sym typeface="Symbol"/>
                        </a:rPr>
                        <a:t></a:t>
                      </a:r>
                      <a:r>
                        <a:rPr lang="en-GB" sz="1600" baseline="0" dirty="0" smtClean="0">
                          <a:sym typeface="Symbol"/>
                        </a:rPr>
                        <a:t> </a:t>
                      </a:r>
                      <a:r>
                        <a:rPr lang="en-GB" sz="1600" dirty="0" smtClean="0"/>
                        <a:t>Matched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PDAC </a:t>
                      </a:r>
                    </a:p>
                    <a:p>
                      <a:pPr algn="ctr"/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1Foil</a:t>
                      </a:r>
                      <a:endParaRPr lang="en-GB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PDAC</a:t>
                      </a:r>
                    </a:p>
                    <a:p>
                      <a:pPr algn="ctr"/>
                      <a:r>
                        <a:rPr lang="en-GB" sz="1600" dirty="0" smtClean="0"/>
                        <a:t>2 Foils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SNS</a:t>
                      </a:r>
                    </a:p>
                    <a:p>
                      <a:pPr algn="ctr"/>
                      <a:r>
                        <a:rPr lang="en-GB" sz="1800" dirty="0" smtClean="0"/>
                        <a:t>2013</a:t>
                      </a:r>
                      <a:endParaRPr lang="en-GB" sz="1800" dirty="0"/>
                    </a:p>
                  </a:txBody>
                  <a:tcPr/>
                </a:tc>
              </a:tr>
              <a:tr h="46452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 smtClean="0"/>
                        <a:t>Qx,y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7.76, 7.67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smtClean="0"/>
                        <a:t>7.61, 7.28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11.22, 13.31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11.22, 13.31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/>
                    </a:p>
                  </a:txBody>
                  <a:tcPr/>
                </a:tc>
              </a:tr>
              <a:tr h="348742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 smtClean="0"/>
                        <a:t>betx</a:t>
                      </a:r>
                      <a:r>
                        <a:rPr lang="en-GB" sz="1400" b="0" dirty="0" smtClean="0"/>
                        <a:t>,</a:t>
                      </a:r>
                      <a:r>
                        <a:rPr lang="en-GB" sz="1400" b="0" baseline="0" dirty="0" smtClean="0"/>
                        <a:t> y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9.87, 17.95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21.94, 28.35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4.373, 9.243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4.373, 9.243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/>
                    </a:p>
                  </a:txBody>
                  <a:tcPr/>
                </a:tc>
              </a:tr>
              <a:tr h="340945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 smtClean="0"/>
                        <a:t>betLx</a:t>
                      </a:r>
                      <a:r>
                        <a:rPr lang="en-GB" sz="1400" b="0" dirty="0" smtClean="0"/>
                        <a:t>,</a:t>
                      </a:r>
                      <a:r>
                        <a:rPr lang="en-GB" sz="1400" b="0" baseline="0" dirty="0" smtClean="0"/>
                        <a:t> y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2.35,4.25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dirty="0" smtClean="0"/>
                        <a:t>21.7, 28.35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1., 2.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1., 2.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/>
                    </a:p>
                  </a:txBody>
                  <a:tcPr/>
                </a:tc>
              </a:tr>
              <a:tr h="340945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 smtClean="0"/>
                        <a:t>Linac</a:t>
                      </a:r>
                      <a:r>
                        <a:rPr lang="en-GB" sz="1400" b="0" dirty="0" smtClean="0"/>
                        <a:t> spot FW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2.5 x 3.4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8 x 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2.8 x 4 mm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2.8 x 4 mm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8x8 mm</a:t>
                      </a:r>
                      <a:endParaRPr lang="en-GB" sz="1400" b="1" dirty="0"/>
                    </a:p>
                  </a:txBody>
                  <a:tcPr/>
                </a:tc>
              </a:tr>
              <a:tr h="37894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Av Nr of Foil hits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2.4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3.2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4.7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1.6 + 3.8</a:t>
                      </a:r>
                      <a:r>
                        <a:rPr lang="en-GB" sz="1400" dirty="0" smtClean="0"/>
                        <a:t>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8</a:t>
                      </a:r>
                      <a:endParaRPr lang="en-GB" sz="1400" b="1" dirty="0"/>
                    </a:p>
                  </a:txBody>
                  <a:tcPr/>
                </a:tc>
              </a:tr>
              <a:tr h="37015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Peak Lin. Current</a:t>
                      </a:r>
                      <a:endParaRPr lang="en-GB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14444 A/m2</a:t>
                      </a:r>
                      <a:endParaRPr lang="en-GB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2010 A/m2</a:t>
                      </a:r>
                      <a:endParaRPr lang="en-GB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2084 A/m2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1034 A/m2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1696 A/m2</a:t>
                      </a:r>
                      <a:endParaRPr lang="en-GB" sz="1400" b="1" dirty="0"/>
                    </a:p>
                  </a:txBody>
                  <a:tcPr anchor="ctr"/>
                </a:tc>
              </a:tr>
              <a:tr h="3988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Peak Circ.  </a:t>
                      </a:r>
                      <a:r>
                        <a:rPr lang="en-GB" sz="1400" b="0" dirty="0" err="1" smtClean="0"/>
                        <a:t>Curr</a:t>
                      </a:r>
                      <a:r>
                        <a:rPr lang="en-GB" sz="1400" b="0" dirty="0" smtClean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20520 A/m2</a:t>
                      </a:r>
                      <a:endParaRPr lang="en-GB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7040 A/m2</a:t>
                      </a:r>
                      <a:endParaRPr lang="en-GB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3331 A/m2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2125 A/m2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4846 A/m2</a:t>
                      </a:r>
                      <a:endParaRPr lang="en-GB" sz="1400" b="1" dirty="0"/>
                    </a:p>
                  </a:txBody>
                  <a:tcPr anchor="ctr"/>
                </a:tc>
              </a:tr>
              <a:tr h="583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err="1" smtClean="0"/>
                        <a:t>dE</a:t>
                      </a:r>
                      <a:r>
                        <a:rPr lang="en-GB" sz="1400" b="0" dirty="0" smtClean="0"/>
                        <a:t>/dx </a:t>
                      </a:r>
                      <a:r>
                        <a:rPr lang="en-GB" sz="1200" b="0" dirty="0" smtClean="0"/>
                        <a:t>[MeV</a:t>
                      </a:r>
                      <a:r>
                        <a:rPr lang="en-GB" sz="1200" b="0" baseline="0" dirty="0" smtClean="0"/>
                        <a:t> cm2/g]</a:t>
                      </a:r>
                      <a:endParaRPr lang="en-GB" sz="1200" b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err="1" smtClean="0"/>
                        <a:t>Linac</a:t>
                      </a:r>
                      <a:r>
                        <a:rPr lang="en-GB" sz="1400" b="0" dirty="0" smtClean="0"/>
                        <a:t> H-/ Circ.</a:t>
                      </a:r>
                      <a:r>
                        <a:rPr lang="en-GB" sz="1400" b="0" baseline="0" dirty="0" smtClean="0"/>
                        <a:t> P</a:t>
                      </a:r>
                      <a:endParaRPr lang="en-GB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4.985 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1.773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4.985 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1.773</a:t>
                      </a:r>
                      <a:endParaRPr lang="en-GB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3.133 /</a:t>
                      </a:r>
                    </a:p>
                    <a:p>
                      <a:pPr algn="ctr"/>
                      <a:r>
                        <a:rPr lang="en-GB" sz="1400" dirty="0" smtClean="0"/>
                        <a:t>1.85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3.133 /</a:t>
                      </a:r>
                    </a:p>
                    <a:p>
                      <a:pPr algn="ctr"/>
                      <a:r>
                        <a:rPr lang="en-GB" sz="1400" dirty="0" smtClean="0"/>
                        <a:t>1.85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3.421 /</a:t>
                      </a:r>
                    </a:p>
                    <a:p>
                      <a:pPr algn="ctr"/>
                      <a:r>
                        <a:rPr lang="en-GB" sz="1400" dirty="0" smtClean="0"/>
                        <a:t>1.937</a:t>
                      </a:r>
                      <a:endParaRPr lang="en-GB" sz="1400" dirty="0"/>
                    </a:p>
                  </a:txBody>
                  <a:tcPr anchor="ctr"/>
                </a:tc>
              </a:tr>
              <a:tr h="55403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T max</a:t>
                      </a:r>
                    </a:p>
                    <a:p>
                      <a:pPr algn="ctr"/>
                      <a:r>
                        <a:rPr lang="en-GB" sz="1400" b="0" dirty="0" err="1" smtClean="0"/>
                        <a:t>Linac</a:t>
                      </a:r>
                      <a:r>
                        <a:rPr lang="en-GB" sz="1400" b="0" dirty="0" smtClean="0"/>
                        <a:t> H-/ Circ.</a:t>
                      </a:r>
                      <a:r>
                        <a:rPr lang="en-GB" sz="1400" b="0" baseline="0" dirty="0" smtClean="0"/>
                        <a:t> P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2715 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/>
                        <a:t>1850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1375 / 1200K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2806 K</a:t>
                      </a:r>
                    </a:p>
                    <a:p>
                      <a:pPr algn="ctr"/>
                      <a:r>
                        <a:rPr lang="en-GB" sz="1200" dirty="0" smtClean="0"/>
                        <a:t>RAL values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2112 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RAL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1164 /</a:t>
                      </a:r>
                    </a:p>
                    <a:p>
                      <a:pPr algn="ctr"/>
                      <a:r>
                        <a:rPr lang="en-GB" sz="1600" b="1" dirty="0" smtClean="0"/>
                        <a:t> 1430 K</a:t>
                      </a:r>
                      <a:endParaRPr lang="en-GB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263922"/>
            <a:ext cx="7599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Rings Compared: ESS (</a:t>
            </a:r>
            <a:r>
              <a:rPr lang="en-GB" sz="2400" dirty="0" err="1" smtClean="0"/>
              <a:t>Aiba</a:t>
            </a:r>
            <a:r>
              <a:rPr lang="en-GB" sz="2400" dirty="0" smtClean="0"/>
              <a:t> Lattice 2008), PDAC  (2001), SNS</a:t>
            </a:r>
          </a:p>
        </p:txBody>
      </p:sp>
      <p:sp>
        <p:nvSpPr>
          <p:cNvPr id="6" name="Espace réservé de la date 7"/>
          <p:cNvSpPr txBox="1">
            <a:spLocks/>
          </p:cNvSpPr>
          <p:nvPr/>
        </p:nvSpPr>
        <p:spPr>
          <a:xfrm>
            <a:off x="360918" y="6456752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13/03/14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55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05274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Horst </a:t>
            </a:r>
            <a:r>
              <a:rPr lang="en-US" sz="1400" dirty="0" err="1" smtClean="0">
                <a:solidFill>
                  <a:srgbClr val="0000FF"/>
                </a:solidFill>
              </a:rPr>
              <a:t>Schönauer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91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755412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Conclusions: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08831" y="1988840"/>
            <a:ext cx="63279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 a first test candidate, </a:t>
            </a:r>
            <a:r>
              <a:rPr lang="en-GB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combined the M. </a:t>
            </a:r>
            <a:r>
              <a:rPr lang="en-GB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Aiba’s</a:t>
            </a:r>
            <a:r>
              <a:rPr lang="en-GB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 Ring (C = 318m) with the ESS </a:t>
            </a:r>
            <a:r>
              <a:rPr lang="en-GB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parameters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assuming one ring, four fillings of 0.7ms to be sent to four horns.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en-GB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-to-</a:t>
            </a:r>
            <a:r>
              <a:rPr lang="en-GB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circulatlng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matching different </a:t>
            </a:r>
          </a:p>
          <a:p>
            <a:pPr marL="266700" lvl="1"/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standard multi-turn rule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foil temperatures in the ballpark of the current SNS values 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 feasible</a:t>
            </a:r>
            <a:r>
              <a:rPr lang="en-GB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order to increase the heated foil area, the final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 150</a:t>
            </a: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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Also profiting from this increase are the max. space-charge 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tune shifts of </a:t>
            </a:r>
            <a:r>
              <a:rPr lang="en-GB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&lt;-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0.3</a:t>
            </a:r>
            <a:endParaRPr lang="en-GB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0" y="6588670"/>
            <a:ext cx="2133600" cy="263815"/>
          </a:xfrm>
        </p:spPr>
        <p:txBody>
          <a:bodyPr/>
          <a:lstStyle/>
          <a:p>
            <a:r>
              <a:rPr lang="en-US" smtClean="0"/>
              <a:t>20/03/14</a:t>
            </a:r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88670"/>
            <a:ext cx="2895600" cy="263815"/>
          </a:xfrm>
        </p:spPr>
        <p:txBody>
          <a:bodyPr/>
          <a:lstStyle/>
          <a:p>
            <a:r>
              <a:rPr lang="en-US" altLang="en-US" dirty="0" err="1" smtClean="0"/>
              <a:t>ESSnuSB</a:t>
            </a:r>
            <a:r>
              <a:rPr lang="en-US" altLang="en-US" dirty="0" smtClean="0"/>
              <a:t> Uppsala,  E. Wildner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B827-DFA3-4AFF-BECF-15A564DAD594}" type="slidenum">
              <a:rPr lang="en-GB" smtClean="0"/>
              <a:t>56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05274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Horst </a:t>
            </a:r>
            <a:r>
              <a:rPr lang="en-US" sz="1400" dirty="0" err="1" smtClean="0">
                <a:solidFill>
                  <a:srgbClr val="0000FF"/>
                </a:solidFill>
              </a:rPr>
              <a:t>Schönauer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38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12657" y="6588670"/>
            <a:ext cx="3707143" cy="263815"/>
          </a:xfrm>
        </p:spPr>
        <p:txBody>
          <a:bodyPr/>
          <a:lstStyle/>
          <a:p>
            <a:r>
              <a:rPr lang="de-DE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79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 temperature evolution (1D model)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" y="1136349"/>
            <a:ext cx="754379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en-US" sz="2000" b="1" dirty="0" smtClean="0">
                <a:cs typeface="Times New Roman" pitchFamily="18" charset="0"/>
              </a:rPr>
              <a:t>Foil temperature evolution during 4 accumulator filling cycles (1) 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en-US" b="1" dirty="0" smtClean="0">
                <a:cs typeface="Times New Roman" pitchFamily="18" charset="0"/>
              </a:rPr>
              <a:t>(elliptic nominal core beam :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 = 1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mm : </a:t>
            </a:r>
            <a:r>
              <a:rPr lang="fr-FR" b="1" dirty="0">
                <a:solidFill>
                  <a:srgbClr val="FF0000"/>
                </a:solidFill>
                <a:sym typeface="Symbol"/>
              </a:rPr>
              <a:t>Max </a:t>
            </a:r>
            <a:r>
              <a:rPr lang="fr-FR" b="1" i="1" dirty="0">
                <a:solidFill>
                  <a:srgbClr val="FF0000"/>
                </a:solidFill>
                <a:sym typeface="Symbol"/>
              </a:rPr>
              <a:t>T</a:t>
            </a:r>
            <a:r>
              <a:rPr lang="fr-FR" b="1" dirty="0">
                <a:solidFill>
                  <a:srgbClr val="FF0000"/>
                </a:solidFill>
                <a:sym typeface="Symbol"/>
              </a:rPr>
              <a:t>(</a:t>
            </a:r>
            <a:r>
              <a:rPr lang="fr-FR" b="1" i="1" dirty="0" err="1">
                <a:solidFill>
                  <a:srgbClr val="FF0000"/>
                </a:solidFill>
                <a:sym typeface="Symbol"/>
              </a:rPr>
              <a:t>x,t</a:t>
            </a:r>
            <a:r>
              <a:rPr lang="fr-FR" b="1" dirty="0">
                <a:solidFill>
                  <a:srgbClr val="FF0000"/>
                </a:solidFill>
                <a:sym typeface="Symbol"/>
              </a:rPr>
              <a:t>) &gt; </a:t>
            </a:r>
            <a:r>
              <a:rPr lang="fr-FR" b="1" dirty="0" err="1">
                <a:solidFill>
                  <a:srgbClr val="FF0000"/>
                </a:solidFill>
                <a:sym typeface="Symbol"/>
              </a:rPr>
              <a:t>Carbon</a:t>
            </a:r>
            <a:r>
              <a:rPr lang="fr-FR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Symbol"/>
              </a:rPr>
              <a:t>melting</a:t>
            </a:r>
            <a:r>
              <a:rPr lang="fr-FR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point</a:t>
            </a:r>
            <a:r>
              <a:rPr lang="fr-FR" b="1" dirty="0" smtClean="0">
                <a:sym typeface="Symbol"/>
              </a:rPr>
              <a:t>)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7990" y="5469516"/>
            <a:ext cx="371963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T(</a:t>
            </a:r>
            <a:r>
              <a:rPr lang="en-US" sz="1300" b="1" dirty="0" err="1"/>
              <a:t>x,t</a:t>
            </a:r>
            <a:r>
              <a:rPr lang="en-US" sz="1300" b="1" dirty="0"/>
              <a:t>) [</a:t>
            </a:r>
            <a:r>
              <a:rPr lang="en-US" sz="1300" b="1" dirty="0">
                <a:sym typeface="Symbol"/>
              </a:rPr>
              <a:t>K</a:t>
            </a:r>
            <a:r>
              <a:rPr lang="en-US" sz="1300" b="1" dirty="0"/>
              <a:t>] vs t [</a:t>
            </a:r>
            <a:r>
              <a:rPr lang="en-US" sz="1300" b="1" dirty="0" err="1"/>
              <a:t>ms</a:t>
            </a:r>
            <a:r>
              <a:rPr lang="en-US" sz="1300" b="1" dirty="0"/>
              <a:t>] at 3 </a:t>
            </a:r>
            <a:r>
              <a:rPr lang="en-US" sz="1300" b="1" dirty="0" smtClean="0"/>
              <a:t>foil width locations x [mm]</a:t>
            </a:r>
            <a:endParaRPr lang="en-US" sz="13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8" y="2846620"/>
            <a:ext cx="3497580" cy="24612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22519" y="5123441"/>
            <a:ext cx="40481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/>
              <a:t>Left plot comparison with the simplified (0D) foil model (continuous line)</a:t>
            </a:r>
            <a:endParaRPr lang="en-US" sz="13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014595" y="2580845"/>
            <a:ext cx="3497580" cy="2446725"/>
            <a:chOff x="5370195" y="3607005"/>
            <a:chExt cx="3497580" cy="244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195" y="3916320"/>
              <a:ext cx="3497580" cy="2137410"/>
            </a:xfrm>
            <a:prstGeom prst="rect">
              <a:avLst/>
            </a:prstGeom>
          </p:spPr>
        </p:pic>
        <p:sp>
          <p:nvSpPr>
            <p:cNvPr id="22" name="Flowchart: Alternate Process 21"/>
            <p:cNvSpPr/>
            <p:nvPr/>
          </p:nvSpPr>
          <p:spPr>
            <a:xfrm>
              <a:off x="5530989" y="3607005"/>
              <a:ext cx="2949296" cy="400050"/>
            </a:xfrm>
            <a:prstGeom prst="flowChartAlternateProcess">
              <a:avLst/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b="1" dirty="0" smtClean="0"/>
                <a:t>ACC filling time 0.715 </a:t>
              </a:r>
              <a:r>
                <a:rPr lang="en-US" sz="1200" b="1" dirty="0" err="1" smtClean="0"/>
                <a:t>ms</a:t>
              </a:r>
              <a:r>
                <a:rPr lang="en-US" sz="1200" b="1" dirty="0" smtClean="0"/>
                <a:t>: foil temp rise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b="1" dirty="0" smtClean="0"/>
                <a:t>Filling every </a:t>
              </a:r>
              <a:r>
                <a:rPr lang="en-US" sz="1200" b="1" dirty="0"/>
                <a:t>71.4 </a:t>
              </a:r>
              <a:r>
                <a:rPr lang="en-US" sz="1200" b="1" dirty="0" err="1" smtClean="0"/>
                <a:t>ms</a:t>
              </a:r>
              <a:r>
                <a:rPr lang="en-US" sz="1200" b="1" dirty="0" smtClean="0"/>
                <a:t> (14 Hz): foil cooling  </a:t>
              </a:r>
              <a:endParaRPr lang="en-US" sz="1200" b="1" dirty="0"/>
            </a:p>
          </p:txBody>
        </p:sp>
      </p:grpSp>
      <p:sp>
        <p:nvSpPr>
          <p:cNvPr id="1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0" y="6588670"/>
            <a:ext cx="2133600" cy="263815"/>
          </a:xfrm>
        </p:spPr>
        <p:txBody>
          <a:bodyPr/>
          <a:lstStyle/>
          <a:p>
            <a:r>
              <a:rPr lang="en-US" smtClean="0"/>
              <a:t>20/03/14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957947" y="655022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Michel Martini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9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" y="6517550"/>
            <a:ext cx="2133600" cy="26381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08634" y="6517550"/>
            <a:ext cx="3792446" cy="263815"/>
          </a:xfrm>
        </p:spPr>
        <p:txBody>
          <a:bodyPr/>
          <a:lstStyle/>
          <a:p>
            <a:r>
              <a:rPr lang="de-DE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1680" y="6517550"/>
            <a:ext cx="2133600" cy="280980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79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 temperature evolution (1D model)</a:t>
            </a:r>
            <a:endParaRPr lang="en-GB" sz="36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100" y="780749"/>
            <a:ext cx="754379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en-US" sz="2000" b="1" dirty="0" smtClean="0">
                <a:cs typeface="Times New Roman" pitchFamily="18" charset="0"/>
              </a:rPr>
              <a:t>Foil temperature evolution during 4 accumulator filling cycles (2) 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en-US" b="1" dirty="0" smtClean="0">
                <a:cs typeface="Times New Roman" pitchFamily="18" charset="0"/>
              </a:rPr>
              <a:t>(elliptic nominal core beam : </a:t>
            </a:r>
            <a:r>
              <a:rPr lang="en-US" b="1" dirty="0" smtClean="0">
                <a:solidFill>
                  <a:srgbClr val="008000"/>
                </a:solidFill>
              </a:rPr>
              <a:t>1</a:t>
            </a:r>
            <a:r>
              <a:rPr lang="en-US" b="1" dirty="0">
                <a:solidFill>
                  <a:srgbClr val="008000"/>
                </a:solidFill>
                <a:sym typeface="Symbol"/>
              </a:rPr>
              <a:t> = </a:t>
            </a:r>
            <a:r>
              <a:rPr lang="en-US" b="1" dirty="0" smtClean="0">
                <a:solidFill>
                  <a:srgbClr val="008000"/>
                </a:solidFill>
                <a:sym typeface="Symbol"/>
              </a:rPr>
              <a:t>2 mm : </a:t>
            </a:r>
            <a:r>
              <a:rPr lang="fr-FR" b="1" dirty="0">
                <a:solidFill>
                  <a:srgbClr val="008000"/>
                </a:solidFill>
                <a:sym typeface="Symbol"/>
              </a:rPr>
              <a:t>Max </a:t>
            </a:r>
            <a:r>
              <a:rPr lang="fr-FR" b="1" i="1" dirty="0">
                <a:solidFill>
                  <a:srgbClr val="008000"/>
                </a:solidFill>
                <a:sym typeface="Symbol"/>
              </a:rPr>
              <a:t>T</a:t>
            </a:r>
            <a:r>
              <a:rPr lang="fr-FR" b="1" dirty="0">
                <a:solidFill>
                  <a:srgbClr val="008000"/>
                </a:solidFill>
                <a:sym typeface="Symbol"/>
              </a:rPr>
              <a:t>(</a:t>
            </a:r>
            <a:r>
              <a:rPr lang="fr-FR" b="1" i="1" dirty="0" err="1">
                <a:solidFill>
                  <a:srgbClr val="008000"/>
                </a:solidFill>
                <a:sym typeface="Symbol"/>
              </a:rPr>
              <a:t>x,t</a:t>
            </a:r>
            <a:r>
              <a:rPr lang="fr-FR" b="1" dirty="0">
                <a:solidFill>
                  <a:srgbClr val="008000"/>
                </a:solidFill>
                <a:sym typeface="Symbol"/>
              </a:rPr>
              <a:t>) </a:t>
            </a:r>
            <a:r>
              <a:rPr lang="fr-FR" b="1" dirty="0" smtClean="0">
                <a:solidFill>
                  <a:srgbClr val="008000"/>
                </a:solidFill>
                <a:sym typeface="Symbol"/>
              </a:rPr>
              <a:t>&lt; </a:t>
            </a:r>
            <a:r>
              <a:rPr lang="fr-FR" b="1" dirty="0" err="1">
                <a:solidFill>
                  <a:srgbClr val="008000"/>
                </a:solidFill>
                <a:sym typeface="Symbol"/>
              </a:rPr>
              <a:t>Carbon</a:t>
            </a:r>
            <a:r>
              <a:rPr lang="fr-FR" b="1" dirty="0">
                <a:solidFill>
                  <a:srgbClr val="008000"/>
                </a:solidFill>
                <a:sym typeface="Symbol"/>
              </a:rPr>
              <a:t> </a:t>
            </a:r>
            <a:r>
              <a:rPr lang="fr-FR" b="1" dirty="0" err="1">
                <a:solidFill>
                  <a:srgbClr val="008000"/>
                </a:solidFill>
                <a:sym typeface="Symbol"/>
              </a:rPr>
              <a:t>melting</a:t>
            </a:r>
            <a:r>
              <a:rPr lang="fr-FR" b="1" dirty="0">
                <a:solidFill>
                  <a:srgbClr val="008000"/>
                </a:solidFill>
                <a:sym typeface="Symbol"/>
              </a:rPr>
              <a:t> </a:t>
            </a:r>
            <a:r>
              <a:rPr lang="fr-FR" b="1" dirty="0" smtClean="0">
                <a:solidFill>
                  <a:srgbClr val="008000"/>
                </a:solidFill>
                <a:sym typeface="Symbol"/>
              </a:rPr>
              <a:t>point</a:t>
            </a:r>
            <a:r>
              <a:rPr lang="fr-FR" b="1" dirty="0" smtClean="0">
                <a:sym typeface="Symbol"/>
              </a:rPr>
              <a:t>)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9536" y="2189652"/>
            <a:ext cx="41243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/>
              <a:t>Foil temperature versus time [</a:t>
            </a:r>
            <a:r>
              <a:rPr lang="en-US" sz="1300" b="1" dirty="0" err="1" smtClean="0"/>
              <a:t>ms</a:t>
            </a:r>
            <a:r>
              <a:rPr lang="en-US" sz="1300" b="1" dirty="0" smtClean="0"/>
              <a:t>] and foil </a:t>
            </a:r>
            <a:r>
              <a:rPr lang="en-US" sz="1300" b="1" dirty="0"/>
              <a:t>width [</a:t>
            </a:r>
            <a:r>
              <a:rPr lang="en-US" sz="1300" b="1" dirty="0" smtClean="0"/>
              <a:t>mm]</a:t>
            </a:r>
            <a:endParaRPr lang="en-US" sz="1300" b="1" dirty="0"/>
          </a:p>
        </p:txBody>
      </p:sp>
      <p:sp>
        <p:nvSpPr>
          <p:cNvPr id="28" name="Rectangle 27"/>
          <p:cNvSpPr/>
          <p:nvPr/>
        </p:nvSpPr>
        <p:spPr>
          <a:xfrm>
            <a:off x="4653280" y="2189652"/>
            <a:ext cx="42957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/>
              <a:t>Front view of the left plot : </a:t>
            </a:r>
            <a:r>
              <a:rPr lang="en-US" sz="1300" b="1" dirty="0"/>
              <a:t>T(</a:t>
            </a:r>
            <a:r>
              <a:rPr lang="en-US" sz="1300" b="1" dirty="0" err="1"/>
              <a:t>x,t</a:t>
            </a:r>
            <a:r>
              <a:rPr lang="en-US" sz="1300" b="1" dirty="0"/>
              <a:t>) </a:t>
            </a:r>
            <a:r>
              <a:rPr lang="en-US" sz="1300" b="1" dirty="0" smtClean="0"/>
              <a:t>[</a:t>
            </a:r>
            <a:r>
              <a:rPr lang="en-US" sz="1300" b="1" dirty="0" smtClean="0">
                <a:sym typeface="Symbol"/>
              </a:rPr>
              <a:t>K</a:t>
            </a:r>
            <a:r>
              <a:rPr lang="en-US" sz="1300" b="1" dirty="0" smtClean="0"/>
              <a:t>] vs t [</a:t>
            </a:r>
            <a:r>
              <a:rPr lang="en-US" sz="1300" b="1" dirty="0" err="1" smtClean="0"/>
              <a:t>ms</a:t>
            </a:r>
            <a:r>
              <a:rPr lang="en-US" sz="1300" b="1" dirty="0" smtClean="0"/>
              <a:t>] and x [mm]</a:t>
            </a:r>
            <a:endParaRPr lang="en-US" sz="1300" b="1" dirty="0"/>
          </a:p>
        </p:txBody>
      </p:sp>
      <p:sp>
        <p:nvSpPr>
          <p:cNvPr id="29" name="Rectangle 28"/>
          <p:cNvSpPr/>
          <p:nvPr/>
        </p:nvSpPr>
        <p:spPr>
          <a:xfrm>
            <a:off x="529430" y="5279016"/>
            <a:ext cx="371963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T(</a:t>
            </a:r>
            <a:r>
              <a:rPr lang="en-US" sz="1300" b="1" dirty="0" err="1"/>
              <a:t>x,t</a:t>
            </a:r>
            <a:r>
              <a:rPr lang="en-US" sz="1300" b="1" dirty="0"/>
              <a:t>) [</a:t>
            </a:r>
            <a:r>
              <a:rPr lang="en-US" sz="1300" b="1" dirty="0">
                <a:sym typeface="Symbol"/>
              </a:rPr>
              <a:t>K</a:t>
            </a:r>
            <a:r>
              <a:rPr lang="en-US" sz="1300" b="1" dirty="0"/>
              <a:t>] vs t [</a:t>
            </a:r>
            <a:r>
              <a:rPr lang="en-US" sz="1300" b="1" dirty="0" err="1"/>
              <a:t>ms</a:t>
            </a:r>
            <a:r>
              <a:rPr lang="en-US" sz="1300" b="1" dirty="0"/>
              <a:t>] at 3 </a:t>
            </a:r>
            <a:r>
              <a:rPr lang="en-US" sz="1300" b="1" dirty="0" smtClean="0"/>
              <a:t>foil width locations x [mm]</a:t>
            </a:r>
            <a:endParaRPr lang="en-US" sz="1300" b="1" dirty="0"/>
          </a:p>
        </p:txBody>
      </p:sp>
      <p:sp>
        <p:nvSpPr>
          <p:cNvPr id="21" name="Rectangle 20"/>
          <p:cNvSpPr/>
          <p:nvPr/>
        </p:nvSpPr>
        <p:spPr>
          <a:xfrm>
            <a:off x="5034278" y="5279016"/>
            <a:ext cx="40481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/>
              <a:t>Left plot comparison with the simplified (0D) foil model (continuous line)</a:t>
            </a:r>
            <a:endParaRPr lang="en-US" sz="13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6" y="2752351"/>
            <a:ext cx="3497580" cy="245046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433376" y="2658632"/>
            <a:ext cx="3497580" cy="2610859"/>
            <a:chOff x="5352096" y="3603512"/>
            <a:chExt cx="3497580" cy="2610859"/>
          </a:xfrm>
        </p:grpSpPr>
        <p:sp>
          <p:nvSpPr>
            <p:cNvPr id="30" name="Flowchart: Alternate Process 29"/>
            <p:cNvSpPr/>
            <p:nvPr/>
          </p:nvSpPr>
          <p:spPr>
            <a:xfrm>
              <a:off x="5521463" y="3603512"/>
              <a:ext cx="2949296" cy="400050"/>
            </a:xfrm>
            <a:prstGeom prst="flowChartAlternateProcess">
              <a:avLst/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b="1" dirty="0" smtClean="0"/>
                <a:t>ACC filling time 0.715 </a:t>
              </a:r>
              <a:r>
                <a:rPr lang="en-US" sz="1200" b="1" dirty="0" err="1" smtClean="0"/>
                <a:t>ms</a:t>
              </a:r>
              <a:r>
                <a:rPr lang="en-US" sz="1200" b="1" dirty="0" smtClean="0"/>
                <a:t>: foil temp rise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b="1" dirty="0" smtClean="0"/>
                <a:t>Filling every </a:t>
              </a:r>
              <a:r>
                <a:rPr lang="en-US" sz="1200" b="1" dirty="0"/>
                <a:t>71.4 </a:t>
              </a:r>
              <a:r>
                <a:rPr lang="en-US" sz="1200" b="1" dirty="0" err="1" smtClean="0"/>
                <a:t>ms</a:t>
              </a:r>
              <a:r>
                <a:rPr lang="en-US" sz="1200" b="1" dirty="0" smtClean="0"/>
                <a:t> (14 Hz): foil cooling  </a:t>
              </a:r>
              <a:endParaRPr lang="en-US" sz="1200" b="1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096" y="4087756"/>
              <a:ext cx="3497580" cy="2126615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039227" y="6479103"/>
            <a:ext cx="30368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</a:t>
            </a:r>
            <a:r>
              <a:rPr lang="en-US" sz="1400" dirty="0" smtClean="0">
                <a:solidFill>
                  <a:srgbClr val="0000FF"/>
                </a:solidFill>
              </a:rPr>
              <a:t> Michel Martini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0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01871" y="351350"/>
            <a:ext cx="4542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Maximum foil temperature (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2000" b="1" dirty="0" smtClean="0">
                <a:latin typeface="Arial"/>
                <a:cs typeface="Arial"/>
              </a:rPr>
              <a:t> and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 rings)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42" y="339898"/>
            <a:ext cx="4542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Foil temperature due to the </a:t>
            </a:r>
            <a:r>
              <a:rPr lang="en-US" sz="2000" b="1" dirty="0" err="1" smtClean="0">
                <a:latin typeface="Arial"/>
                <a:cs typeface="Arial"/>
              </a:rPr>
              <a:t>linac</a:t>
            </a:r>
            <a:r>
              <a:rPr lang="en-US" sz="2000" b="1" dirty="0" smtClean="0">
                <a:latin typeface="Arial"/>
                <a:cs typeface="Arial"/>
              </a:rPr>
              <a:t> beam (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2000" b="1" dirty="0" smtClean="0">
                <a:latin typeface="Arial"/>
                <a:cs typeface="Arial"/>
              </a:rPr>
              <a:t> and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 rings)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1196" y="4384528"/>
            <a:ext cx="31407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Linac</a:t>
            </a:r>
            <a:r>
              <a:rPr lang="en-US" sz="2000" dirty="0" smtClean="0">
                <a:latin typeface="Arial"/>
                <a:cs typeface="Arial"/>
              </a:rPr>
              <a:t> beam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ize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697" y="4420519"/>
            <a:ext cx="39054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Linac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eam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ize: 8x10 mm^2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8" name="Picture 7" descr="foiltemp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46" y="-769627"/>
            <a:ext cx="4846211" cy="6858000"/>
          </a:xfrm>
          <a:prstGeom prst="rect">
            <a:avLst/>
          </a:prstGeom>
        </p:spPr>
      </p:pic>
      <p:pic>
        <p:nvPicPr>
          <p:cNvPr id="11" name="Picture 10" descr="maxfoilte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57" y="-760128"/>
            <a:ext cx="484621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7958" y="5538861"/>
            <a:ext cx="130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Jakob</a:t>
            </a:r>
            <a:r>
              <a:rPr lang="en-US" sz="1400" dirty="0" smtClean="0"/>
              <a:t> </a:t>
            </a:r>
            <a:r>
              <a:rPr lang="en-US" sz="1400" dirty="0" err="1" smtClean="0"/>
              <a:t>Jonnerby</a:t>
            </a:r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6539891" y="1265869"/>
            <a:ext cx="18956" cy="2767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06613" y="522198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"Calculation of the maximum temperature on the carbon stripping foil of the spallation neutron source"</a:t>
            </a:r>
          </a:p>
          <a:p>
            <a:r>
              <a:rPr lang="en-US" sz="1100" dirty="0" err="1"/>
              <a:t>C.J.Liaw</a:t>
            </a:r>
            <a:r>
              <a:rPr lang="en-US" sz="1100" dirty="0"/>
              <a:t> et al, (BNL), </a:t>
            </a:r>
          </a:p>
          <a:p>
            <a:r>
              <a:rPr lang="en-US" sz="1100" dirty="0"/>
              <a:t>Proceedings of the 1999 Particle Accelerator Conference, New York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41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Leptonic</a:t>
            </a:r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Mixing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3585"/>
          <a:stretch/>
        </p:blipFill>
        <p:spPr>
          <a:xfrm>
            <a:off x="1149273" y="1581390"/>
            <a:ext cx="7187811" cy="432993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4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Foils for a first implementation?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2890664" cy="4304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smtClean="0"/>
              <a:t>Foil damage</a:t>
            </a:r>
          </a:p>
          <a:p>
            <a:r>
              <a:rPr lang="en-GB" sz="1800" smtClean="0"/>
              <a:t>Present machines on the high beam power frontier are approaching the limits of foils</a:t>
            </a:r>
          </a:p>
          <a:p>
            <a:endParaRPr lang="en-GB" sz="20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60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69" y="1628800"/>
            <a:ext cx="5998250" cy="46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4221088"/>
            <a:ext cx="1968219" cy="120032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mtClean="0"/>
              <a:t>Sarah Cousineau, Laser stripping WS, Fermilab, </a:t>
            </a:r>
          </a:p>
          <a:p>
            <a:r>
              <a:rPr lang="en-GB" smtClean="0"/>
              <a:t>26-27 Sept-2013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0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smtClean="0"/>
              <a:t>Comparison of machine parameters</a:t>
            </a:r>
            <a:endParaRPr lang="en-GB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smtClean="0"/>
              <a:t>…where laser stripping is considered (except for ISIS) – likely not complete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850197"/>
              </p:ext>
            </p:extLst>
          </p:nvPr>
        </p:nvGraphicFramePr>
        <p:xfrm>
          <a:off x="251520" y="2420888"/>
          <a:ext cx="8640960" cy="3739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792088"/>
                <a:gridCol w="1008112"/>
                <a:gridCol w="1152128"/>
                <a:gridCol w="1296144"/>
                <a:gridCol w="1152128"/>
                <a:gridCol w="1440160"/>
              </a:tblGrid>
              <a:tr h="376042">
                <a:tc>
                  <a:txBody>
                    <a:bodyPr/>
                    <a:lstStyle/>
                    <a:p>
                      <a:pPr algn="l"/>
                      <a:r>
                        <a:rPr lang="en-GB" sz="1400" dirty="0" smtClean="0"/>
                        <a:t>Parameter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Units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ISIS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SNS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HP-PS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FNAL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ESS accumulator</a:t>
                      </a:r>
                      <a:endParaRPr lang="en-GB" sz="1400" dirty="0"/>
                    </a:p>
                  </a:txBody>
                  <a:tcPr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smtClean="0"/>
                        <a:t>Kinetic energy at inj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[</a:t>
                      </a:r>
                      <a:r>
                        <a:rPr lang="en-GB" sz="1400" dirty="0" err="1" smtClean="0"/>
                        <a:t>GeV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0.8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8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</a:t>
                      </a:r>
                      <a:endParaRPr lang="en-GB" sz="1400" dirty="0"/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smtClean="0"/>
                        <a:t>Beam power at inj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[MW]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0.16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1.2 - 3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0.19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0.34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smtClean="0"/>
                        <a:t>5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Repetition rate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[Hz]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50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60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14</a:t>
                      </a:r>
                      <a:endParaRPr lang="en-GB" sz="1400" dirty="0"/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Total</a:t>
                      </a:r>
                      <a:r>
                        <a:rPr lang="en-GB" sz="1400" baseline="0" dirty="0" smtClean="0"/>
                        <a:t> beam intensity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2.5e13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1.25-3.1e14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2.5e14</a:t>
                      </a:r>
                      <a:endParaRPr lang="en-GB" sz="1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2.7e13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2.8e14 (x 4)</a:t>
                      </a:r>
                      <a:endParaRPr lang="en-GB" sz="1400" dirty="0"/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smtClean="0"/>
                        <a:t>#</a:t>
                      </a:r>
                      <a:r>
                        <a:rPr lang="en-GB" sz="1400" baseline="0" smtClean="0"/>
                        <a:t> injected turns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150 - 200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1100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600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360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650</a:t>
                      </a:r>
                      <a:endParaRPr lang="en-GB" sz="1400" dirty="0"/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smtClean="0"/>
                        <a:t>Macropulse length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ms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0.73 (x 4)</a:t>
                      </a:r>
                      <a:endParaRPr lang="en-GB" sz="1400" dirty="0"/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smtClean="0"/>
                        <a:t>Microbunch structure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MHz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202.5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402.5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352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162.5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704.42</a:t>
                      </a:r>
                    </a:p>
                  </a:txBody>
                  <a:tcPr anchor="ctr"/>
                </a:tc>
              </a:tr>
              <a:tr h="376042">
                <a:tc>
                  <a:txBody>
                    <a:bodyPr/>
                    <a:lstStyle/>
                    <a:p>
                      <a:r>
                        <a:rPr lang="en-GB" sz="1400" smtClean="0"/>
                        <a:t>Motivation for laser stripping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Loss control,</a:t>
                      </a:r>
                    </a:p>
                    <a:p>
                      <a:pPr algn="ctr"/>
                      <a:r>
                        <a:rPr lang="en-GB" sz="1400" smtClean="0"/>
                        <a:t>radiation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Loss control,</a:t>
                      </a:r>
                    </a:p>
                    <a:p>
                      <a:pPr algn="ctr"/>
                      <a:r>
                        <a:rPr lang="en-GB" sz="1400" smtClean="0"/>
                        <a:t>radiation,</a:t>
                      </a:r>
                    </a:p>
                    <a:p>
                      <a:pPr algn="ctr"/>
                      <a:r>
                        <a:rPr lang="en-GB" sz="1400" smtClean="0"/>
                        <a:t>em growth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Loss control,</a:t>
                      </a:r>
                    </a:p>
                    <a:p>
                      <a:pPr algn="ctr"/>
                      <a:r>
                        <a:rPr lang="en-GB" sz="1400" smtClean="0"/>
                        <a:t>radiation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350000" y="6339840"/>
            <a:ext cx="23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W. </a:t>
            </a:r>
            <a:r>
              <a:rPr lang="en-US" dirty="0" err="1" smtClean="0">
                <a:solidFill>
                  <a:srgbClr val="FF0000"/>
                </a:solidFill>
              </a:rPr>
              <a:t>Bartmann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7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Include laser into injection setup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62</a:t>
            </a:fld>
            <a:endParaRPr lang="en-GB"/>
          </a:p>
        </p:txBody>
      </p:sp>
      <p:pic>
        <p:nvPicPr>
          <p:cNvPr id="38" name="Picture 37" descr="hmsketc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634044"/>
            <a:ext cx="7202568" cy="474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059832" y="1994084"/>
            <a:ext cx="1584176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0" y="1346012"/>
            <a:ext cx="165618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smtClean="0"/>
              <a:t>Wiggler or laser for neutralisation</a:t>
            </a:r>
            <a:endParaRPr lang="en-GB" sz="1600"/>
          </a:p>
        </p:txBody>
      </p:sp>
      <p:sp>
        <p:nvSpPr>
          <p:cNvPr id="10" name="TextBox 9"/>
          <p:cNvSpPr txBox="1"/>
          <p:nvPr/>
        </p:nvSpPr>
        <p:spPr>
          <a:xfrm>
            <a:off x="3563888" y="1439506"/>
            <a:ext cx="2088232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smtClean="0"/>
              <a:t>Laser for excitation</a:t>
            </a:r>
            <a:endParaRPr lang="en-GB" sz="160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44008" y="1850068"/>
            <a:ext cx="317023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68144" y="1346012"/>
            <a:ext cx="2448272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smtClean="0"/>
              <a:t>Dedicated design of D3</a:t>
            </a:r>
            <a:endParaRPr lang="en-GB" sz="1600"/>
          </a:p>
        </p:txBody>
      </p:sp>
      <p:sp>
        <p:nvSpPr>
          <p:cNvPr id="20" name="Rectangle 19"/>
          <p:cNvSpPr/>
          <p:nvPr/>
        </p:nvSpPr>
        <p:spPr>
          <a:xfrm>
            <a:off x="5220072" y="2333627"/>
            <a:ext cx="936104" cy="30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617084" y="1789553"/>
            <a:ext cx="504056" cy="8073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ight Triangle 39"/>
          <p:cNvSpPr/>
          <p:nvPr/>
        </p:nvSpPr>
        <p:spPr>
          <a:xfrm>
            <a:off x="5122165" y="3938300"/>
            <a:ext cx="162166" cy="1440160"/>
          </a:xfrm>
          <a:prstGeom prst="rt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ight Triangle 40"/>
          <p:cNvSpPr/>
          <p:nvPr/>
        </p:nvSpPr>
        <p:spPr>
          <a:xfrm rot="10800000">
            <a:off x="4932041" y="2570148"/>
            <a:ext cx="187032" cy="1391988"/>
          </a:xfrm>
          <a:prstGeom prst="rt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644008" y="3218220"/>
            <a:ext cx="216024" cy="16561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75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40" grpId="0" animBg="1"/>
      <p:bldP spid="41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1088"/>
            <a:ext cx="5688632" cy="18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Laser stripping concept: H</a:t>
            </a:r>
            <a:r>
              <a:rPr lang="en-GB" baseline="30000" smtClean="0"/>
              <a:t>-</a:t>
            </a:r>
            <a:r>
              <a:rPr lang="en-GB" smtClean="0"/>
              <a:t> </a:t>
            </a:r>
            <a:r>
              <a:rPr lang="en-GB"/>
              <a:t>to H</a:t>
            </a:r>
            <a:r>
              <a:rPr lang="en-GB" baseline="30000"/>
              <a:t>0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smtClean="0"/>
              <a:t>Either </a:t>
            </a:r>
            <a:r>
              <a:rPr lang="en-GB" sz="2000" b="1" smtClean="0"/>
              <a:t>Lorentz-stripping in a wiggler magnet</a:t>
            </a:r>
            <a:r>
              <a:rPr lang="en-GB" sz="2000" smtClean="0"/>
              <a:t>…</a:t>
            </a:r>
          </a:p>
          <a:p>
            <a:endParaRPr lang="en-GB" sz="2800"/>
          </a:p>
          <a:p>
            <a:endParaRPr lang="en-GB" sz="2800" smtClean="0"/>
          </a:p>
          <a:p>
            <a:endParaRPr lang="en-GB" sz="2800"/>
          </a:p>
          <a:p>
            <a:endParaRPr lang="en-GB" sz="2000" smtClean="0"/>
          </a:p>
          <a:p>
            <a:r>
              <a:rPr lang="en-GB" sz="2000" smtClean="0"/>
              <a:t>or </a:t>
            </a:r>
            <a:r>
              <a:rPr lang="en-GB" sz="2000" b="1" smtClean="0"/>
              <a:t>Photo-dissociation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63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5256584" cy="162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6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792088"/>
          </a:xfrm>
        </p:spPr>
        <p:txBody>
          <a:bodyPr>
            <a:noAutofit/>
          </a:bodyPr>
          <a:lstStyle/>
          <a:p>
            <a:r>
              <a:rPr lang="en-GB" sz="3600" smtClean="0"/>
              <a:t>Laser characteristics for HP-PS </a:t>
            </a:r>
            <a:br>
              <a:rPr lang="en-GB" sz="3600" smtClean="0"/>
            </a:br>
            <a:r>
              <a:rPr lang="en-GB" sz="1800" smtClean="0"/>
              <a:t>(</a:t>
            </a:r>
            <a:r>
              <a:rPr lang="en-GB" sz="1800"/>
              <a:t>H</a:t>
            </a:r>
            <a:r>
              <a:rPr lang="en-GB" sz="1800" baseline="30000"/>
              <a:t>0 </a:t>
            </a:r>
            <a:r>
              <a:rPr lang="en-GB" sz="1800"/>
              <a:t>--&gt; p</a:t>
            </a:r>
            <a:r>
              <a:rPr lang="en-GB" sz="1800" baseline="30000"/>
              <a:t>+ </a:t>
            </a:r>
            <a:r>
              <a:rPr lang="en-GB" sz="1800" smtClean="0"/>
              <a:t>stripping)</a:t>
            </a:r>
            <a:endParaRPr lang="en-GB" sz="1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908029"/>
              </p:ext>
            </p:extLst>
          </p:nvPr>
        </p:nvGraphicFramePr>
        <p:xfrm>
          <a:off x="971600" y="1340768"/>
          <a:ext cx="6995119" cy="497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552"/>
                <a:gridCol w="765309"/>
                <a:gridCol w="1246996"/>
                <a:gridCol w="1413262"/>
              </a:tblGrid>
              <a:tr h="331957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Parameter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n=2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n=3</a:t>
                      </a:r>
                      <a:endParaRPr lang="en-GB" sz="1200"/>
                    </a:p>
                  </a:txBody>
                  <a:tcPr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Wavelength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nm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1064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1064</a:t>
                      </a:r>
                      <a:endParaRPr lang="en-GB" sz="120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Laser/H- angle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deg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47.50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8.39</a:t>
                      </a:r>
                      <a:endParaRPr lang="en-GB" sz="120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Angular</a:t>
                      </a:r>
                      <a:r>
                        <a:rPr lang="en-GB" sz="1200" baseline="0" smtClean="0"/>
                        <a:t> spread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deg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±0.10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±0.42</a:t>
                      </a:r>
                      <a:endParaRPr lang="en-GB" sz="120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Micropulse energy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uJ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360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92</a:t>
                      </a:r>
                      <a:endParaRPr lang="en-GB" sz="120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Macropulse length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ms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Macropulse energy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J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Peak power (single pass) * 3 (margin)</a:t>
                      </a:r>
                      <a:endParaRPr lang="en-GB" sz="1200" baseline="-25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MW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>
                          <a:solidFill>
                            <a:schemeClr val="tx1"/>
                          </a:solidFill>
                        </a:rPr>
                        <a:t>21.6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5.5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Average power (single pass)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kW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>
                          <a:solidFill>
                            <a:schemeClr val="tx1"/>
                          </a:solidFill>
                        </a:rPr>
                        <a:t>43.2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11.0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Average power</a:t>
                      </a:r>
                      <a:r>
                        <a:rPr lang="en-GB" sz="1200" baseline="0" smtClean="0"/>
                        <a:t> (mode-locking)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W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>
                          <a:solidFill>
                            <a:schemeClr val="tx1"/>
                          </a:solidFill>
                        </a:rPr>
                        <a:t>760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Average power (Q=100)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W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Vertical</a:t>
                      </a:r>
                      <a:r>
                        <a:rPr lang="en-GB" sz="1200" baseline="0" smtClean="0"/>
                        <a:t> laser beam height (1 </a:t>
                      </a:r>
                      <a:r>
                        <a:rPr lang="el-GR" sz="1200" baseline="0" smtClean="0"/>
                        <a:t>σ</a:t>
                      </a:r>
                      <a:r>
                        <a:rPr lang="en-GB" sz="1200" baseline="0" smtClean="0"/>
                        <a:t> rms)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mm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1.5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1.5</a:t>
                      </a:r>
                      <a:endParaRPr lang="en-GB" sz="1200" dirty="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Linac pulse, 1 </a:t>
                      </a:r>
                      <a:r>
                        <a:rPr lang="el-GR" sz="1200" smtClean="0"/>
                        <a:t>σ</a:t>
                      </a:r>
                      <a:r>
                        <a:rPr lang="en-GB" sz="1200" smtClean="0"/>
                        <a:t> rms separated</a:t>
                      </a:r>
                      <a:r>
                        <a:rPr lang="en-GB" sz="1200" baseline="0" smtClean="0"/>
                        <a:t> by 2.84 ns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ps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15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15</a:t>
                      </a:r>
                      <a:endParaRPr lang="en-GB" sz="1200" dirty="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Laser repetition rate</a:t>
                      </a:r>
                      <a:r>
                        <a:rPr lang="en-GB" sz="1200" baseline="0" smtClean="0"/>
                        <a:t> (max)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Hz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1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1</a:t>
                      </a:r>
                      <a:endParaRPr lang="en-GB" sz="1200"/>
                    </a:p>
                  </a:txBody>
                  <a:tcPr anchor="ctr"/>
                </a:tc>
              </a:tr>
              <a:tr h="331957">
                <a:tc>
                  <a:txBody>
                    <a:bodyPr/>
                    <a:lstStyle/>
                    <a:p>
                      <a:r>
                        <a:rPr lang="en-GB" sz="1200" smtClean="0"/>
                        <a:t>Availability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%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99</a:t>
                      </a:r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smtClean="0"/>
                        <a:t>99</a:t>
                      </a:r>
                      <a:endParaRPr lang="en-GB" sz="12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57F3-FEF6-4561-A23C-3A060A15DAE8}" type="slidenum">
              <a:rPr lang="en-GB" smtClean="0"/>
              <a:t>64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11960" y="4149080"/>
            <a:ext cx="3456384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smtClean="0"/>
              <a:t>Relevant parameters as input for laser feasibility discussion</a:t>
            </a:r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6268720" y="6410960"/>
            <a:ext cx="23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W. </a:t>
            </a:r>
            <a:r>
              <a:rPr lang="en-US" dirty="0" err="1" smtClean="0">
                <a:solidFill>
                  <a:srgbClr val="FF0000"/>
                </a:solidFill>
              </a:rPr>
              <a:t>Bartmann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smtClean="0"/>
              <a:t>Laser stripping - HW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68552"/>
          </a:xfrm>
        </p:spPr>
        <p:txBody>
          <a:bodyPr>
            <a:noAutofit/>
          </a:bodyPr>
          <a:lstStyle/>
          <a:p>
            <a:r>
              <a:rPr lang="en-GB" sz="2000"/>
              <a:t>Chicane and painting bumpers (~4 each)</a:t>
            </a:r>
          </a:p>
          <a:p>
            <a:pPr lvl="1"/>
            <a:r>
              <a:rPr lang="en-GB" sz="1400" smtClean="0"/>
              <a:t>Chicane: one of these septum like depending on geometry </a:t>
            </a:r>
            <a:r>
              <a:rPr lang="en-GB" sz="1400" b="1" smtClean="0"/>
              <a:t>and specially designed stripping magnet</a:t>
            </a:r>
          </a:p>
          <a:p>
            <a:r>
              <a:rPr lang="en-GB" sz="2000" smtClean="0"/>
              <a:t>Stripping foil </a:t>
            </a:r>
          </a:p>
          <a:p>
            <a:pPr lvl="1"/>
            <a:r>
              <a:rPr lang="en-GB" sz="1400" smtClean="0">
                <a:solidFill>
                  <a:schemeClr val="bg1">
                    <a:lumMod val="75000"/>
                  </a:schemeClr>
                </a:solidFill>
              </a:rPr>
              <a:t>Thin foil: Foil holder with exchange possibility </a:t>
            </a:r>
          </a:p>
          <a:p>
            <a:pPr lvl="1"/>
            <a:r>
              <a:rPr lang="en-GB" sz="1400" smtClean="0"/>
              <a:t>Thick Foil: convert unstripped H- and H0 to protons to guide them into dedicated waste beam channel</a:t>
            </a:r>
          </a:p>
          <a:p>
            <a:pPr lvl="1"/>
            <a:r>
              <a:rPr lang="en-GB" sz="1400" smtClean="0">
                <a:solidFill>
                  <a:schemeClr val="bg1">
                    <a:lumMod val="75000"/>
                  </a:schemeClr>
                </a:solidFill>
              </a:rPr>
              <a:t>Vacuum and radiation compatibility</a:t>
            </a:r>
          </a:p>
          <a:p>
            <a:r>
              <a:rPr lang="en-GB" sz="2000"/>
              <a:t>Waste beam handling</a:t>
            </a:r>
          </a:p>
          <a:p>
            <a:pPr lvl="1"/>
            <a:r>
              <a:rPr lang="en-GB" sz="1400" smtClean="0"/>
              <a:t>Internal dump (PSB)</a:t>
            </a:r>
          </a:p>
          <a:p>
            <a:pPr lvl="1"/>
            <a:r>
              <a:rPr lang="en-GB" sz="1400" smtClean="0"/>
              <a:t>Short line to external dump</a:t>
            </a:r>
          </a:p>
          <a:p>
            <a:pPr lvl="1"/>
            <a:r>
              <a:rPr lang="en-GB" sz="1400" smtClean="0"/>
              <a:t>Electron collector</a:t>
            </a:r>
          </a:p>
          <a:p>
            <a:pPr lvl="1"/>
            <a:r>
              <a:rPr lang="en-GB" sz="1400" smtClean="0"/>
              <a:t>Careful design of beam trajectories required due to different angles for H-,H0 in chicane magnets</a:t>
            </a:r>
          </a:p>
          <a:p>
            <a:pPr lvl="1"/>
            <a:r>
              <a:rPr lang="en-GB" sz="1400" smtClean="0"/>
              <a:t>Machines with running H- injection suggest tracking studies of waste beams and a high number of diagnostic possibilities</a:t>
            </a:r>
          </a:p>
          <a:p>
            <a:r>
              <a:rPr lang="en-GB" sz="2000"/>
              <a:t>Laser</a:t>
            </a:r>
          </a:p>
          <a:p>
            <a:pPr lvl="1"/>
            <a:r>
              <a:rPr lang="en-GB" sz="1400" b="1" smtClean="0"/>
              <a:t>Wiggler magnet or laser for H</a:t>
            </a:r>
            <a:r>
              <a:rPr lang="en-GB" sz="1400" b="1" baseline="30000" smtClean="0"/>
              <a:t>-</a:t>
            </a:r>
            <a:r>
              <a:rPr lang="en-GB" sz="1400" b="1" smtClean="0"/>
              <a:t> neutralisation</a:t>
            </a:r>
          </a:p>
          <a:p>
            <a:pPr lvl="1"/>
            <a:r>
              <a:rPr lang="en-GB" sz="1400" b="1" smtClean="0"/>
              <a:t>Laser for excitation + optical resonator</a:t>
            </a:r>
          </a:p>
          <a:p>
            <a:pPr lvl="1"/>
            <a:r>
              <a:rPr lang="en-GB" sz="1400" b="1" smtClean="0"/>
              <a:t>All the equipment to run the laser (optical table, fiber,…)</a:t>
            </a:r>
          </a:p>
          <a:p>
            <a:pPr lvl="1"/>
            <a:r>
              <a:rPr lang="en-GB" sz="1400" b="1" smtClean="0"/>
              <a:t>Vacuum window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1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8249954"/>
              </p:ext>
            </p:extLst>
          </p:nvPr>
        </p:nvGraphicFramePr>
        <p:xfrm>
          <a:off x="4139952" y="2991383"/>
          <a:ext cx="4536504" cy="3508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6" name="Acrobat Document" r:id="rId3" imgW="7542857" imgH="5830114" progId="AcroExch.Document.11">
                  <p:embed/>
                </p:oleObj>
              </mc:Choice>
              <mc:Fallback>
                <p:oleObj name="Acrobat Document" r:id="rId3" imgW="7542857" imgH="5830114" progId="AcroExch.Document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991383"/>
                        <a:ext cx="4536504" cy="3508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12500175"/>
              </p:ext>
            </p:extLst>
          </p:nvPr>
        </p:nvGraphicFramePr>
        <p:xfrm>
          <a:off x="173481" y="2998056"/>
          <a:ext cx="4469105" cy="345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7" name="Acrobat Document" r:id="rId5" imgW="7542857" imgH="5830114" progId="AcroExch.Document.11">
                  <p:embed/>
                </p:oleObj>
              </mc:Choice>
              <mc:Fallback>
                <p:oleObj name="Acrobat Document" r:id="rId5" imgW="7542857" imgH="5830114" progId="AcroExch.Document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481" y="2998056"/>
                        <a:ext cx="4469105" cy="3455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Injection area optics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smtClean="0"/>
              <a:t>Contradicting requirements for foil and laser </a:t>
            </a:r>
            <a:r>
              <a:rPr lang="en-GB" sz="2400" smtClean="0">
                <a:sym typeface="Wingdings" panose="05000000000000000000" pitchFamily="2" charset="2"/>
              </a:rPr>
              <a:t> two different optics settings</a:t>
            </a:r>
            <a:endParaRPr lang="en-GB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66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691680" y="2564904"/>
            <a:ext cx="14401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mtClean="0"/>
              <a:t>Foil optics</a:t>
            </a:r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013243" y="2564904"/>
            <a:ext cx="14401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mtClean="0"/>
              <a:t>Laser optics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Items which deserve attention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962"/>
            <a:ext cx="8229600" cy="4525963"/>
          </a:xfrm>
        </p:spPr>
        <p:txBody>
          <a:bodyPr>
            <a:noAutofit/>
          </a:bodyPr>
          <a:lstStyle/>
          <a:p>
            <a:r>
              <a:rPr lang="en-GB" sz="2800" dirty="0" smtClean="0"/>
              <a:t>Laser</a:t>
            </a:r>
            <a:r>
              <a:rPr lang="en-GB" sz="2800" dirty="0"/>
              <a:t> </a:t>
            </a:r>
            <a:endParaRPr lang="en-GB" sz="2800" dirty="0" smtClean="0"/>
          </a:p>
          <a:p>
            <a:pPr lvl="1"/>
            <a:r>
              <a:rPr lang="en-GB" sz="2000" dirty="0"/>
              <a:t>Locking to beam temporal structure</a:t>
            </a:r>
          </a:p>
          <a:p>
            <a:pPr lvl="1"/>
            <a:r>
              <a:rPr lang="en-GB" sz="2000" dirty="0" smtClean="0"/>
              <a:t>Optical resonator</a:t>
            </a:r>
          </a:p>
          <a:p>
            <a:pPr lvl="1"/>
            <a:r>
              <a:rPr lang="en-GB" sz="2000" dirty="0" smtClean="0"/>
              <a:t>Transport of laser light, radiation hardness</a:t>
            </a:r>
          </a:p>
          <a:p>
            <a:r>
              <a:rPr lang="en-GB" sz="2800" dirty="0" smtClean="0"/>
              <a:t>300 J through a vacuum window</a:t>
            </a:r>
          </a:p>
          <a:p>
            <a:r>
              <a:rPr lang="en-GB" sz="2800" dirty="0" smtClean="0"/>
              <a:t>Integration of wiggler and laser with variable interaction angle</a:t>
            </a:r>
          </a:p>
          <a:p>
            <a:r>
              <a:rPr lang="en-GB" sz="2800" dirty="0" smtClean="0"/>
              <a:t>Magnet design of wiggler and stripping chicane magnet (fringe field)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5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Summary, laser stripping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415" y="1316217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ym typeface="Wingdings" panose="05000000000000000000" pitchFamily="2" charset="2"/>
              </a:rPr>
              <a:t>Challenges: </a:t>
            </a:r>
          </a:p>
          <a:p>
            <a:pPr lvl="1"/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r>
              <a:rPr lang="en-GB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ommercial lasers don’t fully match yet the requirements from accelerators but this community is extremely fast evolving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Wiggler design/integration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Fringe field design of stripping chicane magnet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Vacuum windows withstanding laser power</a:t>
            </a:r>
            <a:endParaRPr lang="en-GB" sz="2400" dirty="0" smtClean="0">
              <a:sym typeface="Wingdings" panose="05000000000000000000" pitchFamily="2" charset="2"/>
            </a:endParaRPr>
          </a:p>
          <a:p>
            <a:r>
              <a:rPr lang="en-GB" sz="2800" dirty="0">
                <a:solidFill>
                  <a:srgbClr val="0000FF"/>
                </a:solidFill>
              </a:rPr>
              <a:t>Long term</a:t>
            </a:r>
          </a:p>
          <a:p>
            <a:pPr lvl="1"/>
            <a:r>
              <a:rPr lang="en-GB" sz="2400" dirty="0">
                <a:solidFill>
                  <a:srgbClr val="0000FF"/>
                </a:solidFill>
              </a:rPr>
              <a:t>Laser stripping to be operational with similar or better performance than foil stripping … 2020-2025 ???</a:t>
            </a:r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ESSnuSB Uppsala,  E. Wildner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D0B7-8225-4B18-B359-ADF98C12D159}" type="slidenum">
              <a:rPr lang="en-GB" smtClean="0"/>
              <a:t>68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383892" y="5924208"/>
            <a:ext cx="5301451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Laser Stripping  is a research opportunity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185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69</a:t>
            </a:fld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1"/>
            <a:ext cx="9144000" cy="111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Intrabeam</a:t>
            </a:r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GB" sz="40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tripping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751840"/>
            <a:ext cx="4140200" cy="368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4714240"/>
            <a:ext cx="4248737" cy="1221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308" y="1981200"/>
            <a:ext cx="3459732" cy="29180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09440" y="1186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“First </a:t>
            </a:r>
            <a:r>
              <a:rPr lang="en-US" sz="1200" dirty="0"/>
              <a:t>Observation of </a:t>
            </a:r>
            <a:r>
              <a:rPr lang="en-US" sz="1200" dirty="0" err="1"/>
              <a:t>Intrabeam</a:t>
            </a:r>
            <a:r>
              <a:rPr lang="en-US" sz="1200" dirty="0"/>
              <a:t> Stripping of Negative Hydrogen in a Superconducting Linear </a:t>
            </a:r>
            <a:r>
              <a:rPr lang="en-US" sz="1200" dirty="0" smtClean="0"/>
              <a:t>Accelerator”</a:t>
            </a:r>
            <a:endParaRPr lang="en-US" sz="1200" dirty="0"/>
          </a:p>
          <a:p>
            <a:r>
              <a:rPr lang="en-US" sz="1200" dirty="0"/>
              <a:t>A. </a:t>
            </a:r>
            <a:r>
              <a:rPr lang="en-US" sz="1200" dirty="0" err="1"/>
              <a:t>Shishlo</a:t>
            </a:r>
            <a:r>
              <a:rPr lang="en-US" sz="1200" dirty="0" smtClean="0"/>
              <a:t>, </a:t>
            </a:r>
            <a:r>
              <a:rPr lang="en-US" sz="1200" dirty="0"/>
              <a:t>J. </a:t>
            </a:r>
            <a:r>
              <a:rPr lang="en-US" sz="1200" dirty="0" err="1"/>
              <a:t>Galambos</a:t>
            </a:r>
            <a:r>
              <a:rPr lang="en-US" sz="1200" dirty="0" smtClean="0"/>
              <a:t>,</a:t>
            </a:r>
            <a:r>
              <a:rPr lang="en-US" sz="1200" dirty="0"/>
              <a:t> </a:t>
            </a:r>
            <a:r>
              <a:rPr lang="en-US" sz="1200" dirty="0" smtClean="0"/>
              <a:t>A</a:t>
            </a:r>
            <a:r>
              <a:rPr lang="en-US" sz="1200" dirty="0"/>
              <a:t>. </a:t>
            </a:r>
            <a:r>
              <a:rPr lang="en-US" sz="1200" dirty="0" err="1"/>
              <a:t>Aleksandrov</a:t>
            </a:r>
            <a:r>
              <a:rPr lang="en-US" sz="1200" dirty="0" smtClean="0"/>
              <a:t>,</a:t>
            </a:r>
            <a:r>
              <a:rPr lang="en-US" sz="1200" dirty="0"/>
              <a:t> </a:t>
            </a:r>
            <a:r>
              <a:rPr lang="en-US" sz="1200" dirty="0" smtClean="0"/>
              <a:t>V</a:t>
            </a:r>
            <a:r>
              <a:rPr lang="en-US" sz="1200" dirty="0"/>
              <a:t>. </a:t>
            </a:r>
            <a:r>
              <a:rPr lang="en-US" sz="1200" dirty="0" err="1"/>
              <a:t>Lebedev</a:t>
            </a:r>
            <a:r>
              <a:rPr lang="en-US" sz="1200" dirty="0" smtClean="0"/>
              <a:t>, </a:t>
            </a:r>
            <a:r>
              <a:rPr lang="en-US" sz="1200" dirty="0"/>
              <a:t>and M. </a:t>
            </a:r>
            <a:r>
              <a:rPr lang="en-US" sz="1200" dirty="0" smtClean="0"/>
              <a:t>Plum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614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Lepton Mixing Matrix U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753"/>
            <a:ext cx="7300821" cy="4814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464" y="5067691"/>
            <a:ext cx="2165955" cy="16084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88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84513" y="872104"/>
            <a:ext cx="8412957" cy="24970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Empirical cross section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Valid for </a:t>
            </a:r>
            <a:r>
              <a:rPr lang="en-US" sz="1400" dirty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&gt; </a:t>
            </a:r>
            <a:r>
              <a:rPr lang="en-US" sz="14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4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Times New Roman"/>
                <a:cs typeface="Times New Roman"/>
              </a:rPr>
              <a:t>where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2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4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the velocity below which particles 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repel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4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fs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is the </a:t>
            </a:r>
            <a:r>
              <a:rPr lang="en-US" sz="1400" dirty="0" err="1">
                <a:solidFill>
                  <a:srgbClr val="0000FF"/>
                </a:solidFill>
                <a:latin typeface="Times New Roman"/>
                <a:cs typeface="Times New Roman"/>
              </a:rPr>
              <a:t>finsstructure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constant, 1/137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sz="14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is the Bohr 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radius, </a:t>
            </a:r>
            <a:r>
              <a:rPr lang="en-US" sz="1200" dirty="0">
                <a:solidFill>
                  <a:srgbClr val="0000FF"/>
                </a:solidFill>
                <a:latin typeface="Times New Roman"/>
                <a:cs typeface="Times New Roman"/>
              </a:rPr>
              <a:t>0.529·10</a:t>
            </a:r>
            <a:r>
              <a:rPr lang="en-US" sz="12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-8 </a:t>
            </a: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Particle loss rate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v is the velocity of the particle, u=v</a:t>
            </a:r>
            <a:r>
              <a:rPr lang="en-US" sz="12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-v</a:t>
            </a:r>
            <a:r>
              <a:rPr lang="en-US" sz="12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2, </a:t>
            </a: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 is the position, f is the distribution function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Intra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-beam stripping 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 new HP </a:t>
            </a:r>
            <a:r>
              <a:rPr lang="en-US" sz="16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linacs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(PX, ESS …)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Important to take into account, goes with square of N (35-62 mA)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 Figure 3  the integral of the beam loss flattens…</a:t>
            </a:r>
            <a:endParaRPr lang="en-US" sz="1600" baseline="-25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What could be done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educe the beam current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Consequences ?</a:t>
            </a:r>
            <a:endParaRPr lang="en-US" sz="1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ake the pulse longer and less intense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Superconducting part ok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Low energy part: more cooling</a:t>
            </a:r>
            <a:endParaRPr lang="en-US" sz="1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70</a:t>
            </a:fld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1"/>
            <a:ext cx="9144000" cy="111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Intrabeam</a:t>
            </a:r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GB" sz="40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tripping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02" y="2225914"/>
            <a:ext cx="3489960" cy="559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95" y="3417174"/>
            <a:ext cx="404483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6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Linac</a:t>
            </a:r>
            <a:r>
              <a:rPr lang="en-GB" sz="40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Pulsing, option if current too high ? ? ? </a:t>
            </a:r>
            <a:endParaRPr lang="en-GB" sz="4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71</a:t>
            </a:fld>
            <a:endParaRPr lang="en-GB"/>
          </a:p>
        </p:txBody>
      </p:sp>
      <p:cxnSp>
        <p:nvCxnSpPr>
          <p:cNvPr id="14" name="Straight Connector 40"/>
          <p:cNvCxnSpPr/>
          <p:nvPr/>
        </p:nvCxnSpPr>
        <p:spPr>
          <a:xfrm>
            <a:off x="640811" y="3292791"/>
            <a:ext cx="5933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0811" y="295516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12892" y="2946693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51105" y="295516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61"/>
          <p:cNvCxnSpPr/>
          <p:nvPr/>
        </p:nvCxnSpPr>
        <p:spPr>
          <a:xfrm rot="5400000">
            <a:off x="502119" y="2701937"/>
            <a:ext cx="3939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3"/>
          <p:cNvCxnSpPr/>
          <p:nvPr/>
        </p:nvCxnSpPr>
        <p:spPr>
          <a:xfrm rot="5400000" flipH="1" flipV="1">
            <a:off x="2929130" y="267380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65"/>
          <p:cNvCxnSpPr/>
          <p:nvPr/>
        </p:nvCxnSpPr>
        <p:spPr>
          <a:xfrm>
            <a:off x="368016" y="3011432"/>
            <a:ext cx="272794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7"/>
          <p:cNvCxnSpPr/>
          <p:nvPr/>
        </p:nvCxnSpPr>
        <p:spPr>
          <a:xfrm rot="10800000">
            <a:off x="777208" y="3011432"/>
            <a:ext cx="340993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71"/>
          <p:cNvCxnSpPr/>
          <p:nvPr/>
        </p:nvCxnSpPr>
        <p:spPr>
          <a:xfrm>
            <a:off x="699071" y="2617529"/>
            <a:ext cx="2455147" cy="11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2"/>
          <p:cNvSpPr txBox="1"/>
          <p:nvPr/>
        </p:nvSpPr>
        <p:spPr>
          <a:xfrm>
            <a:off x="1731057" y="2532862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35.7 ms</a:t>
            </a:r>
            <a:endParaRPr lang="en-US" sz="1400" dirty="0"/>
          </a:p>
        </p:txBody>
      </p:sp>
      <p:sp>
        <p:nvSpPr>
          <p:cNvPr id="24" name="TextBox 73"/>
          <p:cNvSpPr txBox="1"/>
          <p:nvPr/>
        </p:nvSpPr>
        <p:spPr>
          <a:xfrm>
            <a:off x="373077" y="3326320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2.86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cxnSp>
        <p:nvCxnSpPr>
          <p:cNvPr id="36" name="Straight Connector 63"/>
          <p:cNvCxnSpPr/>
          <p:nvPr/>
        </p:nvCxnSpPr>
        <p:spPr>
          <a:xfrm rot="5400000" flipH="1" flipV="1">
            <a:off x="5379182" y="267380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1"/>
          <p:cNvCxnSpPr/>
          <p:nvPr/>
        </p:nvCxnSpPr>
        <p:spPr>
          <a:xfrm>
            <a:off x="3149123" y="2617529"/>
            <a:ext cx="2455147" cy="11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72"/>
          <p:cNvSpPr txBox="1"/>
          <p:nvPr/>
        </p:nvSpPr>
        <p:spPr>
          <a:xfrm>
            <a:off x="4021031" y="2561524"/>
            <a:ext cx="59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 Hz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17932" y="108934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72"/>
          <p:cNvSpPr txBox="1"/>
          <p:nvPr/>
        </p:nvSpPr>
        <p:spPr>
          <a:xfrm>
            <a:off x="533337" y="1626617"/>
            <a:ext cx="77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05823" y="1611690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72"/>
          <p:cNvSpPr txBox="1"/>
          <p:nvPr/>
        </p:nvSpPr>
        <p:spPr>
          <a:xfrm>
            <a:off x="533337" y="1127163"/>
            <a:ext cx="81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neutrino</a:t>
            </a:r>
            <a:endParaRPr lang="en-US" sz="1400" dirty="0"/>
          </a:p>
        </p:txBody>
      </p:sp>
      <p:sp>
        <p:nvSpPr>
          <p:cNvPr id="61" name="TextBox 72"/>
          <p:cNvSpPr txBox="1"/>
          <p:nvPr/>
        </p:nvSpPr>
        <p:spPr>
          <a:xfrm>
            <a:off x="2747057" y="2041794"/>
            <a:ext cx="124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71.4 </a:t>
            </a:r>
            <a:r>
              <a:rPr lang="en-US" sz="1400" dirty="0" err="1" smtClean="0"/>
              <a:t>ms</a:t>
            </a:r>
            <a:r>
              <a:rPr lang="en-US" sz="1400" dirty="0" smtClean="0"/>
              <a:t>, 14 Hz</a:t>
            </a:r>
            <a:endParaRPr lang="en-US" sz="1400" dirty="0"/>
          </a:p>
        </p:txBody>
      </p:sp>
      <p:cxnSp>
        <p:nvCxnSpPr>
          <p:cNvPr id="62" name="Straight Arrow Connector 71"/>
          <p:cNvCxnSpPr/>
          <p:nvPr/>
        </p:nvCxnSpPr>
        <p:spPr>
          <a:xfrm>
            <a:off x="690604" y="2304262"/>
            <a:ext cx="4911487" cy="1044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0"/>
          <p:cNvCxnSpPr/>
          <p:nvPr/>
        </p:nvCxnSpPr>
        <p:spPr>
          <a:xfrm>
            <a:off x="691611" y="5159691"/>
            <a:ext cx="5933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21057" y="4966097"/>
            <a:ext cx="169885" cy="1895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12038" y="4813592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61"/>
          <p:cNvCxnSpPr/>
          <p:nvPr/>
        </p:nvCxnSpPr>
        <p:spPr>
          <a:xfrm rot="5400000">
            <a:off x="552919" y="4568837"/>
            <a:ext cx="3939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/>
          <p:nvPr/>
        </p:nvCxnSpPr>
        <p:spPr>
          <a:xfrm>
            <a:off x="418816" y="4878332"/>
            <a:ext cx="272794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7"/>
          <p:cNvCxnSpPr/>
          <p:nvPr/>
        </p:nvCxnSpPr>
        <p:spPr>
          <a:xfrm rot="10800000">
            <a:off x="998614" y="4878332"/>
            <a:ext cx="340993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71"/>
          <p:cNvCxnSpPr/>
          <p:nvPr/>
        </p:nvCxnSpPr>
        <p:spPr>
          <a:xfrm>
            <a:off x="739504" y="4479247"/>
            <a:ext cx="966193" cy="395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72"/>
          <p:cNvSpPr txBox="1"/>
          <p:nvPr/>
        </p:nvSpPr>
        <p:spPr>
          <a:xfrm>
            <a:off x="1772874" y="4426960"/>
            <a:ext cx="848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14.28 ms</a:t>
            </a:r>
            <a:endParaRPr lang="en-US" sz="1400" dirty="0"/>
          </a:p>
        </p:txBody>
      </p:sp>
      <p:sp>
        <p:nvSpPr>
          <p:cNvPr id="41" name="TextBox 73"/>
          <p:cNvSpPr txBox="1"/>
          <p:nvPr/>
        </p:nvSpPr>
        <p:spPr>
          <a:xfrm>
            <a:off x="342966" y="5440651"/>
            <a:ext cx="7296386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0.7 * 2 </a:t>
            </a:r>
            <a:r>
              <a:rPr lang="en-US" sz="1400" dirty="0" err="1" smtClean="0"/>
              <a:t>ms</a:t>
            </a:r>
            <a:r>
              <a:rPr lang="en-US" sz="1400" dirty="0" smtClean="0"/>
              <a:t>, and half the intensity, for example (if the </a:t>
            </a:r>
            <a:r>
              <a:rPr lang="en-US" sz="1400" dirty="0" err="1" smtClean="0"/>
              <a:t>linac</a:t>
            </a:r>
            <a:r>
              <a:rPr lang="en-US" sz="1400" dirty="0" smtClean="0"/>
              <a:t> cannot stand the H- intensity)</a:t>
            </a:r>
            <a:endParaRPr lang="en-US" sz="1400" dirty="0"/>
          </a:p>
        </p:txBody>
      </p:sp>
      <p:cxnSp>
        <p:nvCxnSpPr>
          <p:cNvPr id="42" name="Straight Connector 63"/>
          <p:cNvCxnSpPr/>
          <p:nvPr/>
        </p:nvCxnSpPr>
        <p:spPr>
          <a:xfrm rot="5400000" flipH="1" flipV="1">
            <a:off x="5429982" y="454070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71"/>
          <p:cNvCxnSpPr/>
          <p:nvPr/>
        </p:nvCxnSpPr>
        <p:spPr>
          <a:xfrm>
            <a:off x="741404" y="4171162"/>
            <a:ext cx="4935980" cy="1779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72"/>
          <p:cNvSpPr txBox="1"/>
          <p:nvPr/>
        </p:nvSpPr>
        <p:spPr>
          <a:xfrm>
            <a:off x="2581957" y="3908694"/>
            <a:ext cx="124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71.4 </a:t>
            </a:r>
            <a:r>
              <a:rPr lang="en-US" sz="1400" dirty="0" err="1" smtClean="0"/>
              <a:t>ms</a:t>
            </a:r>
            <a:r>
              <a:rPr lang="en-US" sz="1400" dirty="0" smtClean="0"/>
              <a:t>, 14 Hz</a:t>
            </a:r>
            <a:endParaRPr lang="en-US" sz="1400" dirty="0"/>
          </a:p>
        </p:txBody>
      </p:sp>
      <p:cxnSp>
        <p:nvCxnSpPr>
          <p:cNvPr id="53" name="Straight Arrow Connector 71"/>
          <p:cNvCxnSpPr/>
          <p:nvPr/>
        </p:nvCxnSpPr>
        <p:spPr>
          <a:xfrm>
            <a:off x="1703926" y="4484430"/>
            <a:ext cx="965934" cy="91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71"/>
          <p:cNvCxnSpPr/>
          <p:nvPr/>
        </p:nvCxnSpPr>
        <p:spPr>
          <a:xfrm>
            <a:off x="2675044" y="4488390"/>
            <a:ext cx="1036994" cy="129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71"/>
          <p:cNvCxnSpPr/>
          <p:nvPr/>
        </p:nvCxnSpPr>
        <p:spPr>
          <a:xfrm>
            <a:off x="3706639" y="4486504"/>
            <a:ext cx="966193" cy="395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72"/>
          <p:cNvSpPr txBox="1"/>
          <p:nvPr/>
        </p:nvSpPr>
        <p:spPr>
          <a:xfrm>
            <a:off x="3848078" y="4424816"/>
            <a:ext cx="59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70 Hz</a:t>
            </a:r>
            <a:endParaRPr lang="en-US" sz="1400" dirty="0"/>
          </a:p>
        </p:txBody>
      </p:sp>
      <p:sp>
        <p:nvSpPr>
          <p:cNvPr id="68" name="Rectangle 67"/>
          <p:cNvSpPr/>
          <p:nvPr/>
        </p:nvSpPr>
        <p:spPr>
          <a:xfrm>
            <a:off x="1693542" y="4966097"/>
            <a:ext cx="183123" cy="1784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617318" y="4806519"/>
            <a:ext cx="56150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73"/>
          <p:cNvSpPr txBox="1"/>
          <p:nvPr/>
        </p:nvSpPr>
        <p:spPr>
          <a:xfrm>
            <a:off x="4419218" y="5158125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2.86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6811428" y="2571587"/>
            <a:ext cx="195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Accumulators </a:t>
            </a:r>
          </a:p>
          <a:p>
            <a:r>
              <a:rPr lang="en-US" dirty="0" smtClean="0"/>
              <a:t>(Baseline)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963827" y="4308923"/>
            <a:ext cx="164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One Accumulator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796769" y="5917368"/>
            <a:ext cx="448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will not influence the accumulator design</a:t>
            </a:r>
            <a:endParaRPr lang="en-US" dirty="0"/>
          </a:p>
        </p:txBody>
      </p:sp>
      <p:cxnSp>
        <p:nvCxnSpPr>
          <p:cNvPr id="55" name="Straight Arrow Connector 71"/>
          <p:cNvCxnSpPr/>
          <p:nvPr/>
        </p:nvCxnSpPr>
        <p:spPr>
          <a:xfrm>
            <a:off x="4680801" y="4494671"/>
            <a:ext cx="965934" cy="91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645863" y="4966860"/>
            <a:ext cx="169885" cy="1895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627826" y="4966860"/>
            <a:ext cx="183123" cy="1784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41" idx="1"/>
          </p:cNvCxnSpPr>
          <p:nvPr/>
        </p:nvCxnSpPr>
        <p:spPr>
          <a:xfrm flipV="1">
            <a:off x="342966" y="5212506"/>
            <a:ext cx="434238" cy="382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2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Summary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8797" y="1056360"/>
            <a:ext cx="8412957" cy="54261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existing </a:t>
            </a:r>
            <a:r>
              <a:rPr lang="en-US" sz="2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has to be upgraded and checked (list of items presented), unless neutron production also can benefit from H-…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Low energy part to be optimized (how many RFQs etc.)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Lorentz stripping probably ok (needs simulations and maybe change of </a:t>
            </a:r>
            <a:r>
              <a:rPr lang="en-US" sz="2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optics)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Intrabeam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stripping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 </a:t>
            </a:r>
            <a:r>
              <a:rPr lang="en-US" sz="2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needs simulations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 Accumulators is not cost effective,  1 is possible paying extra power in </a:t>
            </a:r>
            <a:r>
              <a:rPr lang="en-US" sz="2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none means heavy R&amp;D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89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Summary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20/03/14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8540" y="1431897"/>
            <a:ext cx="8412957" cy="54261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Foil 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stripping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solutions: 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necessary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fallback ?</a:t>
            </a: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Laser stripping important research block: 2025?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SNS or SPL lattices to be adapted, or new design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Microstructure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 accumulator?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48109" y="2445480"/>
            <a:ext cx="767951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            Material </a:t>
            </a:r>
            <a:r>
              <a:rPr lang="en-US" dirty="0"/>
              <a:t>&amp; Slides </a:t>
            </a:r>
            <a:r>
              <a:rPr lang="en-US" dirty="0" smtClean="0"/>
              <a:t>used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B. </a:t>
            </a:r>
            <a:r>
              <a:rPr lang="en-US" dirty="0" err="1" smtClean="0"/>
              <a:t>Kayser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D. </a:t>
            </a:r>
            <a:r>
              <a:rPr lang="en-US" dirty="0" err="1" smtClean="0"/>
              <a:t>Mc</a:t>
            </a:r>
            <a:r>
              <a:rPr lang="en-US" dirty="0" smtClean="0"/>
              <a:t> </a:t>
            </a:r>
            <a:r>
              <a:rPr lang="en-US" dirty="0" err="1" smtClean="0"/>
              <a:t>Ginnis</a:t>
            </a:r>
            <a:r>
              <a:rPr lang="en-US" dirty="0"/>
              <a:t> </a:t>
            </a:r>
            <a:r>
              <a:rPr lang="en-US" dirty="0" smtClean="0"/>
              <a:t>and M. </a:t>
            </a:r>
            <a:r>
              <a:rPr lang="en-US" dirty="0" err="1"/>
              <a:t>E</a:t>
            </a:r>
            <a:r>
              <a:rPr lang="en-US" dirty="0" err="1" smtClean="0"/>
              <a:t>schraqi</a:t>
            </a:r>
            <a:r>
              <a:rPr lang="en-US" dirty="0" smtClean="0"/>
              <a:t> ESS,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W. </a:t>
            </a:r>
            <a:r>
              <a:rPr lang="en-US" dirty="0" err="1" smtClean="0"/>
              <a:t>Bartmann</a:t>
            </a:r>
            <a:r>
              <a:rPr lang="en-US" dirty="0" smtClean="0"/>
              <a:t>, </a:t>
            </a:r>
            <a:r>
              <a:rPr lang="en-US" dirty="0" err="1" smtClean="0"/>
              <a:t>M.Martini</a:t>
            </a:r>
            <a:r>
              <a:rPr lang="en-US" dirty="0" smtClean="0"/>
              <a:t>, J. </a:t>
            </a:r>
            <a:r>
              <a:rPr lang="en-US" dirty="0" err="1" smtClean="0"/>
              <a:t>Jonnerby</a:t>
            </a:r>
            <a:r>
              <a:rPr lang="en-US" dirty="0"/>
              <a:t> </a:t>
            </a:r>
            <a:r>
              <a:rPr lang="en-US" dirty="0" smtClean="0"/>
              <a:t>and H. </a:t>
            </a:r>
            <a:r>
              <a:rPr lang="en-US" dirty="0" err="1" smtClean="0"/>
              <a:t>Schönauer</a:t>
            </a:r>
            <a:r>
              <a:rPr lang="en-US" dirty="0" smtClean="0"/>
              <a:t>, CERN.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M. </a:t>
            </a:r>
            <a:r>
              <a:rPr lang="en-US" dirty="0" err="1" smtClean="0"/>
              <a:t>Dracos</a:t>
            </a:r>
            <a:r>
              <a:rPr lang="en-US" dirty="0" smtClean="0"/>
              <a:t>, CNRS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……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34EBA790-3218-41F7-AFA5-D60AD86D4E0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ESSnuSB Uppsala,  E. Wildner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94640" y="843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FF"/>
                </a:solidFill>
              </a:rPr>
              <a:t>Thank you for listening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7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Probability of neutrino Oscillation in vacuum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91" y="1503113"/>
            <a:ext cx="6736231" cy="416846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82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Lepton Mixing Matrix U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900"/>
            <a:ext cx="9144000" cy="311441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20/03/14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ESSnuSB Uppsala,  E. Wildner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1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92910</TotalTime>
  <Words>5689</Words>
  <Application>Microsoft Macintosh PowerPoint</Application>
  <PresentationFormat>On-screen Show (4:3)</PresentationFormat>
  <Paragraphs>1195</Paragraphs>
  <Slides>74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Thème Office</vt:lpstr>
      <vt:lpstr>Equation</vt:lpstr>
      <vt:lpstr>Acrobat Document</vt:lpstr>
      <vt:lpstr>PowerPoint Presentation</vt:lpstr>
      <vt:lpstr>Outline</vt:lpstr>
      <vt:lpstr>Why do we want to produce neutrinos</vt:lpstr>
      <vt:lpstr>The Neutrino Oscillations</vt:lpstr>
      <vt:lpstr>The Three Neutrino (Mass)2 spectrum</vt:lpstr>
      <vt:lpstr>Leptonic Mixing</vt:lpstr>
      <vt:lpstr>The Lepton Mixing Matrix U</vt:lpstr>
      <vt:lpstr>Probability of neutrino Oscillation in vacuum</vt:lpstr>
      <vt:lpstr>The Lepton Mixing Matrix U</vt:lpstr>
      <vt:lpstr>The Lepton Mixing Matrix U</vt:lpstr>
      <vt:lpstr>Asymmetry</vt:lpstr>
      <vt:lpstr>PowerPoint Presentation</vt:lpstr>
      <vt:lpstr>PowerPoint Presentation</vt:lpstr>
      <vt:lpstr>The accelerator physicist’s role</vt:lpstr>
      <vt:lpstr>ESS </vt:lpstr>
      <vt:lpstr>ESS proton linac for neutron production</vt:lpstr>
      <vt:lpstr>ESS H- acceleration for neutrinos</vt:lpstr>
      <vt:lpstr>ESSnuSB for neutrinos</vt:lpstr>
      <vt:lpstr>H-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Linac Pulsing, proposal </vt:lpstr>
      <vt:lpstr>70 Hz pulsing</vt:lpstr>
      <vt:lpstr>PowerPoint Presentation</vt:lpstr>
      <vt:lpstr>PowerPoint Presentation</vt:lpstr>
      <vt:lpstr>PowerPoint Presentation</vt:lpstr>
      <vt:lpstr>Lattices (SNS &amp; SPL)</vt:lpstr>
      <vt:lpstr>Injection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Charge exchange H- injection</vt:lpstr>
      <vt:lpstr>H- injection foil stripping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Foils for a first implementation?</vt:lpstr>
      <vt:lpstr>Comparison of machine parameters</vt:lpstr>
      <vt:lpstr>Include laser into injection setup</vt:lpstr>
      <vt:lpstr>Laser stripping concept: H- to H0</vt:lpstr>
      <vt:lpstr>Laser characteristics for HP-PS  (H0 --&gt; p+ stripping)</vt:lpstr>
      <vt:lpstr>Laser stripping - HW</vt:lpstr>
      <vt:lpstr>Injection area optics</vt:lpstr>
      <vt:lpstr>Items which deserve attention</vt:lpstr>
      <vt:lpstr>Summary, laser stripping</vt:lpstr>
      <vt:lpstr>PowerPoint Presentation</vt:lpstr>
      <vt:lpstr>PowerPoint Presentation</vt:lpstr>
      <vt:lpstr>Linac Pulsing, option if current too high ? ? ? </vt:lpstr>
      <vt:lpstr>Summary</vt:lpstr>
      <vt:lpstr>Summary</vt:lpstr>
      <vt:lpstr>PowerPoint Presentation</vt:lpstr>
    </vt:vector>
  </TitlesOfParts>
  <Company>IN2P3/CNRS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Elena Wildner</cp:lastModifiedBy>
  <cp:revision>1024</cp:revision>
  <cp:lastPrinted>2013-03-04T17:31:58Z</cp:lastPrinted>
  <dcterms:created xsi:type="dcterms:W3CDTF">2012-07-27T00:22:31Z</dcterms:created>
  <dcterms:modified xsi:type="dcterms:W3CDTF">2014-03-20T11:05:10Z</dcterms:modified>
</cp:coreProperties>
</file>